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86" r:id="rId3"/>
    <p:sldMasterId id="2147483700" r:id="rId4"/>
    <p:sldMasterId id="2147483729" r:id="rId5"/>
  </p:sldMasterIdLst>
  <p:notesMasterIdLst>
    <p:notesMasterId r:id="rId47"/>
  </p:notesMasterIdLst>
  <p:handoutMasterIdLst>
    <p:handoutMasterId r:id="rId48"/>
  </p:handoutMasterIdLst>
  <p:sldIdLst>
    <p:sldId id="287" r:id="rId6"/>
    <p:sldId id="1192" r:id="rId7"/>
    <p:sldId id="1220" r:id="rId8"/>
    <p:sldId id="1203" r:id="rId9"/>
    <p:sldId id="1222" r:id="rId10"/>
    <p:sldId id="1205" r:id="rId11"/>
    <p:sldId id="1228" r:id="rId12"/>
    <p:sldId id="1223" r:id="rId13"/>
    <p:sldId id="1207" r:id="rId14"/>
    <p:sldId id="1229" r:id="rId15"/>
    <p:sldId id="1208" r:id="rId16"/>
    <p:sldId id="1217" r:id="rId17"/>
    <p:sldId id="1219" r:id="rId18"/>
    <p:sldId id="1221" r:id="rId19"/>
    <p:sldId id="1209" r:id="rId20"/>
    <p:sldId id="1230" r:id="rId21"/>
    <p:sldId id="1218" r:id="rId22"/>
    <p:sldId id="1210" r:id="rId23"/>
    <p:sldId id="1211" r:id="rId24"/>
    <p:sldId id="1212" r:id="rId25"/>
    <p:sldId id="1213" r:id="rId26"/>
    <p:sldId id="1225" r:id="rId27"/>
    <p:sldId id="1224" r:id="rId28"/>
    <p:sldId id="1227" r:id="rId29"/>
    <p:sldId id="1216" r:id="rId30"/>
    <p:sldId id="1215" r:id="rId31"/>
    <p:sldId id="1214" r:id="rId32"/>
    <p:sldId id="821" r:id="rId33"/>
    <p:sldId id="848" r:id="rId34"/>
    <p:sldId id="855" r:id="rId35"/>
    <p:sldId id="851" r:id="rId36"/>
    <p:sldId id="858" r:id="rId37"/>
    <p:sldId id="864" r:id="rId38"/>
    <p:sldId id="859" r:id="rId39"/>
    <p:sldId id="860" r:id="rId40"/>
    <p:sldId id="861" r:id="rId41"/>
    <p:sldId id="857" r:id="rId42"/>
    <p:sldId id="856" r:id="rId43"/>
    <p:sldId id="862" r:id="rId44"/>
    <p:sldId id="863" r:id="rId45"/>
    <p:sldId id="854" r:id="rId46"/>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4355" autoAdjust="0"/>
  </p:normalViewPr>
  <p:slideViewPr>
    <p:cSldViewPr snapToGrid="0">
      <p:cViewPr varScale="1">
        <p:scale>
          <a:sx n="111" d="100"/>
          <a:sy n="111" d="100"/>
        </p:scale>
        <p:origin x="480" y="96"/>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101"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6A2F5E-7A69-4916-8343-5487C785FDD1}"/>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A5513C6-328D-4BCD-9B68-B31B3B2B8F38}"/>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56786F82-7D20-4401-9AC8-5A0A811DA6E4}" type="datetimeFigureOut">
              <a:rPr lang="en-GB" smtClean="0"/>
              <a:t>13/06/2025</a:t>
            </a:fld>
            <a:endParaRPr lang="en-GB"/>
          </a:p>
        </p:txBody>
      </p:sp>
      <p:sp>
        <p:nvSpPr>
          <p:cNvPr id="4" name="Footer Placeholder 3">
            <a:extLst>
              <a:ext uri="{FF2B5EF4-FFF2-40B4-BE49-F238E27FC236}">
                <a16:creationId xmlns:a16="http://schemas.microsoft.com/office/drawing/2014/main" id="{7E21B3FC-C472-436E-8A02-638BEBC6D835}"/>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r>
              <a:rPr lang="en-GB"/>
              <a:t>Slide #</a:t>
            </a:r>
          </a:p>
        </p:txBody>
      </p:sp>
      <p:sp>
        <p:nvSpPr>
          <p:cNvPr id="5" name="Slide Number Placeholder 4">
            <a:extLst>
              <a:ext uri="{FF2B5EF4-FFF2-40B4-BE49-F238E27FC236}">
                <a16:creationId xmlns:a16="http://schemas.microsoft.com/office/drawing/2014/main" id="{4915F4D7-4207-4A51-9CA2-26F1E0CEFE04}"/>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746E9F6E-7CC6-47AA-8023-C1DA8FFBFDFB}" type="slidenum">
              <a:rPr lang="en-GB" smtClean="0"/>
              <a:t>‹#›</a:t>
            </a:fld>
            <a:endParaRPr lang="en-GB"/>
          </a:p>
        </p:txBody>
      </p:sp>
    </p:spTree>
    <p:extLst>
      <p:ext uri="{BB962C8B-B14F-4D97-AF65-F5344CB8AC3E}">
        <p14:creationId xmlns:p14="http://schemas.microsoft.com/office/powerpoint/2010/main" val="26136469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622" tIns="47311" rIns="94622" bIns="47311" rtlCol="0"/>
          <a:lstStyle>
            <a:lvl1pPr algn="l">
              <a:defRPr sz="12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4622" tIns="47311" rIns="94622" bIns="47311" rtlCol="0"/>
          <a:lstStyle>
            <a:lvl1pPr algn="r">
              <a:defRPr sz="1200"/>
            </a:lvl1pPr>
          </a:lstStyle>
          <a:p>
            <a:fld id="{79C76123-4DE8-41DC-8DC0-F682B5F2C4B6}" type="datetimeFigureOut">
              <a:rPr lang="en-GB" smtClean="0"/>
              <a:pPr/>
              <a:t>13/06/2025</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622" tIns="47311" rIns="94622" bIns="47311" rtlCol="0" anchor="ctr"/>
          <a:lstStyle/>
          <a:p>
            <a:endParaRPr lang="en-GB"/>
          </a:p>
        </p:txBody>
      </p:sp>
      <p:sp>
        <p:nvSpPr>
          <p:cNvPr id="5" name="Notes Placeholder 4"/>
          <p:cNvSpPr>
            <a:spLocks noGrp="1"/>
          </p:cNvSpPr>
          <p:nvPr>
            <p:ph type="body" sz="quarter" idx="3"/>
          </p:nvPr>
        </p:nvSpPr>
        <p:spPr>
          <a:xfrm>
            <a:off x="709931" y="4925408"/>
            <a:ext cx="5679440" cy="4029878"/>
          </a:xfrm>
          <a:prstGeom prst="rect">
            <a:avLst/>
          </a:prstGeom>
        </p:spPr>
        <p:txBody>
          <a:bodyPr vert="horz" lIns="94622" tIns="47311" rIns="94622" bIns="473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8"/>
            <a:ext cx="3076363" cy="513507"/>
          </a:xfrm>
          <a:prstGeom prst="rect">
            <a:avLst/>
          </a:prstGeom>
        </p:spPr>
        <p:txBody>
          <a:bodyPr vert="horz" lIns="94622" tIns="47311" rIns="94622" bIns="47311" rtlCol="0" anchor="b"/>
          <a:lstStyle>
            <a:lvl1pPr algn="l">
              <a:defRPr sz="1200"/>
            </a:lvl1pPr>
          </a:lstStyle>
          <a:p>
            <a:r>
              <a:rPr lang="en-GB"/>
              <a:t>Slide #</a:t>
            </a:r>
          </a:p>
        </p:txBody>
      </p:sp>
      <p:sp>
        <p:nvSpPr>
          <p:cNvPr id="7" name="Slide Number Placeholder 6"/>
          <p:cNvSpPr>
            <a:spLocks noGrp="1"/>
          </p:cNvSpPr>
          <p:nvPr>
            <p:ph type="sldNum" sz="quarter" idx="5"/>
          </p:nvPr>
        </p:nvSpPr>
        <p:spPr>
          <a:xfrm>
            <a:off x="4021294" y="9721108"/>
            <a:ext cx="3076363" cy="513507"/>
          </a:xfrm>
          <a:prstGeom prst="rect">
            <a:avLst/>
          </a:prstGeom>
        </p:spPr>
        <p:txBody>
          <a:bodyPr vert="horz" lIns="94622" tIns="47311" rIns="94622" bIns="47311" rtlCol="0" anchor="b"/>
          <a:lstStyle>
            <a:lvl1pPr algn="r">
              <a:defRPr sz="1200"/>
            </a:lvl1pPr>
          </a:lstStyle>
          <a:p>
            <a:fld id="{695AF33F-5A19-4C82-8109-1AB2EFBC8989}" type="slidenum">
              <a:rPr lang="en-GB" smtClean="0"/>
              <a:pPr/>
              <a:t>‹#›</a:t>
            </a:fld>
            <a:endParaRPr lang="en-GB"/>
          </a:p>
        </p:txBody>
      </p:sp>
    </p:spTree>
    <p:extLst>
      <p:ext uri="{BB962C8B-B14F-4D97-AF65-F5344CB8AC3E}">
        <p14:creationId xmlns:p14="http://schemas.microsoft.com/office/powerpoint/2010/main" val="198175421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5AF33F-5A19-4C82-8109-1AB2EFBC8989}" type="slidenum">
              <a:rPr lang="en-GB" smtClean="0"/>
              <a:pPr/>
              <a:t>1</a:t>
            </a:fld>
            <a:endParaRPr lang="en-GB"/>
          </a:p>
        </p:txBody>
      </p:sp>
    </p:spTree>
    <p:extLst>
      <p:ext uri="{BB962C8B-B14F-4D97-AF65-F5344CB8AC3E}">
        <p14:creationId xmlns:p14="http://schemas.microsoft.com/office/powerpoint/2010/main" val="3619279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987D1-4C94-73FF-9887-8DB4D35D0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0A7848-AD80-70F4-C218-7A1555001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23E5E1-0485-A758-9071-566633B1A3F1}"/>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99C74125-387A-9247-0B19-C928C86E21F8}"/>
              </a:ext>
            </a:extLst>
          </p:cNvPr>
          <p:cNvSpPr>
            <a:spLocks noGrp="1"/>
          </p:cNvSpPr>
          <p:nvPr>
            <p:ph type="sldNum" sz="quarter" idx="5"/>
          </p:nvPr>
        </p:nvSpPr>
        <p:spPr/>
        <p:txBody>
          <a:bodyPr/>
          <a:lstStyle/>
          <a:p>
            <a:fld id="{695AF33F-5A19-4C82-8109-1AB2EFBC8989}" type="slidenum">
              <a:rPr lang="en-GB" smtClean="0"/>
              <a:pPr/>
              <a:t>10</a:t>
            </a:fld>
            <a:endParaRPr lang="en-GB"/>
          </a:p>
        </p:txBody>
      </p:sp>
    </p:spTree>
    <p:extLst>
      <p:ext uri="{BB962C8B-B14F-4D97-AF65-F5344CB8AC3E}">
        <p14:creationId xmlns:p14="http://schemas.microsoft.com/office/powerpoint/2010/main" val="1737732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38062-27E2-4076-6D26-D3BAADE5FA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4B9D09-9146-9FEE-818F-ADA95B72A8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EDCD40-C06D-2DBF-E1E3-7F981F52339C}"/>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E23A00FA-B787-B759-737C-64CD47B75E73}"/>
              </a:ext>
            </a:extLst>
          </p:cNvPr>
          <p:cNvSpPr>
            <a:spLocks noGrp="1"/>
          </p:cNvSpPr>
          <p:nvPr>
            <p:ph type="sldNum" sz="quarter" idx="5"/>
          </p:nvPr>
        </p:nvSpPr>
        <p:spPr/>
        <p:txBody>
          <a:bodyPr/>
          <a:lstStyle/>
          <a:p>
            <a:fld id="{695AF33F-5A19-4C82-8109-1AB2EFBC8989}" type="slidenum">
              <a:rPr lang="en-GB" smtClean="0"/>
              <a:pPr/>
              <a:t>11</a:t>
            </a:fld>
            <a:endParaRPr lang="en-GB"/>
          </a:p>
        </p:txBody>
      </p:sp>
    </p:spTree>
    <p:extLst>
      <p:ext uri="{BB962C8B-B14F-4D97-AF65-F5344CB8AC3E}">
        <p14:creationId xmlns:p14="http://schemas.microsoft.com/office/powerpoint/2010/main" val="3485968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D57B2-3C53-38F7-1955-DBC0A731A7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EDEAF5-84E1-6665-C9C1-5DA163D9D4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B43C9F-69B4-80D9-11D3-670258346A94}"/>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8F638EB4-FCD5-BADC-570E-ED21BE1A61F9}"/>
              </a:ext>
            </a:extLst>
          </p:cNvPr>
          <p:cNvSpPr>
            <a:spLocks noGrp="1"/>
          </p:cNvSpPr>
          <p:nvPr>
            <p:ph type="sldNum" sz="quarter" idx="5"/>
          </p:nvPr>
        </p:nvSpPr>
        <p:spPr/>
        <p:txBody>
          <a:bodyPr/>
          <a:lstStyle/>
          <a:p>
            <a:fld id="{695AF33F-5A19-4C82-8109-1AB2EFBC8989}" type="slidenum">
              <a:rPr lang="en-GB" smtClean="0"/>
              <a:pPr/>
              <a:t>12</a:t>
            </a:fld>
            <a:endParaRPr lang="en-GB"/>
          </a:p>
        </p:txBody>
      </p:sp>
    </p:spTree>
    <p:extLst>
      <p:ext uri="{BB962C8B-B14F-4D97-AF65-F5344CB8AC3E}">
        <p14:creationId xmlns:p14="http://schemas.microsoft.com/office/powerpoint/2010/main" val="1403710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2EB6A-A339-9AE8-8ABB-F6DD1119D6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3788ED-60A7-3C20-90AF-30486F7682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FE53A-28D2-9765-C8FA-59F11CF9F625}"/>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A3A5D58F-795A-810F-0777-966D1E5BA3B4}"/>
              </a:ext>
            </a:extLst>
          </p:cNvPr>
          <p:cNvSpPr>
            <a:spLocks noGrp="1"/>
          </p:cNvSpPr>
          <p:nvPr>
            <p:ph type="sldNum" sz="quarter" idx="5"/>
          </p:nvPr>
        </p:nvSpPr>
        <p:spPr/>
        <p:txBody>
          <a:bodyPr/>
          <a:lstStyle/>
          <a:p>
            <a:fld id="{695AF33F-5A19-4C82-8109-1AB2EFBC8989}" type="slidenum">
              <a:rPr lang="en-GB" smtClean="0"/>
              <a:pPr/>
              <a:t>13</a:t>
            </a:fld>
            <a:endParaRPr lang="en-GB"/>
          </a:p>
        </p:txBody>
      </p:sp>
    </p:spTree>
    <p:extLst>
      <p:ext uri="{BB962C8B-B14F-4D97-AF65-F5344CB8AC3E}">
        <p14:creationId xmlns:p14="http://schemas.microsoft.com/office/powerpoint/2010/main" val="1616606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CE869-FF4F-7926-DD66-18468148C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99BBF6-C952-7EEF-CF8E-8A08AE33AC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172226-600E-D63A-EE63-B257D057D407}"/>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8CF4D904-9448-62F9-54AD-DAE8C9604196}"/>
              </a:ext>
            </a:extLst>
          </p:cNvPr>
          <p:cNvSpPr>
            <a:spLocks noGrp="1"/>
          </p:cNvSpPr>
          <p:nvPr>
            <p:ph type="sldNum" sz="quarter" idx="5"/>
          </p:nvPr>
        </p:nvSpPr>
        <p:spPr/>
        <p:txBody>
          <a:bodyPr/>
          <a:lstStyle/>
          <a:p>
            <a:fld id="{695AF33F-5A19-4C82-8109-1AB2EFBC8989}" type="slidenum">
              <a:rPr lang="en-GB" smtClean="0"/>
              <a:pPr/>
              <a:t>14</a:t>
            </a:fld>
            <a:endParaRPr lang="en-GB"/>
          </a:p>
        </p:txBody>
      </p:sp>
    </p:spTree>
    <p:extLst>
      <p:ext uri="{BB962C8B-B14F-4D97-AF65-F5344CB8AC3E}">
        <p14:creationId xmlns:p14="http://schemas.microsoft.com/office/powerpoint/2010/main" val="2373649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D16EA-F4A9-A45E-E972-BD86B6F8AA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AA24E-DE0D-D6E5-FE3A-80DD3819EB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24CEFB-BA85-0D0A-0128-D71469947801}"/>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27ADC3D0-74DA-B52D-2EAA-2F76EF0AAF2C}"/>
              </a:ext>
            </a:extLst>
          </p:cNvPr>
          <p:cNvSpPr>
            <a:spLocks noGrp="1"/>
          </p:cNvSpPr>
          <p:nvPr>
            <p:ph type="sldNum" sz="quarter" idx="5"/>
          </p:nvPr>
        </p:nvSpPr>
        <p:spPr/>
        <p:txBody>
          <a:bodyPr/>
          <a:lstStyle/>
          <a:p>
            <a:fld id="{695AF33F-5A19-4C82-8109-1AB2EFBC8989}" type="slidenum">
              <a:rPr lang="en-GB" smtClean="0"/>
              <a:pPr/>
              <a:t>15</a:t>
            </a:fld>
            <a:endParaRPr lang="en-GB"/>
          </a:p>
        </p:txBody>
      </p:sp>
    </p:spTree>
    <p:extLst>
      <p:ext uri="{BB962C8B-B14F-4D97-AF65-F5344CB8AC3E}">
        <p14:creationId xmlns:p14="http://schemas.microsoft.com/office/powerpoint/2010/main" val="1633336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075E4-B65B-7938-E78C-9206F5DA0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1880FD-187D-2D58-9009-EBF57B3920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4C2AC4-DA16-4ACC-9CB3-44235C9B6608}"/>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AA4E66D9-607F-29EC-7AB6-BE3A8002394C}"/>
              </a:ext>
            </a:extLst>
          </p:cNvPr>
          <p:cNvSpPr>
            <a:spLocks noGrp="1"/>
          </p:cNvSpPr>
          <p:nvPr>
            <p:ph type="sldNum" sz="quarter" idx="5"/>
          </p:nvPr>
        </p:nvSpPr>
        <p:spPr/>
        <p:txBody>
          <a:bodyPr/>
          <a:lstStyle/>
          <a:p>
            <a:fld id="{695AF33F-5A19-4C82-8109-1AB2EFBC8989}" type="slidenum">
              <a:rPr lang="en-GB" smtClean="0"/>
              <a:pPr/>
              <a:t>16</a:t>
            </a:fld>
            <a:endParaRPr lang="en-GB"/>
          </a:p>
        </p:txBody>
      </p:sp>
    </p:spTree>
    <p:extLst>
      <p:ext uri="{BB962C8B-B14F-4D97-AF65-F5344CB8AC3E}">
        <p14:creationId xmlns:p14="http://schemas.microsoft.com/office/powerpoint/2010/main" val="3913867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B6898-149D-C2C0-E064-2D1786593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D89DE-44A8-BF84-69D5-9F2BDFA2E5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79C26F-5F91-B481-08BE-26DAA39FE377}"/>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D307314B-F204-EF66-E474-7119FCC82819}"/>
              </a:ext>
            </a:extLst>
          </p:cNvPr>
          <p:cNvSpPr>
            <a:spLocks noGrp="1"/>
          </p:cNvSpPr>
          <p:nvPr>
            <p:ph type="sldNum" sz="quarter" idx="5"/>
          </p:nvPr>
        </p:nvSpPr>
        <p:spPr/>
        <p:txBody>
          <a:bodyPr/>
          <a:lstStyle/>
          <a:p>
            <a:fld id="{695AF33F-5A19-4C82-8109-1AB2EFBC8989}" type="slidenum">
              <a:rPr lang="en-GB" smtClean="0"/>
              <a:pPr/>
              <a:t>17</a:t>
            </a:fld>
            <a:endParaRPr lang="en-GB"/>
          </a:p>
        </p:txBody>
      </p:sp>
    </p:spTree>
    <p:extLst>
      <p:ext uri="{BB962C8B-B14F-4D97-AF65-F5344CB8AC3E}">
        <p14:creationId xmlns:p14="http://schemas.microsoft.com/office/powerpoint/2010/main" val="782206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1BC53-8C01-92F0-D689-A10D01BC5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AC527-A7FE-F03A-D06F-C5804670BE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2A3944-4988-9D51-25A0-10A08237C7A6}"/>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D324460E-A016-AB55-BCDF-926401A25056}"/>
              </a:ext>
            </a:extLst>
          </p:cNvPr>
          <p:cNvSpPr>
            <a:spLocks noGrp="1"/>
          </p:cNvSpPr>
          <p:nvPr>
            <p:ph type="sldNum" sz="quarter" idx="5"/>
          </p:nvPr>
        </p:nvSpPr>
        <p:spPr/>
        <p:txBody>
          <a:bodyPr/>
          <a:lstStyle/>
          <a:p>
            <a:fld id="{695AF33F-5A19-4C82-8109-1AB2EFBC8989}" type="slidenum">
              <a:rPr lang="en-GB" smtClean="0"/>
              <a:pPr/>
              <a:t>18</a:t>
            </a:fld>
            <a:endParaRPr lang="en-GB"/>
          </a:p>
        </p:txBody>
      </p:sp>
    </p:spTree>
    <p:extLst>
      <p:ext uri="{BB962C8B-B14F-4D97-AF65-F5344CB8AC3E}">
        <p14:creationId xmlns:p14="http://schemas.microsoft.com/office/powerpoint/2010/main" val="3971343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38A43-1876-7D50-0F7F-FBABC324A0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99CA6-3517-7A00-831C-CFA30FA837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976609-8942-6362-B6B8-32C65FF6849F}"/>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F5F68775-4682-CD0F-8FEA-0FE867559A8C}"/>
              </a:ext>
            </a:extLst>
          </p:cNvPr>
          <p:cNvSpPr>
            <a:spLocks noGrp="1"/>
          </p:cNvSpPr>
          <p:nvPr>
            <p:ph type="sldNum" sz="quarter" idx="5"/>
          </p:nvPr>
        </p:nvSpPr>
        <p:spPr/>
        <p:txBody>
          <a:bodyPr/>
          <a:lstStyle/>
          <a:p>
            <a:fld id="{695AF33F-5A19-4C82-8109-1AB2EFBC8989}" type="slidenum">
              <a:rPr lang="en-GB" smtClean="0"/>
              <a:pPr/>
              <a:t>19</a:t>
            </a:fld>
            <a:endParaRPr lang="en-GB"/>
          </a:p>
        </p:txBody>
      </p:sp>
    </p:spTree>
    <p:extLst>
      <p:ext uri="{BB962C8B-B14F-4D97-AF65-F5344CB8AC3E}">
        <p14:creationId xmlns:p14="http://schemas.microsoft.com/office/powerpoint/2010/main" val="934608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C7A7E-73C8-B26C-5B07-5C7DA1A73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DF0A0A-960F-C972-66F3-F38A635363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95C5E-BA31-4772-57A5-7249083391BC}"/>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1E76BC2D-3F1C-83FA-DAC8-1049FBE52FCE}"/>
              </a:ext>
            </a:extLst>
          </p:cNvPr>
          <p:cNvSpPr>
            <a:spLocks noGrp="1"/>
          </p:cNvSpPr>
          <p:nvPr>
            <p:ph type="sldNum" sz="quarter" idx="5"/>
          </p:nvPr>
        </p:nvSpPr>
        <p:spPr/>
        <p:txBody>
          <a:bodyPr/>
          <a:lstStyle/>
          <a:p>
            <a:fld id="{695AF33F-5A19-4C82-8109-1AB2EFBC8989}" type="slidenum">
              <a:rPr lang="en-GB" smtClean="0"/>
              <a:pPr/>
              <a:t>2</a:t>
            </a:fld>
            <a:endParaRPr lang="en-GB"/>
          </a:p>
        </p:txBody>
      </p:sp>
    </p:spTree>
    <p:extLst>
      <p:ext uri="{BB962C8B-B14F-4D97-AF65-F5344CB8AC3E}">
        <p14:creationId xmlns:p14="http://schemas.microsoft.com/office/powerpoint/2010/main" val="1231803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5D724-A9DF-F91E-9AAA-5039D33FC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982773-A12D-3435-33A7-4FC753587D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C7AA2E-3DB2-FFF3-1E4D-B3B996215190}"/>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D9FBCB9F-BE64-6A2B-26D2-F40178FA96F6}"/>
              </a:ext>
            </a:extLst>
          </p:cNvPr>
          <p:cNvSpPr>
            <a:spLocks noGrp="1"/>
          </p:cNvSpPr>
          <p:nvPr>
            <p:ph type="sldNum" sz="quarter" idx="5"/>
          </p:nvPr>
        </p:nvSpPr>
        <p:spPr/>
        <p:txBody>
          <a:bodyPr/>
          <a:lstStyle/>
          <a:p>
            <a:fld id="{695AF33F-5A19-4C82-8109-1AB2EFBC8989}" type="slidenum">
              <a:rPr lang="en-GB" smtClean="0"/>
              <a:pPr/>
              <a:t>20</a:t>
            </a:fld>
            <a:endParaRPr lang="en-GB"/>
          </a:p>
        </p:txBody>
      </p:sp>
    </p:spTree>
    <p:extLst>
      <p:ext uri="{BB962C8B-B14F-4D97-AF65-F5344CB8AC3E}">
        <p14:creationId xmlns:p14="http://schemas.microsoft.com/office/powerpoint/2010/main" val="4085676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1B103-F1A5-6973-CE04-EB65DDA07D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CAC23-0D08-52C9-DC85-24792DF155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2BCF45-91E1-943E-1F70-E71496CC48F1}"/>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BCACB870-3ECE-4AA9-5BED-6DF2AB13DB46}"/>
              </a:ext>
            </a:extLst>
          </p:cNvPr>
          <p:cNvSpPr>
            <a:spLocks noGrp="1"/>
          </p:cNvSpPr>
          <p:nvPr>
            <p:ph type="sldNum" sz="quarter" idx="5"/>
          </p:nvPr>
        </p:nvSpPr>
        <p:spPr/>
        <p:txBody>
          <a:bodyPr/>
          <a:lstStyle/>
          <a:p>
            <a:fld id="{695AF33F-5A19-4C82-8109-1AB2EFBC8989}" type="slidenum">
              <a:rPr lang="en-GB" smtClean="0"/>
              <a:pPr/>
              <a:t>21</a:t>
            </a:fld>
            <a:endParaRPr lang="en-GB"/>
          </a:p>
        </p:txBody>
      </p:sp>
    </p:spTree>
    <p:extLst>
      <p:ext uri="{BB962C8B-B14F-4D97-AF65-F5344CB8AC3E}">
        <p14:creationId xmlns:p14="http://schemas.microsoft.com/office/powerpoint/2010/main" val="4124206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B00C1-0A34-2377-A7A8-61C304F3A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5A41E7-B26C-0EB7-F261-528296748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BAAED7-C807-BE4C-538E-BE41FC8917E1}"/>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C9FA3C04-6752-3590-843B-A2E2A52E741F}"/>
              </a:ext>
            </a:extLst>
          </p:cNvPr>
          <p:cNvSpPr>
            <a:spLocks noGrp="1"/>
          </p:cNvSpPr>
          <p:nvPr>
            <p:ph type="sldNum" sz="quarter" idx="5"/>
          </p:nvPr>
        </p:nvSpPr>
        <p:spPr/>
        <p:txBody>
          <a:bodyPr/>
          <a:lstStyle/>
          <a:p>
            <a:fld id="{695AF33F-5A19-4C82-8109-1AB2EFBC8989}" type="slidenum">
              <a:rPr lang="en-GB" smtClean="0"/>
              <a:pPr/>
              <a:t>22</a:t>
            </a:fld>
            <a:endParaRPr lang="en-GB"/>
          </a:p>
        </p:txBody>
      </p:sp>
    </p:spTree>
    <p:extLst>
      <p:ext uri="{BB962C8B-B14F-4D97-AF65-F5344CB8AC3E}">
        <p14:creationId xmlns:p14="http://schemas.microsoft.com/office/powerpoint/2010/main" val="4152154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01FB6-6B5B-59AC-D2E4-739B9F0B8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51970-DBD6-3D5E-0854-22B300698A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2BF461-0BC0-DCA0-EE34-94B03D96A4F8}"/>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6DFEB970-D58E-E28F-635D-4514A7BAEA5C}"/>
              </a:ext>
            </a:extLst>
          </p:cNvPr>
          <p:cNvSpPr>
            <a:spLocks noGrp="1"/>
          </p:cNvSpPr>
          <p:nvPr>
            <p:ph type="sldNum" sz="quarter" idx="5"/>
          </p:nvPr>
        </p:nvSpPr>
        <p:spPr/>
        <p:txBody>
          <a:bodyPr/>
          <a:lstStyle/>
          <a:p>
            <a:fld id="{695AF33F-5A19-4C82-8109-1AB2EFBC8989}" type="slidenum">
              <a:rPr lang="en-GB" smtClean="0"/>
              <a:pPr/>
              <a:t>23</a:t>
            </a:fld>
            <a:endParaRPr lang="en-GB"/>
          </a:p>
        </p:txBody>
      </p:sp>
    </p:spTree>
    <p:extLst>
      <p:ext uri="{BB962C8B-B14F-4D97-AF65-F5344CB8AC3E}">
        <p14:creationId xmlns:p14="http://schemas.microsoft.com/office/powerpoint/2010/main" val="942866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F523A-1200-7152-D88D-D28D6EB436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CFD48D-AB70-3E96-762E-37DEE36152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7507C5-C336-F4DD-D839-D3F0F67E21A9}"/>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D53CC2E4-1594-A347-21C7-3ABEE80DEE61}"/>
              </a:ext>
            </a:extLst>
          </p:cNvPr>
          <p:cNvSpPr>
            <a:spLocks noGrp="1"/>
          </p:cNvSpPr>
          <p:nvPr>
            <p:ph type="sldNum" sz="quarter" idx="5"/>
          </p:nvPr>
        </p:nvSpPr>
        <p:spPr/>
        <p:txBody>
          <a:bodyPr/>
          <a:lstStyle/>
          <a:p>
            <a:fld id="{695AF33F-5A19-4C82-8109-1AB2EFBC8989}" type="slidenum">
              <a:rPr lang="en-GB" smtClean="0"/>
              <a:pPr/>
              <a:t>24</a:t>
            </a:fld>
            <a:endParaRPr lang="en-GB"/>
          </a:p>
        </p:txBody>
      </p:sp>
    </p:spTree>
    <p:extLst>
      <p:ext uri="{BB962C8B-B14F-4D97-AF65-F5344CB8AC3E}">
        <p14:creationId xmlns:p14="http://schemas.microsoft.com/office/powerpoint/2010/main" val="3057388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0E5E1-1156-E132-D89C-4EADD18AA0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99B3EB-B8B3-73BD-46CA-78AC648F27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3B745A-F7F8-CF6C-282A-76D4468C2D5F}"/>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2642A227-52F1-04AE-FA9E-FC9F59FFD653}"/>
              </a:ext>
            </a:extLst>
          </p:cNvPr>
          <p:cNvSpPr>
            <a:spLocks noGrp="1"/>
          </p:cNvSpPr>
          <p:nvPr>
            <p:ph type="sldNum" sz="quarter" idx="5"/>
          </p:nvPr>
        </p:nvSpPr>
        <p:spPr/>
        <p:txBody>
          <a:bodyPr/>
          <a:lstStyle/>
          <a:p>
            <a:fld id="{695AF33F-5A19-4C82-8109-1AB2EFBC8989}" type="slidenum">
              <a:rPr lang="en-GB" smtClean="0"/>
              <a:pPr/>
              <a:t>25</a:t>
            </a:fld>
            <a:endParaRPr lang="en-GB"/>
          </a:p>
        </p:txBody>
      </p:sp>
    </p:spTree>
    <p:extLst>
      <p:ext uri="{BB962C8B-B14F-4D97-AF65-F5344CB8AC3E}">
        <p14:creationId xmlns:p14="http://schemas.microsoft.com/office/powerpoint/2010/main" val="302195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0663F-568C-7CF8-FE48-E9C4D5E91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1F33C-8586-0B93-5BCD-AE54B0567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B152A5-9310-DC4F-A1E4-76C72ACC7A16}"/>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67EF7D00-71FE-3825-4700-F8E60080EF02}"/>
              </a:ext>
            </a:extLst>
          </p:cNvPr>
          <p:cNvSpPr>
            <a:spLocks noGrp="1"/>
          </p:cNvSpPr>
          <p:nvPr>
            <p:ph type="sldNum" sz="quarter" idx="5"/>
          </p:nvPr>
        </p:nvSpPr>
        <p:spPr/>
        <p:txBody>
          <a:bodyPr/>
          <a:lstStyle/>
          <a:p>
            <a:fld id="{695AF33F-5A19-4C82-8109-1AB2EFBC8989}" type="slidenum">
              <a:rPr lang="en-GB" smtClean="0"/>
              <a:pPr/>
              <a:t>26</a:t>
            </a:fld>
            <a:endParaRPr lang="en-GB"/>
          </a:p>
        </p:txBody>
      </p:sp>
    </p:spTree>
    <p:extLst>
      <p:ext uri="{BB962C8B-B14F-4D97-AF65-F5344CB8AC3E}">
        <p14:creationId xmlns:p14="http://schemas.microsoft.com/office/powerpoint/2010/main" val="1160585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602E0-1D43-4169-B05D-9F0E12A545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C83B7-8BFA-66E5-05AB-35D96B40D2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6C61E3-E307-7B15-BDE6-0EED7EF90455}"/>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BC305664-B8A0-4513-0598-E9C9BEE28098}"/>
              </a:ext>
            </a:extLst>
          </p:cNvPr>
          <p:cNvSpPr>
            <a:spLocks noGrp="1"/>
          </p:cNvSpPr>
          <p:nvPr>
            <p:ph type="sldNum" sz="quarter" idx="5"/>
          </p:nvPr>
        </p:nvSpPr>
        <p:spPr/>
        <p:txBody>
          <a:bodyPr/>
          <a:lstStyle/>
          <a:p>
            <a:fld id="{695AF33F-5A19-4C82-8109-1AB2EFBC8989}" type="slidenum">
              <a:rPr lang="en-GB" smtClean="0"/>
              <a:pPr/>
              <a:t>27</a:t>
            </a:fld>
            <a:endParaRPr lang="en-GB"/>
          </a:p>
        </p:txBody>
      </p:sp>
    </p:spTree>
    <p:extLst>
      <p:ext uri="{BB962C8B-B14F-4D97-AF65-F5344CB8AC3E}">
        <p14:creationId xmlns:p14="http://schemas.microsoft.com/office/powerpoint/2010/main" val="2263128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207EB-DCDD-6ED5-FEFE-9D1D157617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88389C-87A9-BF37-4BA8-392E6CFBEE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957A3E-E528-23C0-32FB-6344D4878DBC}"/>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E236BC0F-0E54-04FF-F3CC-080D85EF908F}"/>
              </a:ext>
            </a:extLst>
          </p:cNvPr>
          <p:cNvSpPr>
            <a:spLocks noGrp="1"/>
          </p:cNvSpPr>
          <p:nvPr>
            <p:ph type="sldNum" sz="quarter" idx="5"/>
          </p:nvPr>
        </p:nvSpPr>
        <p:spPr/>
        <p:txBody>
          <a:bodyPr/>
          <a:lstStyle/>
          <a:p>
            <a:fld id="{695AF33F-5A19-4C82-8109-1AB2EFBC8989}" type="slidenum">
              <a:rPr lang="en-GB" smtClean="0"/>
              <a:pPr/>
              <a:t>3</a:t>
            </a:fld>
            <a:endParaRPr lang="en-GB"/>
          </a:p>
        </p:txBody>
      </p:sp>
    </p:spTree>
    <p:extLst>
      <p:ext uri="{BB962C8B-B14F-4D97-AF65-F5344CB8AC3E}">
        <p14:creationId xmlns:p14="http://schemas.microsoft.com/office/powerpoint/2010/main" val="3459598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19E87-6284-2B3E-9E4E-947F249109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4435F6-54EF-795C-61B4-6AF0E14FC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E22E09-FD26-5C94-727B-E1433E06319D}"/>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01C56BAA-65BA-C755-26F9-6EAEB80D5B56}"/>
              </a:ext>
            </a:extLst>
          </p:cNvPr>
          <p:cNvSpPr>
            <a:spLocks noGrp="1"/>
          </p:cNvSpPr>
          <p:nvPr>
            <p:ph type="sldNum" sz="quarter" idx="5"/>
          </p:nvPr>
        </p:nvSpPr>
        <p:spPr/>
        <p:txBody>
          <a:bodyPr/>
          <a:lstStyle/>
          <a:p>
            <a:fld id="{695AF33F-5A19-4C82-8109-1AB2EFBC8989}" type="slidenum">
              <a:rPr lang="en-GB" smtClean="0"/>
              <a:pPr/>
              <a:t>4</a:t>
            </a:fld>
            <a:endParaRPr lang="en-GB"/>
          </a:p>
        </p:txBody>
      </p:sp>
    </p:spTree>
    <p:extLst>
      <p:ext uri="{BB962C8B-B14F-4D97-AF65-F5344CB8AC3E}">
        <p14:creationId xmlns:p14="http://schemas.microsoft.com/office/powerpoint/2010/main" val="339357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2280-DFC3-8334-31DD-F2D968E6B4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270469-9D3C-D640-71F2-6513230D91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81D3F-1700-628D-EEFB-D5275FBF09E8}"/>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2F913BC2-C939-0757-29E1-2F13DFF1414D}"/>
              </a:ext>
            </a:extLst>
          </p:cNvPr>
          <p:cNvSpPr>
            <a:spLocks noGrp="1"/>
          </p:cNvSpPr>
          <p:nvPr>
            <p:ph type="sldNum" sz="quarter" idx="5"/>
          </p:nvPr>
        </p:nvSpPr>
        <p:spPr/>
        <p:txBody>
          <a:bodyPr/>
          <a:lstStyle/>
          <a:p>
            <a:fld id="{695AF33F-5A19-4C82-8109-1AB2EFBC8989}" type="slidenum">
              <a:rPr lang="en-GB" smtClean="0"/>
              <a:pPr/>
              <a:t>5</a:t>
            </a:fld>
            <a:endParaRPr lang="en-GB"/>
          </a:p>
        </p:txBody>
      </p:sp>
    </p:spTree>
    <p:extLst>
      <p:ext uri="{BB962C8B-B14F-4D97-AF65-F5344CB8AC3E}">
        <p14:creationId xmlns:p14="http://schemas.microsoft.com/office/powerpoint/2010/main" val="363068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B5A90-1081-C62B-18AB-AA6D0DA4AE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69F75-562F-74D1-D921-77DFD3FC82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4C2253-C29E-8DB9-BADC-D84E254400C6}"/>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19CEA988-A75C-086A-CA6A-C8E155804362}"/>
              </a:ext>
            </a:extLst>
          </p:cNvPr>
          <p:cNvSpPr>
            <a:spLocks noGrp="1"/>
          </p:cNvSpPr>
          <p:nvPr>
            <p:ph type="sldNum" sz="quarter" idx="5"/>
          </p:nvPr>
        </p:nvSpPr>
        <p:spPr/>
        <p:txBody>
          <a:bodyPr/>
          <a:lstStyle/>
          <a:p>
            <a:fld id="{695AF33F-5A19-4C82-8109-1AB2EFBC8989}" type="slidenum">
              <a:rPr lang="en-GB" smtClean="0"/>
              <a:pPr/>
              <a:t>6</a:t>
            </a:fld>
            <a:endParaRPr lang="en-GB"/>
          </a:p>
        </p:txBody>
      </p:sp>
    </p:spTree>
    <p:extLst>
      <p:ext uri="{BB962C8B-B14F-4D97-AF65-F5344CB8AC3E}">
        <p14:creationId xmlns:p14="http://schemas.microsoft.com/office/powerpoint/2010/main" val="1876240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782A7-BB67-6057-6DBC-CE200A79A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6ACAE-306F-C4E3-37A8-8FB8C9F894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A57E7C-C0C7-E5C3-418F-2DCCBAC61DA3}"/>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4EA55534-29D1-DF17-8982-05BF736EDB22}"/>
              </a:ext>
            </a:extLst>
          </p:cNvPr>
          <p:cNvSpPr>
            <a:spLocks noGrp="1"/>
          </p:cNvSpPr>
          <p:nvPr>
            <p:ph type="sldNum" sz="quarter" idx="5"/>
          </p:nvPr>
        </p:nvSpPr>
        <p:spPr/>
        <p:txBody>
          <a:bodyPr/>
          <a:lstStyle/>
          <a:p>
            <a:fld id="{695AF33F-5A19-4C82-8109-1AB2EFBC8989}" type="slidenum">
              <a:rPr lang="en-GB" smtClean="0"/>
              <a:pPr/>
              <a:t>7</a:t>
            </a:fld>
            <a:endParaRPr lang="en-GB"/>
          </a:p>
        </p:txBody>
      </p:sp>
    </p:spTree>
    <p:extLst>
      <p:ext uri="{BB962C8B-B14F-4D97-AF65-F5344CB8AC3E}">
        <p14:creationId xmlns:p14="http://schemas.microsoft.com/office/powerpoint/2010/main" val="3956432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8E60C-E523-DB37-DA40-525496FED5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BE990F-3496-D924-D0A5-00A0DDFDF0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41FFC5-C3BB-BA9F-9A84-581F1897E791}"/>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3B32AED1-6F9A-2C22-C42F-C1876B7C214A}"/>
              </a:ext>
            </a:extLst>
          </p:cNvPr>
          <p:cNvSpPr>
            <a:spLocks noGrp="1"/>
          </p:cNvSpPr>
          <p:nvPr>
            <p:ph type="sldNum" sz="quarter" idx="5"/>
          </p:nvPr>
        </p:nvSpPr>
        <p:spPr/>
        <p:txBody>
          <a:bodyPr/>
          <a:lstStyle/>
          <a:p>
            <a:fld id="{695AF33F-5A19-4C82-8109-1AB2EFBC8989}" type="slidenum">
              <a:rPr lang="en-GB" smtClean="0"/>
              <a:pPr/>
              <a:t>8</a:t>
            </a:fld>
            <a:endParaRPr lang="en-GB"/>
          </a:p>
        </p:txBody>
      </p:sp>
    </p:spTree>
    <p:extLst>
      <p:ext uri="{BB962C8B-B14F-4D97-AF65-F5344CB8AC3E}">
        <p14:creationId xmlns:p14="http://schemas.microsoft.com/office/powerpoint/2010/main" val="594591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A622C-6E8E-278C-F346-DEB643F3B8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638316-AA9C-9861-B56A-EBD2C4786B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A7A79E-8521-027C-8800-190C909AB2D8}"/>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23562818-2891-9F59-E7AD-A69A25C41328}"/>
              </a:ext>
            </a:extLst>
          </p:cNvPr>
          <p:cNvSpPr>
            <a:spLocks noGrp="1"/>
          </p:cNvSpPr>
          <p:nvPr>
            <p:ph type="sldNum" sz="quarter" idx="5"/>
          </p:nvPr>
        </p:nvSpPr>
        <p:spPr/>
        <p:txBody>
          <a:bodyPr/>
          <a:lstStyle/>
          <a:p>
            <a:fld id="{695AF33F-5A19-4C82-8109-1AB2EFBC8989}" type="slidenum">
              <a:rPr lang="en-GB" smtClean="0"/>
              <a:pPr/>
              <a:t>9</a:t>
            </a:fld>
            <a:endParaRPr lang="en-GB"/>
          </a:p>
        </p:txBody>
      </p:sp>
    </p:spTree>
    <p:extLst>
      <p:ext uri="{BB962C8B-B14F-4D97-AF65-F5344CB8AC3E}">
        <p14:creationId xmlns:p14="http://schemas.microsoft.com/office/powerpoint/2010/main" val="178994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F05366-1495-0B49-AEEA-A4E12D772022}" type="datetime1">
              <a:rPr lang="en-GB" smtClean="0"/>
              <a:t>13/06/2025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3923079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452733-3F6F-2343-A2F8-F5A727CF7AEC}" type="datetime1">
              <a:rPr lang="en-GB" smtClean="0"/>
              <a:t>13/06/2025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224753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40D95-6F29-AE47-8E06-917244FE5C13}" type="datetime1">
              <a:rPr lang="en-GB" smtClean="0"/>
              <a:t>13/06/2025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3283092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813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 brand grey and white">
    <p:bg>
      <p:bgPr>
        <a:solidFill>
          <a:schemeClr val="bg1"/>
        </a:solidFill>
        <a:effectLst/>
      </p:bgPr>
    </p:bg>
    <p:spTree>
      <p:nvGrpSpPr>
        <p:cNvPr id="1" name=""/>
        <p:cNvGrpSpPr/>
        <p:nvPr/>
      </p:nvGrpSpPr>
      <p:grpSpPr>
        <a:xfrm>
          <a:off x="0" y="0"/>
          <a:ext cx="0" cy="0"/>
          <a:chOff x="0" y="0"/>
          <a:chExt cx="0" cy="0"/>
        </a:xfrm>
      </p:grpSpPr>
      <p:pic>
        <p:nvPicPr>
          <p:cNvPr id="6" name="Picture 5" descr="A drawing of a face&#10;&#10;Description automatically generated">
            <a:extLst>
              <a:ext uri="{FF2B5EF4-FFF2-40B4-BE49-F238E27FC236}">
                <a16:creationId xmlns:a16="http://schemas.microsoft.com/office/drawing/2014/main" id="{A331D3BB-B86D-49D4-9D65-775BE8EA91E5}"/>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4889837" y="6210639"/>
            <a:ext cx="2412327" cy="196604"/>
          </a:xfrm>
          <a:prstGeom prst="rect">
            <a:avLst/>
          </a:prstGeom>
        </p:spPr>
      </p:pic>
      <p:pic>
        <p:nvPicPr>
          <p:cNvPr id="7" name="Picture 6">
            <a:extLst>
              <a:ext uri="{FF2B5EF4-FFF2-40B4-BE49-F238E27FC236}">
                <a16:creationId xmlns:a16="http://schemas.microsoft.com/office/drawing/2014/main" id="{C4FEDB65-CA8F-4348-A31A-C5261861E203}"/>
              </a:ext>
            </a:extLst>
          </p:cNvPr>
          <p:cNvPicPr>
            <a:picLocks noChangeAspect="1"/>
          </p:cNvPicPr>
          <p:nvPr userDrawn="1"/>
        </p:nvPicPr>
        <p:blipFill>
          <a:blip r:embed="rId3"/>
          <a:stretch>
            <a:fillRect/>
          </a:stretch>
        </p:blipFill>
        <p:spPr>
          <a:xfrm>
            <a:off x="4405561" y="63653"/>
            <a:ext cx="3380879" cy="966646"/>
          </a:xfrm>
          <a:prstGeom prst="rect">
            <a:avLst/>
          </a:prstGeom>
        </p:spPr>
      </p:pic>
      <p:cxnSp>
        <p:nvCxnSpPr>
          <p:cNvPr id="8" name="Straight Connector 7">
            <a:extLst>
              <a:ext uri="{FF2B5EF4-FFF2-40B4-BE49-F238E27FC236}">
                <a16:creationId xmlns:a16="http://schemas.microsoft.com/office/drawing/2014/main" id="{B98A28C8-34C6-4F32-96E3-25BF0B4EDD01}"/>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56AB50-583F-4FD6-B5C4-167B7F874CAD}"/>
              </a:ext>
            </a:extLst>
          </p:cNvPr>
          <p:cNvCxnSpPr>
            <a:cxnSpLocks/>
          </p:cNvCxnSpPr>
          <p:nvPr userDrawn="1"/>
        </p:nvCxnSpPr>
        <p:spPr>
          <a:xfrm>
            <a:off x="906463" y="5754948"/>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306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brand pink ">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173F55-3B69-4D6E-A037-015D0C29A8C5}"/>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10C96E84-A9C6-40F6-9AC8-61083E893AD0}"/>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6" name="Straight Connector 5">
            <a:extLst>
              <a:ext uri="{FF2B5EF4-FFF2-40B4-BE49-F238E27FC236}">
                <a16:creationId xmlns:a16="http://schemas.microsoft.com/office/drawing/2014/main" id="{C7F44F67-FAB2-4D33-9155-6A07AC0F5DF8}"/>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2D8ACB-AE77-43B1-BEAF-4FB1A169B20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364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brand grey">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173F55-3B69-4D6E-A037-015D0C29A8C5}"/>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10C96E84-A9C6-40F6-9AC8-61083E893AD0}"/>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6" name="Straight Connector 5">
            <a:extLst>
              <a:ext uri="{FF2B5EF4-FFF2-40B4-BE49-F238E27FC236}">
                <a16:creationId xmlns:a16="http://schemas.microsoft.com/office/drawing/2014/main" id="{C7F44F67-FAB2-4D33-9155-6A07AC0F5DF8}"/>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2D8ACB-AE77-43B1-BEAF-4FB1A169B20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729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brand blue">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173F55-3B69-4D6E-A037-015D0C29A8C5}"/>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10C96E84-A9C6-40F6-9AC8-61083E893AD0}"/>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6" name="Straight Connector 5">
            <a:extLst>
              <a:ext uri="{FF2B5EF4-FFF2-40B4-BE49-F238E27FC236}">
                <a16:creationId xmlns:a16="http://schemas.microsoft.com/office/drawing/2014/main" id="{C7F44F67-FAB2-4D33-9155-6A07AC0F5DF8}"/>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2D8ACB-AE77-43B1-BEAF-4FB1A169B20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195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ink Cobrand">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BC3755-829D-4382-B6EA-A9A66C1DD42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88B9F87F-76C0-47C5-88B2-8BC97A37B108}"/>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99B1FC1B-98F0-4870-B954-BD14F75E1532}"/>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4330FF-D3ED-4C6D-99FE-F84C04560B4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CA9330DB-157D-4E3C-8827-E5E39DB0CDDF}"/>
              </a:ext>
            </a:extLst>
          </p:cNvPr>
          <p:cNvSpPr>
            <a:spLocks noGrp="1"/>
          </p:cNvSpPr>
          <p:nvPr>
            <p:ph type="ctrTitle" hasCustomPrompt="1"/>
          </p:nvPr>
        </p:nvSpPr>
        <p:spPr>
          <a:xfrm>
            <a:off x="896938" y="1961269"/>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8" name="Subtitle 2">
            <a:extLst>
              <a:ext uri="{FF2B5EF4-FFF2-40B4-BE49-F238E27FC236}">
                <a16:creationId xmlns:a16="http://schemas.microsoft.com/office/drawing/2014/main" id="{700D038A-5507-4D7D-91FE-FB51FC9C2D72}"/>
              </a:ext>
            </a:extLst>
          </p:cNvPr>
          <p:cNvSpPr>
            <a:spLocks noGrp="1"/>
          </p:cNvSpPr>
          <p:nvPr>
            <p:ph type="subTitle" idx="1" hasCustomPrompt="1"/>
          </p:nvPr>
        </p:nvSpPr>
        <p:spPr>
          <a:xfrm>
            <a:off x="896938" y="2669473"/>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2" name="Text Placeholder 24">
            <a:extLst>
              <a:ext uri="{FF2B5EF4-FFF2-40B4-BE49-F238E27FC236}">
                <a16:creationId xmlns:a16="http://schemas.microsoft.com/office/drawing/2014/main" id="{026B14B1-910E-4E1D-A542-3C7CEAEB7DCC}"/>
              </a:ext>
            </a:extLst>
          </p:cNvPr>
          <p:cNvSpPr>
            <a:spLocks noGrp="1"/>
          </p:cNvSpPr>
          <p:nvPr>
            <p:ph type="body" sz="quarter" idx="13" hasCustomPrompt="1"/>
          </p:nvPr>
        </p:nvSpPr>
        <p:spPr>
          <a:xfrm>
            <a:off x="896938" y="3221299"/>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Tree>
    <p:extLst>
      <p:ext uri="{BB962C8B-B14F-4D97-AF65-F5344CB8AC3E}">
        <p14:creationId xmlns:p14="http://schemas.microsoft.com/office/powerpoint/2010/main" val="2183855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grey Cobrand">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CCBCFC-E275-4352-99A1-A084C890D5BC}"/>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BFB40840-F993-4591-8C42-67BEDE7EFA52}"/>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EA8BFCA8-338D-42EF-A2B2-985BB3AAF651}"/>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4B2422-1E48-4E75-8737-8E71F36E6892}"/>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09E096C-225E-4ECB-97EB-98EB57953627}"/>
              </a:ext>
            </a:extLst>
          </p:cNvPr>
          <p:cNvSpPr>
            <a:spLocks noGrp="1"/>
          </p:cNvSpPr>
          <p:nvPr>
            <p:ph type="ctrTitle" hasCustomPrompt="1"/>
          </p:nvPr>
        </p:nvSpPr>
        <p:spPr>
          <a:xfrm>
            <a:off x="896938" y="1961269"/>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8" name="Subtitle 2">
            <a:extLst>
              <a:ext uri="{FF2B5EF4-FFF2-40B4-BE49-F238E27FC236}">
                <a16:creationId xmlns:a16="http://schemas.microsoft.com/office/drawing/2014/main" id="{B284B9BB-91CF-46FA-98C6-6C5971034612}"/>
              </a:ext>
            </a:extLst>
          </p:cNvPr>
          <p:cNvSpPr>
            <a:spLocks noGrp="1"/>
          </p:cNvSpPr>
          <p:nvPr>
            <p:ph type="subTitle" idx="1" hasCustomPrompt="1"/>
          </p:nvPr>
        </p:nvSpPr>
        <p:spPr>
          <a:xfrm>
            <a:off x="896938" y="2669473"/>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2" name="Text Placeholder 24">
            <a:extLst>
              <a:ext uri="{FF2B5EF4-FFF2-40B4-BE49-F238E27FC236}">
                <a16:creationId xmlns:a16="http://schemas.microsoft.com/office/drawing/2014/main" id="{094E3C45-6801-4024-A8F9-EB84A11F4D30}"/>
              </a:ext>
            </a:extLst>
          </p:cNvPr>
          <p:cNvSpPr>
            <a:spLocks noGrp="1"/>
          </p:cNvSpPr>
          <p:nvPr>
            <p:ph type="body" sz="quarter" idx="13" hasCustomPrompt="1"/>
          </p:nvPr>
        </p:nvSpPr>
        <p:spPr>
          <a:xfrm>
            <a:off x="896938" y="3221299"/>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Tree>
    <p:extLst>
      <p:ext uri="{BB962C8B-B14F-4D97-AF65-F5344CB8AC3E}">
        <p14:creationId xmlns:p14="http://schemas.microsoft.com/office/powerpoint/2010/main" val="3200439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yan Cobrand">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6EAADB-5ADA-40A7-B222-FCE9172E460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10" name="Picture 9">
            <a:extLst>
              <a:ext uri="{FF2B5EF4-FFF2-40B4-BE49-F238E27FC236}">
                <a16:creationId xmlns:a16="http://schemas.microsoft.com/office/drawing/2014/main" id="{4B10EC5A-9F2D-4176-B043-5055F7AEC6E3}"/>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1" name="Straight Connector 10">
            <a:extLst>
              <a:ext uri="{FF2B5EF4-FFF2-40B4-BE49-F238E27FC236}">
                <a16:creationId xmlns:a16="http://schemas.microsoft.com/office/drawing/2014/main" id="{4A1B9AF0-5C21-4EDD-A8D9-AED111E0A024}"/>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745344-A343-4DF3-B99B-720F2D1258BD}"/>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8842F4D3-7FCF-4A33-AF38-4F960B36B655}"/>
              </a:ext>
            </a:extLst>
          </p:cNvPr>
          <p:cNvSpPr>
            <a:spLocks noGrp="1"/>
          </p:cNvSpPr>
          <p:nvPr>
            <p:ph type="ctrTitle" hasCustomPrompt="1"/>
          </p:nvPr>
        </p:nvSpPr>
        <p:spPr>
          <a:xfrm>
            <a:off x="896938" y="1961269"/>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9" name="Subtitle 2">
            <a:extLst>
              <a:ext uri="{FF2B5EF4-FFF2-40B4-BE49-F238E27FC236}">
                <a16:creationId xmlns:a16="http://schemas.microsoft.com/office/drawing/2014/main" id="{9AEEF001-875E-4B15-A8AE-EF6A79DA99D8}"/>
              </a:ext>
            </a:extLst>
          </p:cNvPr>
          <p:cNvSpPr>
            <a:spLocks noGrp="1"/>
          </p:cNvSpPr>
          <p:nvPr>
            <p:ph type="subTitle" idx="1" hasCustomPrompt="1"/>
          </p:nvPr>
        </p:nvSpPr>
        <p:spPr>
          <a:xfrm>
            <a:off x="896938" y="2669473"/>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3" name="Text Placeholder 24">
            <a:extLst>
              <a:ext uri="{FF2B5EF4-FFF2-40B4-BE49-F238E27FC236}">
                <a16:creationId xmlns:a16="http://schemas.microsoft.com/office/drawing/2014/main" id="{7E5A8B18-09A7-46C6-80D0-2339826EC96F}"/>
              </a:ext>
            </a:extLst>
          </p:cNvPr>
          <p:cNvSpPr>
            <a:spLocks noGrp="1"/>
          </p:cNvSpPr>
          <p:nvPr>
            <p:ph type="body" sz="quarter" idx="13" hasCustomPrompt="1"/>
          </p:nvPr>
        </p:nvSpPr>
        <p:spPr>
          <a:xfrm>
            <a:off x="896938" y="3221299"/>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Tree>
    <p:extLst>
      <p:ext uri="{BB962C8B-B14F-4D97-AF65-F5344CB8AC3E}">
        <p14:creationId xmlns:p14="http://schemas.microsoft.com/office/powerpoint/2010/main" val="121638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5F366A-3262-EC47-9757-68F503083531}" type="datetime1">
              <a:rPr lang="en-GB" smtClean="0"/>
              <a:t>13/06/2025</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lvl1pPr>
          </a:lstStyle>
          <a:p>
            <a:fld id="{B4E5BD08-0B11-4DCE-9EB4-4E42DDB860D8}" type="slidenum">
              <a:rPr lang="en-GB" smtClean="0"/>
              <a:pPr/>
              <a:t>‹#›</a:t>
            </a:fld>
            <a:endParaRPr lang="en-GB" dirty="0"/>
          </a:p>
        </p:txBody>
      </p:sp>
      <p:pic>
        <p:nvPicPr>
          <p:cNvPr id="7" name="Picture 6" descr="C:\Users\Lola\Desktop\orangesandlemons.png"/>
          <p:cNvPicPr/>
          <p:nvPr userDrawn="1"/>
        </p:nvPicPr>
        <p:blipFill rotWithShape="1">
          <a:blip r:embed="rId2" cstate="print">
            <a:extLst>
              <a:ext uri="{28A0092B-C50C-407E-A947-70E740481C1C}">
                <a14:useLocalDpi xmlns:a14="http://schemas.microsoft.com/office/drawing/2010/main" val="0"/>
              </a:ext>
            </a:extLst>
          </a:blip>
          <a:srcRect t="31169" b="30798"/>
          <a:stretch/>
        </p:blipFill>
        <p:spPr bwMode="auto">
          <a:xfrm>
            <a:off x="5123892" y="6311900"/>
            <a:ext cx="1944216" cy="3780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1624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1 title Cobran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3BAC46-6076-4C36-9619-8D2BFF5DD483}"/>
              </a:ext>
            </a:extLst>
          </p:cNvPr>
          <p:cNvPicPr>
            <a:picLocks noChangeAspect="1"/>
          </p:cNvPicPr>
          <p:nvPr userDrawn="1"/>
        </p:nvPicPr>
        <p:blipFill>
          <a:blip r:embed="rId2"/>
          <a:srcRect/>
          <a:stretch/>
        </p:blipFill>
        <p:spPr>
          <a:xfrm>
            <a:off x="0" y="-1524"/>
            <a:ext cx="12192000" cy="6858000"/>
          </a:xfrm>
          <a:prstGeom prst="rect">
            <a:avLst/>
          </a:prstGeom>
        </p:spPr>
      </p:pic>
      <p:sp>
        <p:nvSpPr>
          <p:cNvPr id="14" name="Rectangle 13">
            <a:extLst>
              <a:ext uri="{FF2B5EF4-FFF2-40B4-BE49-F238E27FC236}">
                <a16:creationId xmlns:a16="http://schemas.microsoft.com/office/drawing/2014/main" id="{E12AE751-11CF-1346-AB52-4F30DB6357DD}"/>
              </a:ext>
            </a:extLst>
          </p:cNvPr>
          <p:cNvSpPr/>
          <p:nvPr userDrawn="1"/>
        </p:nvSpPr>
        <p:spPr bwMode="gray">
          <a:xfrm>
            <a:off x="0" y="5022166"/>
            <a:ext cx="12191999" cy="1835833"/>
          </a:xfrm>
          <a:prstGeom prst="rect">
            <a:avLst/>
          </a:prstGeom>
          <a:gradFill flip="none" rotWithShape="1">
            <a:gsLst>
              <a:gs pos="10000">
                <a:schemeClr val="accent2">
                  <a:lumMod val="5000"/>
                  <a:lumOff val="95000"/>
                  <a:alpha val="0"/>
                </a:schemeClr>
              </a:gs>
              <a:gs pos="76000">
                <a:schemeClr val="tx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bg1"/>
              </a:solidFill>
              <a:latin typeface="Arial" pitchFamily="34" charset="0"/>
              <a:cs typeface="Arial" pitchFamily="34" charset="0"/>
            </a:endParaRPr>
          </a:p>
        </p:txBody>
      </p:sp>
      <p:sp>
        <p:nvSpPr>
          <p:cNvPr id="16" name="Rectangle 15">
            <a:extLst>
              <a:ext uri="{FF2B5EF4-FFF2-40B4-BE49-F238E27FC236}">
                <a16:creationId xmlns:a16="http://schemas.microsoft.com/office/drawing/2014/main" id="{C9D2FC1C-1B54-3741-9A3E-1F683E536766}"/>
              </a:ext>
            </a:extLst>
          </p:cNvPr>
          <p:cNvSpPr/>
          <p:nvPr userDrawn="1"/>
        </p:nvSpPr>
        <p:spPr bwMode="gray">
          <a:xfrm>
            <a:off x="0" y="-21770"/>
            <a:ext cx="12191999" cy="3331027"/>
          </a:xfrm>
          <a:prstGeom prst="rect">
            <a:avLst/>
          </a:prstGeom>
          <a:gradFill flip="none" rotWithShape="1">
            <a:gsLst>
              <a:gs pos="10000">
                <a:schemeClr val="accent2">
                  <a:lumMod val="5000"/>
                  <a:lumOff val="95000"/>
                  <a:alpha val="0"/>
                </a:schemeClr>
              </a:gs>
              <a:gs pos="76000">
                <a:schemeClr val="tx1"/>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bg1"/>
              </a:solidFill>
              <a:latin typeface="Arial" pitchFamily="34" charset="0"/>
              <a:cs typeface="Arial" pitchFamily="34" charset="0"/>
            </a:endParaRPr>
          </a:p>
        </p:txBody>
      </p:sp>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1245746"/>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1953950"/>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2505776"/>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
        <p:nvSpPr>
          <p:cNvPr id="9" name="Rectangle 8">
            <a:extLst>
              <a:ext uri="{FF2B5EF4-FFF2-40B4-BE49-F238E27FC236}">
                <a16:creationId xmlns:a16="http://schemas.microsoft.com/office/drawing/2014/main" id="{756DDCEF-7D01-4501-B168-CDD3EB00ED01}"/>
              </a:ext>
            </a:extLst>
          </p:cNvPr>
          <p:cNvSpPr/>
          <p:nvPr userDrawn="1"/>
        </p:nvSpPr>
        <p:spPr bwMode="gray">
          <a:xfrm>
            <a:off x="12421354" y="0"/>
            <a:ext cx="887240" cy="1637461"/>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GB" sz="1600" dirty="0">
                <a:solidFill>
                  <a:schemeClr val="bg1"/>
                </a:solidFill>
                <a:latin typeface="Arial" pitchFamily="34" charset="0"/>
                <a:cs typeface="Arial" pitchFamily="34" charset="0"/>
              </a:rPr>
              <a:t>Update image in slide master mode</a:t>
            </a:r>
          </a:p>
        </p:txBody>
      </p:sp>
      <p:pic>
        <p:nvPicPr>
          <p:cNvPr id="11" name="Picture 10">
            <a:extLst>
              <a:ext uri="{FF2B5EF4-FFF2-40B4-BE49-F238E27FC236}">
                <a16:creationId xmlns:a16="http://schemas.microsoft.com/office/drawing/2014/main" id="{76DFC521-424C-4890-988B-8AC94DE653CF}"/>
              </a:ext>
            </a:extLst>
          </p:cNvPr>
          <p:cNvPicPr>
            <a:picLocks noChangeAspect="1"/>
          </p:cNvPicPr>
          <p:nvPr userDrawn="1"/>
        </p:nvPicPr>
        <p:blipFill>
          <a:blip r:embed="rId3"/>
          <a:stretch>
            <a:fillRect/>
          </a:stretch>
        </p:blipFill>
        <p:spPr>
          <a:xfrm>
            <a:off x="4887927" y="6210639"/>
            <a:ext cx="2412328" cy="196605"/>
          </a:xfrm>
          <a:prstGeom prst="rect">
            <a:avLst/>
          </a:prstGeom>
        </p:spPr>
      </p:pic>
      <p:cxnSp>
        <p:nvCxnSpPr>
          <p:cNvPr id="12" name="Straight Connector 11">
            <a:extLst>
              <a:ext uri="{FF2B5EF4-FFF2-40B4-BE49-F238E27FC236}">
                <a16:creationId xmlns:a16="http://schemas.microsoft.com/office/drawing/2014/main" id="{2778F8B8-1002-4956-993B-0079CD164056}"/>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9DB86A6-6F1E-4E99-9462-0FA93A6CF524}"/>
              </a:ext>
            </a:extLst>
          </p:cNvPr>
          <p:cNvPicPr>
            <a:picLocks noChangeAspect="1"/>
          </p:cNvPicPr>
          <p:nvPr userDrawn="1"/>
        </p:nvPicPr>
        <p:blipFill>
          <a:blip r:embed="rId4"/>
          <a:stretch>
            <a:fillRect/>
          </a:stretch>
        </p:blipFill>
        <p:spPr>
          <a:xfrm>
            <a:off x="4405561" y="66544"/>
            <a:ext cx="3380879" cy="966648"/>
          </a:xfrm>
          <a:prstGeom prst="rect">
            <a:avLst/>
          </a:prstGeom>
        </p:spPr>
      </p:pic>
      <p:cxnSp>
        <p:nvCxnSpPr>
          <p:cNvPr id="13" name="Straight Connector 12">
            <a:extLst>
              <a:ext uri="{FF2B5EF4-FFF2-40B4-BE49-F238E27FC236}">
                <a16:creationId xmlns:a16="http://schemas.microsoft.com/office/drawing/2014/main" id="{AF5FAE3B-0430-462B-9315-5A726A541AF5}"/>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229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2 Cobrand titl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81FDCB-569A-4340-A2F1-F24413F2110C}"/>
              </a:ext>
            </a:extLst>
          </p:cNvPr>
          <p:cNvPicPr>
            <a:picLocks noChangeAspect="1"/>
          </p:cNvPicPr>
          <p:nvPr userDrawn="1"/>
        </p:nvPicPr>
        <p:blipFill>
          <a:blip r:embed="rId2"/>
          <a:srcRect/>
          <a:stretch/>
        </p:blipFill>
        <p:spPr>
          <a:xfrm>
            <a:off x="7143" y="-3048"/>
            <a:ext cx="12192000" cy="6858000"/>
          </a:xfrm>
          <a:prstGeom prst="rect">
            <a:avLst/>
          </a:prstGeom>
        </p:spPr>
      </p:pic>
      <p:sp>
        <p:nvSpPr>
          <p:cNvPr id="16" name="Title 1">
            <a:extLst>
              <a:ext uri="{FF2B5EF4-FFF2-40B4-BE49-F238E27FC236}">
                <a16:creationId xmlns:a16="http://schemas.microsoft.com/office/drawing/2014/main" id="{53B96C64-86D7-4218-8F23-6219603B8B1E}"/>
              </a:ext>
            </a:extLst>
          </p:cNvPr>
          <p:cNvSpPr>
            <a:spLocks noGrp="1"/>
          </p:cNvSpPr>
          <p:nvPr>
            <p:ph type="ctrTitle" hasCustomPrompt="1"/>
          </p:nvPr>
        </p:nvSpPr>
        <p:spPr>
          <a:xfrm>
            <a:off x="896938" y="4263934"/>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17" name="Subtitle 2">
            <a:extLst>
              <a:ext uri="{FF2B5EF4-FFF2-40B4-BE49-F238E27FC236}">
                <a16:creationId xmlns:a16="http://schemas.microsoft.com/office/drawing/2014/main" id="{350DF764-F303-4F84-BAEF-240612BA5B91}"/>
              </a:ext>
            </a:extLst>
          </p:cNvPr>
          <p:cNvSpPr>
            <a:spLocks noGrp="1"/>
          </p:cNvSpPr>
          <p:nvPr>
            <p:ph type="subTitle" idx="1" hasCustomPrompt="1"/>
          </p:nvPr>
        </p:nvSpPr>
        <p:spPr>
          <a:xfrm>
            <a:off x="896938" y="4972138"/>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8" name="Text Placeholder 24">
            <a:extLst>
              <a:ext uri="{FF2B5EF4-FFF2-40B4-BE49-F238E27FC236}">
                <a16:creationId xmlns:a16="http://schemas.microsoft.com/office/drawing/2014/main" id="{5207A61B-0016-40F8-8D2F-882F9D47AA1F}"/>
              </a:ext>
            </a:extLst>
          </p:cNvPr>
          <p:cNvSpPr>
            <a:spLocks noGrp="1"/>
          </p:cNvSpPr>
          <p:nvPr>
            <p:ph type="body" sz="quarter" idx="13" hasCustomPrompt="1"/>
          </p:nvPr>
        </p:nvSpPr>
        <p:spPr>
          <a:xfrm>
            <a:off x="896938" y="5393338"/>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pic>
        <p:nvPicPr>
          <p:cNvPr id="19" name="Picture 18">
            <a:extLst>
              <a:ext uri="{FF2B5EF4-FFF2-40B4-BE49-F238E27FC236}">
                <a16:creationId xmlns:a16="http://schemas.microsoft.com/office/drawing/2014/main" id="{61448518-F296-5849-9745-B1881C170E6F}"/>
              </a:ext>
            </a:extLst>
          </p:cNvPr>
          <p:cNvPicPr>
            <a:picLocks noChangeAspect="1"/>
          </p:cNvPicPr>
          <p:nvPr userDrawn="1"/>
        </p:nvPicPr>
        <p:blipFill>
          <a:blip r:embed="rId3"/>
          <a:stretch>
            <a:fillRect/>
          </a:stretch>
        </p:blipFill>
        <p:spPr>
          <a:xfrm>
            <a:off x="4405561" y="63653"/>
            <a:ext cx="3380879" cy="966646"/>
          </a:xfrm>
          <a:prstGeom prst="rect">
            <a:avLst/>
          </a:prstGeom>
        </p:spPr>
      </p:pic>
      <p:cxnSp>
        <p:nvCxnSpPr>
          <p:cNvPr id="20" name="Straight Connector 19">
            <a:extLst>
              <a:ext uri="{FF2B5EF4-FFF2-40B4-BE49-F238E27FC236}">
                <a16:creationId xmlns:a16="http://schemas.microsoft.com/office/drawing/2014/main" id="{4B95D80E-DC29-434D-815A-07099A3F868D}"/>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21" name="Picture 20" descr="A drawing of a face&#10;&#10;Description automatically generated">
            <a:extLst>
              <a:ext uri="{FF2B5EF4-FFF2-40B4-BE49-F238E27FC236}">
                <a16:creationId xmlns:a16="http://schemas.microsoft.com/office/drawing/2014/main" id="{455C08CA-67AC-3B43-BF3B-6EB32ACB1622}"/>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4889837" y="6210639"/>
            <a:ext cx="2412327" cy="196604"/>
          </a:xfrm>
          <a:prstGeom prst="rect">
            <a:avLst/>
          </a:prstGeom>
        </p:spPr>
      </p:pic>
      <p:cxnSp>
        <p:nvCxnSpPr>
          <p:cNvPr id="22" name="Straight Connector 21">
            <a:extLst>
              <a:ext uri="{FF2B5EF4-FFF2-40B4-BE49-F238E27FC236}">
                <a16:creationId xmlns:a16="http://schemas.microsoft.com/office/drawing/2014/main" id="{5F1ABBC8-43F9-D544-A5F5-961D9098E896}"/>
              </a:ext>
            </a:extLst>
          </p:cNvPr>
          <p:cNvCxnSpPr>
            <a:cxnSpLocks/>
          </p:cNvCxnSpPr>
          <p:nvPr userDrawn="1"/>
        </p:nvCxnSpPr>
        <p:spPr>
          <a:xfrm>
            <a:off x="906463" y="5754948"/>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066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brand quote pink">
    <p:bg>
      <p:bgPr>
        <a:solidFill>
          <a:schemeClr val="accent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D94FD31-F934-411D-AD1B-B6EC7B980065}"/>
              </a:ext>
            </a:extLst>
          </p:cNvPr>
          <p:cNvSpPr>
            <a:spLocks noGrp="1"/>
          </p:cNvSpPr>
          <p:nvPr>
            <p:ph type="ctrTitle" hasCustomPrompt="1"/>
          </p:nvPr>
        </p:nvSpPr>
        <p:spPr>
          <a:xfrm>
            <a:off x="1582365" y="1520827"/>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6" name="Picture 5">
            <a:extLst>
              <a:ext uri="{FF2B5EF4-FFF2-40B4-BE49-F238E27FC236}">
                <a16:creationId xmlns:a16="http://schemas.microsoft.com/office/drawing/2014/main" id="{53BC3755-829D-4382-B6EA-A9A66C1DD42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88B9F87F-76C0-47C5-88B2-8BC97A37B108}"/>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99B1FC1B-98F0-4870-B954-BD14F75E1532}"/>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4330FF-D3ED-4C6D-99FE-F84C04560B4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409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brand quote grey">
    <p:bg>
      <p:bgPr>
        <a:solidFill>
          <a:schemeClr val="tx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563385-A262-49CE-94FC-7C55E08B0F43}"/>
              </a:ext>
            </a:extLst>
          </p:cNvPr>
          <p:cNvSpPr>
            <a:spLocks noGrp="1"/>
          </p:cNvSpPr>
          <p:nvPr>
            <p:ph type="ctrTitle" hasCustomPrompt="1"/>
          </p:nvPr>
        </p:nvSpPr>
        <p:spPr>
          <a:xfrm>
            <a:off x="1582365" y="1520827"/>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6" name="Picture 5">
            <a:extLst>
              <a:ext uri="{FF2B5EF4-FFF2-40B4-BE49-F238E27FC236}">
                <a16:creationId xmlns:a16="http://schemas.microsoft.com/office/drawing/2014/main" id="{6DCCBCFC-E275-4352-99A1-A084C890D5BC}"/>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BFB40840-F993-4591-8C42-67BEDE7EFA52}"/>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EA8BFCA8-338D-42EF-A2B2-985BB3AAF651}"/>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4B2422-1E48-4E75-8737-8E71F36E6892}"/>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15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brand quote cyan">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F7086B5-272A-4735-8EF2-32345FB65C87}"/>
              </a:ext>
            </a:extLst>
          </p:cNvPr>
          <p:cNvSpPr>
            <a:spLocks noGrp="1"/>
          </p:cNvSpPr>
          <p:nvPr>
            <p:ph type="ctrTitle" hasCustomPrompt="1"/>
          </p:nvPr>
        </p:nvSpPr>
        <p:spPr>
          <a:xfrm>
            <a:off x="1582365" y="1520827"/>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7" name="Picture 6">
            <a:extLst>
              <a:ext uri="{FF2B5EF4-FFF2-40B4-BE49-F238E27FC236}">
                <a16:creationId xmlns:a16="http://schemas.microsoft.com/office/drawing/2014/main" id="{246EAADB-5ADA-40A7-B222-FCE9172E460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10" name="Picture 9">
            <a:extLst>
              <a:ext uri="{FF2B5EF4-FFF2-40B4-BE49-F238E27FC236}">
                <a16:creationId xmlns:a16="http://schemas.microsoft.com/office/drawing/2014/main" id="{4B10EC5A-9F2D-4176-B043-5055F7AEC6E3}"/>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1" name="Straight Connector 10">
            <a:extLst>
              <a:ext uri="{FF2B5EF4-FFF2-40B4-BE49-F238E27FC236}">
                <a16:creationId xmlns:a16="http://schemas.microsoft.com/office/drawing/2014/main" id="{4A1B9AF0-5C21-4EDD-A8D9-AED111E0A024}"/>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745344-A343-4DF3-B99B-720F2D1258BD}"/>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782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A8030809-F872-4217-BB9E-BDE66ACEF6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4188941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slide with Cobran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AB2592-D0FE-4FD7-B354-A416870F8FF0}"/>
              </a:ext>
            </a:extLst>
          </p:cNvPr>
          <p:cNvPicPr>
            <a:picLocks noChangeAspect="1"/>
          </p:cNvPicPr>
          <p:nvPr userDrawn="1"/>
        </p:nvPicPr>
        <p:blipFill>
          <a:blip r:embed="rId2"/>
          <a:stretch>
            <a:fillRect/>
          </a:stretch>
        </p:blipFill>
        <p:spPr>
          <a:xfrm>
            <a:off x="4405561" y="63653"/>
            <a:ext cx="3380879" cy="966646"/>
          </a:xfrm>
          <a:prstGeom prst="rect">
            <a:avLst/>
          </a:prstGeom>
        </p:spPr>
      </p:pic>
      <p:cxnSp>
        <p:nvCxnSpPr>
          <p:cNvPr id="6" name="Straight Connector 5">
            <a:extLst>
              <a:ext uri="{FF2B5EF4-FFF2-40B4-BE49-F238E27FC236}">
                <a16:creationId xmlns:a16="http://schemas.microsoft.com/office/drawing/2014/main" id="{F8DDCD73-B224-4703-B43B-08B445F66AA6}"/>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8" name="Picture 7" descr="A drawing of a face&#10;&#10;Description automatically generated">
            <a:extLst>
              <a:ext uri="{FF2B5EF4-FFF2-40B4-BE49-F238E27FC236}">
                <a16:creationId xmlns:a16="http://schemas.microsoft.com/office/drawing/2014/main" id="{9971DC97-9925-4B01-B85E-94A76F04F36C}"/>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4889837" y="6210639"/>
            <a:ext cx="2412327" cy="196604"/>
          </a:xfrm>
          <a:prstGeom prst="rect">
            <a:avLst/>
          </a:prstGeom>
        </p:spPr>
      </p:pic>
      <p:cxnSp>
        <p:nvCxnSpPr>
          <p:cNvPr id="9" name="Straight Connector 8">
            <a:extLst>
              <a:ext uri="{FF2B5EF4-FFF2-40B4-BE49-F238E27FC236}">
                <a16:creationId xmlns:a16="http://schemas.microsoft.com/office/drawing/2014/main" id="{01F006FC-F9E2-4972-A2C1-A615B589E832}"/>
              </a:ext>
            </a:extLst>
          </p:cNvPr>
          <p:cNvCxnSpPr>
            <a:cxnSpLocks/>
          </p:cNvCxnSpPr>
          <p:nvPr userDrawn="1"/>
        </p:nvCxnSpPr>
        <p:spPr>
          <a:xfrm>
            <a:off x="906463" y="5754948"/>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88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EE4D82-B4A0-4D23-8D01-9E3F98900ADC}"/>
              </a:ext>
            </a:extLst>
          </p:cNvPr>
          <p:cNvSpPr/>
          <p:nvPr userDrawn="1"/>
        </p:nvSpPr>
        <p:spPr bwMode="gray">
          <a:xfrm>
            <a:off x="836705" y="630238"/>
            <a:ext cx="10518590" cy="879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bg1"/>
              </a:solidFill>
              <a:latin typeface="Brave Sans" panose="020B0504020101010102" pitchFamily="34" charset="0"/>
              <a:cs typeface="Brave Sans" panose="020B0504020101010102" pitchFamily="34" charset="0"/>
            </a:endParaRPr>
          </a:p>
        </p:txBody>
      </p:sp>
    </p:spTree>
    <p:extLst>
      <p:ext uri="{BB962C8B-B14F-4D97-AF65-F5344CB8AC3E}">
        <p14:creationId xmlns:p14="http://schemas.microsoft.com/office/powerpoint/2010/main" val="4253929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906463" y="507069"/>
            <a:ext cx="10393362" cy="540000"/>
          </a:xfrm>
        </p:spPr>
        <p:txBody>
          <a:bodyPr anchor="ctr"/>
          <a:lstStyle>
            <a:lvl1pPr>
              <a:defRPr/>
            </a:lvl1pPr>
          </a:lstStyle>
          <a:p>
            <a:r>
              <a:rPr lang="en-US"/>
              <a:t>Add title</a:t>
            </a:r>
            <a:endParaRPr lang="en-GB"/>
          </a:p>
        </p:txBody>
      </p:sp>
    </p:spTree>
    <p:extLst>
      <p:ext uri="{BB962C8B-B14F-4D97-AF65-F5344CB8AC3E}">
        <p14:creationId xmlns:p14="http://schemas.microsoft.com/office/powerpoint/2010/main" val="1795915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FC8C2B-6625-4ED9-B5CC-20E2EDF30143}"/>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3444B0A5-0DCB-48B7-8383-3B8EDCAE55B8}"/>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79047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5B4B6C-4A34-3A45-93FC-C6D857F3A9CE}" type="datetime1">
              <a:rPr lang="en-GB" smtClean="0"/>
              <a:t>13/06/2025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1334239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2" y="1592263"/>
            <a:ext cx="10393363"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E707E8D-02A6-4E60-A9BC-589876C900E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F9C34D73-6474-4E7F-9F4E-0FBC9BFE753A}"/>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930305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4" y="1592263"/>
            <a:ext cx="10393362" cy="416237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9">
            <a:extLst>
              <a:ext uri="{FF2B5EF4-FFF2-40B4-BE49-F238E27FC236}">
                <a16:creationId xmlns:a16="http://schemas.microsoft.com/office/drawing/2014/main" id="{BED2F0F8-4186-44B6-873A-D194D89C9C0C}"/>
              </a:ext>
            </a:extLst>
          </p:cNvPr>
          <p:cNvSpPr>
            <a:spLocks noGrp="1"/>
          </p:cNvSpPr>
          <p:nvPr>
            <p:ph type="body" sz="quarter" idx="19" hasCustomPrompt="1"/>
          </p:nvPr>
        </p:nvSpPr>
        <p:spPr>
          <a:xfrm>
            <a:off x="906464" y="5754634"/>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7" name="Title 1">
            <a:extLst>
              <a:ext uri="{FF2B5EF4-FFF2-40B4-BE49-F238E27FC236}">
                <a16:creationId xmlns:a16="http://schemas.microsoft.com/office/drawing/2014/main" id="{08B85A9A-2089-4861-8906-B3D8040F8E7A}"/>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EF04979-F2A3-4CA2-9AA4-1A023931253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166416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1039336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507277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3957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10393362"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940516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7" name="Content Placeholder 4">
            <a:extLst>
              <a:ext uri="{FF2B5EF4-FFF2-40B4-BE49-F238E27FC236}">
                <a16:creationId xmlns:a16="http://schemas.microsoft.com/office/drawing/2014/main" id="{867750C4-2CF3-42E4-8DC1-23093AA10D15}"/>
              </a:ext>
            </a:extLst>
          </p:cNvPr>
          <p:cNvSpPr>
            <a:spLocks noGrp="1"/>
          </p:cNvSpPr>
          <p:nvPr>
            <p:ph sz="quarter" idx="20" hasCustomPrompt="1"/>
          </p:nvPr>
        </p:nvSpPr>
        <p:spPr>
          <a:xfrm>
            <a:off x="6356279"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a:extLst>
              <a:ext uri="{FF2B5EF4-FFF2-40B4-BE49-F238E27FC236}">
                <a16:creationId xmlns:a16="http://schemas.microsoft.com/office/drawing/2014/main" id="{D1871B70-D49E-447F-8679-85AEF08FB277}"/>
              </a:ext>
            </a:extLst>
          </p:cNvPr>
          <p:cNvSpPr>
            <a:spLocks noGrp="1"/>
          </p:cNvSpPr>
          <p:nvPr>
            <p:ph type="body" sz="quarter" idx="21" hasCustomPrompt="1"/>
          </p:nvPr>
        </p:nvSpPr>
        <p:spPr>
          <a:xfrm>
            <a:off x="6356279"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Tree>
    <p:extLst>
      <p:ext uri="{BB962C8B-B14F-4D97-AF65-F5344CB8AC3E}">
        <p14:creationId xmlns:p14="http://schemas.microsoft.com/office/powerpoint/2010/main" val="547442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content &amp; pink text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ABEF81-F4DC-47E6-963A-5BFAEB3FE875}"/>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bg1"/>
              </a:solidFill>
              <a:latin typeface="Brave Sans" panose="020B0504020101010102" pitchFamily="34" charset="0"/>
              <a:cs typeface="Brave Sans" panose="020B0504020101010102" pitchFamily="34" charset="0"/>
            </a:endParaRPr>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92264"/>
            <a:ext cx="5868909"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D4FED8BD-D08F-4794-BD3E-95BEF1669D1F}"/>
              </a:ext>
            </a:extLst>
          </p:cNvPr>
          <p:cNvSpPr>
            <a:spLocks noGrp="1"/>
          </p:cNvSpPr>
          <p:nvPr>
            <p:ph type="title" hasCustomPrompt="1"/>
          </p:nvPr>
        </p:nvSpPr>
        <p:spPr>
          <a:xfrm>
            <a:off x="906463" y="506192"/>
            <a:ext cx="5868910"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AF4A8A07-B1F8-4A0D-B994-2DAE348DB8F4}"/>
              </a:ext>
            </a:extLst>
          </p:cNvPr>
          <p:cNvSpPr>
            <a:spLocks noGrp="1"/>
          </p:cNvSpPr>
          <p:nvPr>
            <p:ph type="body" sz="quarter" idx="10" hasCustomPrompt="1"/>
          </p:nvPr>
        </p:nvSpPr>
        <p:spPr>
          <a:xfrm>
            <a:off x="906463" y="1155943"/>
            <a:ext cx="5868909"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cxnSp>
        <p:nvCxnSpPr>
          <p:cNvPr id="7" name="Straight Connector 6">
            <a:extLst>
              <a:ext uri="{FF2B5EF4-FFF2-40B4-BE49-F238E27FC236}">
                <a16:creationId xmlns:a16="http://schemas.microsoft.com/office/drawing/2014/main" id="{2700FF85-2E17-439D-9472-397AA16C0E9C}"/>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77FF87AD-305C-4D41-BF04-75409FC25CC2}"/>
              </a:ext>
            </a:extLst>
          </p:cNvPr>
          <p:cNvSpPr>
            <a:spLocks noGrp="1"/>
          </p:cNvSpPr>
          <p:nvPr>
            <p:ph type="body" sz="quarter" idx="16" hasCustomPrompt="1"/>
          </p:nvPr>
        </p:nvSpPr>
        <p:spPr>
          <a:xfrm>
            <a:off x="7227063" y="630237"/>
            <a:ext cx="4058473" cy="5227637"/>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829532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solid LH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617894"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7675296"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C79D51ED-1FED-4AE8-A8C8-1F768FC848E7}"/>
              </a:ext>
            </a:extLst>
          </p:cNvPr>
          <p:cNvSpPr>
            <a:spLocks noGrp="1"/>
          </p:cNvSpPr>
          <p:nvPr>
            <p:ph type="body" sz="quarter" idx="16" hasCustomPrompt="1"/>
          </p:nvPr>
        </p:nvSpPr>
        <p:spPr>
          <a:xfrm>
            <a:off x="906463" y="1592263"/>
            <a:ext cx="2264268" cy="4265612"/>
          </a:xfrm>
          <a:solidFill>
            <a:schemeClr val="accent1"/>
          </a:solidFill>
        </p:spPr>
        <p:txBody>
          <a:bodyPr lIns="108000" tIns="108000" rIns="108000" bIns="108000"/>
          <a:lstStyle>
            <a:lvl1pPr marL="0" indent="0">
              <a:buFont typeface="Arial" panose="020B0604020202020204" pitchFamily="34" charse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2750810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bottom">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6403349"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85F6F67A-D083-4FD6-AA0C-A041F592348F}"/>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2101217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49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E294D-89B3-6B43-ABB9-AC54D06C181D}" type="datetime1">
              <a:rPr lang="en-GB" smtClean="0"/>
              <a:t>13/06/2025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33297257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pink callou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
            <a:extLst>
              <a:ext uri="{FF2B5EF4-FFF2-40B4-BE49-F238E27FC236}">
                <a16:creationId xmlns:a16="http://schemas.microsoft.com/office/drawing/2014/main" id="{E66F8E85-E11E-4D83-8C64-EBA0B34C5521}"/>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3583466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graph with titl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2039565" y="1532878"/>
            <a:ext cx="8112871"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2039831" y="1999130"/>
            <a:ext cx="8112338" cy="3702927"/>
          </a:xfrm>
          <a:solidFill>
            <a:schemeClr val="bg2">
              <a:lumMod val="20000"/>
              <a:lumOff val="80000"/>
            </a:schemeClr>
          </a:solidFill>
        </p:spPr>
        <p:txBody>
          <a:bodyPr/>
          <a:lstStyle>
            <a:lvl1pPr marL="0" indent="0">
              <a:buNone/>
              <a:defRPr sz="1600"/>
            </a:lvl1pPr>
          </a:lstStyle>
          <a:p>
            <a:r>
              <a:rPr lang="en-GB" dirty="0"/>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2039565" y="5749501"/>
            <a:ext cx="8112871"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C458DEB9-9AB7-4ACE-AE31-8AF903593611}"/>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5C61C21-A8E6-472E-99BC-490D2AA6D726}"/>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7898212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2 graphs with text &amp;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5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906463" y="1999130"/>
            <a:ext cx="4779962" cy="2411505"/>
          </a:xfrm>
          <a:solidFill>
            <a:schemeClr val="bg2">
              <a:lumMod val="20000"/>
              <a:lumOff val="80000"/>
            </a:schemeClr>
          </a:solidFill>
        </p:spPr>
        <p:txBody>
          <a:bodyPr/>
          <a:lstStyle>
            <a:lvl1pPr marL="0" indent="0">
              <a:buNone/>
              <a:defRPr sz="1600"/>
            </a:lvl1pPr>
          </a:lstStyle>
          <a:p>
            <a:r>
              <a:rPr lang="en-GB" dirty="0"/>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9065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4" name="Text Placeholder 3">
            <a:extLst>
              <a:ext uri="{FF2B5EF4-FFF2-40B4-BE49-F238E27FC236}">
                <a16:creationId xmlns:a16="http://schemas.microsoft.com/office/drawing/2014/main" id="{D8486FD2-0742-409A-B501-45247128BE73}"/>
              </a:ext>
            </a:extLst>
          </p:cNvPr>
          <p:cNvSpPr>
            <a:spLocks noGrp="1"/>
          </p:cNvSpPr>
          <p:nvPr>
            <p:ph type="body" sz="quarter" idx="21" hasCustomPrompt="1"/>
          </p:nvPr>
        </p:nvSpPr>
        <p:spPr>
          <a:xfrm>
            <a:off x="906461" y="4544359"/>
            <a:ext cx="4779956" cy="1010462"/>
          </a:xfrm>
        </p:spPr>
        <p:txBody>
          <a:bodyPr/>
          <a:lstStyle>
            <a:lvl1pPr marL="134938" indent="-134938">
              <a:defRPr sz="1400"/>
            </a:lvl1pPr>
          </a:lstStyle>
          <a:p>
            <a:pPr lvl="0"/>
            <a:r>
              <a:rPr lang="en-US"/>
              <a:t>Add first level body copy</a:t>
            </a:r>
            <a:endParaRPr lang="en-GB"/>
          </a:p>
        </p:txBody>
      </p:sp>
      <p:sp>
        <p:nvSpPr>
          <p:cNvPr id="16" name="Title 1">
            <a:extLst>
              <a:ext uri="{FF2B5EF4-FFF2-40B4-BE49-F238E27FC236}">
                <a16:creationId xmlns:a16="http://schemas.microsoft.com/office/drawing/2014/main" id="{75C516CB-64FB-41AB-A15A-8D5426967D9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8" name="Text Placeholder 3">
            <a:extLst>
              <a:ext uri="{FF2B5EF4-FFF2-40B4-BE49-F238E27FC236}">
                <a16:creationId xmlns:a16="http://schemas.microsoft.com/office/drawing/2014/main" id="{EBC44855-F43B-49F1-B4CE-90A9B6FEC6D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Text Placeholder 9">
            <a:extLst>
              <a:ext uri="{FF2B5EF4-FFF2-40B4-BE49-F238E27FC236}">
                <a16:creationId xmlns:a16="http://schemas.microsoft.com/office/drawing/2014/main" id="{54DABF8B-F946-4C2E-9403-3E1F24A49B0B}"/>
              </a:ext>
            </a:extLst>
          </p:cNvPr>
          <p:cNvSpPr>
            <a:spLocks noGrp="1"/>
          </p:cNvSpPr>
          <p:nvPr>
            <p:ph type="body" sz="quarter" idx="22" hasCustomPrompt="1"/>
          </p:nvPr>
        </p:nvSpPr>
        <p:spPr>
          <a:xfrm>
            <a:off x="65199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7" name="Chart Placeholder 9">
            <a:extLst>
              <a:ext uri="{FF2B5EF4-FFF2-40B4-BE49-F238E27FC236}">
                <a16:creationId xmlns:a16="http://schemas.microsoft.com/office/drawing/2014/main" id="{8C992EB9-DF5A-4BEB-B9D4-5FF0902E7027}"/>
              </a:ext>
            </a:extLst>
          </p:cNvPr>
          <p:cNvSpPr>
            <a:spLocks noGrp="1"/>
          </p:cNvSpPr>
          <p:nvPr>
            <p:ph type="chart" sz="quarter" idx="23" hasCustomPrompt="1"/>
          </p:nvPr>
        </p:nvSpPr>
        <p:spPr>
          <a:xfrm>
            <a:off x="6519863" y="1999130"/>
            <a:ext cx="4779962" cy="2411505"/>
          </a:xfrm>
          <a:solidFill>
            <a:schemeClr val="bg2">
              <a:lumMod val="20000"/>
              <a:lumOff val="80000"/>
            </a:schemeClr>
          </a:solidFill>
        </p:spPr>
        <p:txBody>
          <a:bodyPr/>
          <a:lstStyle>
            <a:lvl1pPr marL="0" indent="0">
              <a:buNone/>
              <a:defRPr sz="1600"/>
            </a:lvl1pPr>
          </a:lstStyle>
          <a:p>
            <a:r>
              <a:rPr lang="en-GB" dirty="0"/>
              <a:t>Add graph</a:t>
            </a:r>
          </a:p>
        </p:txBody>
      </p:sp>
      <p:sp>
        <p:nvSpPr>
          <p:cNvPr id="19" name="Text Placeholder 9">
            <a:extLst>
              <a:ext uri="{FF2B5EF4-FFF2-40B4-BE49-F238E27FC236}">
                <a16:creationId xmlns:a16="http://schemas.microsoft.com/office/drawing/2014/main" id="{D6062728-491B-4969-A0E0-7AAA0C942273}"/>
              </a:ext>
            </a:extLst>
          </p:cNvPr>
          <p:cNvSpPr>
            <a:spLocks noGrp="1"/>
          </p:cNvSpPr>
          <p:nvPr>
            <p:ph type="body" sz="quarter" idx="24" hasCustomPrompt="1"/>
          </p:nvPr>
        </p:nvSpPr>
        <p:spPr>
          <a:xfrm>
            <a:off x="65199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20" name="Text Placeholder 3">
            <a:extLst>
              <a:ext uri="{FF2B5EF4-FFF2-40B4-BE49-F238E27FC236}">
                <a16:creationId xmlns:a16="http://schemas.microsoft.com/office/drawing/2014/main" id="{EBB02456-66F8-4E20-BD4D-D00758C8DAAF}"/>
              </a:ext>
            </a:extLst>
          </p:cNvPr>
          <p:cNvSpPr>
            <a:spLocks noGrp="1"/>
          </p:cNvSpPr>
          <p:nvPr>
            <p:ph type="body" sz="quarter" idx="25" hasCustomPrompt="1"/>
          </p:nvPr>
        </p:nvSpPr>
        <p:spPr>
          <a:xfrm>
            <a:off x="6519861" y="4544359"/>
            <a:ext cx="4779956" cy="1010462"/>
          </a:xfrm>
        </p:spPr>
        <p:txBody>
          <a:bodyPr/>
          <a:lstStyle>
            <a:lvl1pPr marL="134938" indent="-134938">
              <a:defRPr sz="1400"/>
            </a:lvl1pPr>
          </a:lstStyle>
          <a:p>
            <a:pPr lvl="0"/>
            <a:r>
              <a:rPr lang="en-US"/>
              <a:t>Add first level body copy</a:t>
            </a:r>
            <a:endParaRPr lang="en-GB"/>
          </a:p>
        </p:txBody>
      </p:sp>
    </p:spTree>
    <p:extLst>
      <p:ext uri="{BB962C8B-B14F-4D97-AF65-F5344CB8AC3E}">
        <p14:creationId xmlns:p14="http://schemas.microsoft.com/office/powerpoint/2010/main" val="31392329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box &amp; graph with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463" y="1559934"/>
            <a:ext cx="4784889"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title</a:t>
            </a:r>
            <a:endParaRPr lang="en-GB"/>
          </a:p>
        </p:txBody>
      </p:sp>
      <p:sp>
        <p:nvSpPr>
          <p:cNvPr id="9" name="Text Placeholder 9">
            <a:extLst>
              <a:ext uri="{FF2B5EF4-FFF2-40B4-BE49-F238E27FC236}">
                <a16:creationId xmlns:a16="http://schemas.microsoft.com/office/drawing/2014/main" id="{1E8DC738-4037-4237-BAB7-86B39D39E3DB}"/>
              </a:ext>
            </a:extLst>
          </p:cNvPr>
          <p:cNvSpPr>
            <a:spLocks noGrp="1"/>
          </p:cNvSpPr>
          <p:nvPr>
            <p:ph type="body" sz="quarter" idx="16" hasCustomPrompt="1"/>
          </p:nvPr>
        </p:nvSpPr>
        <p:spPr>
          <a:xfrm>
            <a:off x="6358059" y="1559934"/>
            <a:ext cx="4942091"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1" name="Chart Placeholder 9">
            <a:extLst>
              <a:ext uri="{FF2B5EF4-FFF2-40B4-BE49-F238E27FC236}">
                <a16:creationId xmlns:a16="http://schemas.microsoft.com/office/drawing/2014/main" id="{59693680-0040-4E91-884A-D427AF4875DC}"/>
              </a:ext>
            </a:extLst>
          </p:cNvPr>
          <p:cNvSpPr>
            <a:spLocks noGrp="1"/>
          </p:cNvSpPr>
          <p:nvPr>
            <p:ph type="chart" sz="quarter" idx="18" hasCustomPrompt="1"/>
          </p:nvPr>
        </p:nvSpPr>
        <p:spPr>
          <a:xfrm>
            <a:off x="6358059" y="1999130"/>
            <a:ext cx="4941766" cy="3579737"/>
          </a:xfrm>
          <a:solidFill>
            <a:schemeClr val="bg2">
              <a:lumMod val="20000"/>
              <a:lumOff val="80000"/>
            </a:schemeClr>
          </a:solidFill>
        </p:spPr>
        <p:txBody>
          <a:bodyPr/>
          <a:lstStyle>
            <a:lvl1pPr marL="0" indent="0">
              <a:buNone/>
              <a:defRPr sz="1600"/>
            </a:lvl1pPr>
          </a:lstStyle>
          <a:p>
            <a:r>
              <a:rPr lang="en-GB" dirty="0"/>
              <a:t>Add graph</a:t>
            </a:r>
          </a:p>
        </p:txBody>
      </p:sp>
      <p:sp>
        <p:nvSpPr>
          <p:cNvPr id="14" name="Text Placeholder 9">
            <a:extLst>
              <a:ext uri="{FF2B5EF4-FFF2-40B4-BE49-F238E27FC236}">
                <a16:creationId xmlns:a16="http://schemas.microsoft.com/office/drawing/2014/main" id="{8F58ECE0-1B4F-46E5-BD09-716EBD33EB53}"/>
              </a:ext>
            </a:extLst>
          </p:cNvPr>
          <p:cNvSpPr>
            <a:spLocks noGrp="1"/>
          </p:cNvSpPr>
          <p:nvPr>
            <p:ph type="body" sz="quarter" idx="20" hasCustomPrompt="1"/>
          </p:nvPr>
        </p:nvSpPr>
        <p:spPr>
          <a:xfrm>
            <a:off x="6358059" y="5757371"/>
            <a:ext cx="4941766" cy="242103"/>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12" name="Content Placeholder 4">
            <a:extLst>
              <a:ext uri="{FF2B5EF4-FFF2-40B4-BE49-F238E27FC236}">
                <a16:creationId xmlns:a16="http://schemas.microsoft.com/office/drawing/2014/main" id="{1A5B07B7-037F-468E-8448-5A29FA5C1783}"/>
              </a:ext>
            </a:extLst>
          </p:cNvPr>
          <p:cNvSpPr>
            <a:spLocks noGrp="1"/>
          </p:cNvSpPr>
          <p:nvPr>
            <p:ph sz="quarter" idx="11" hasCustomPrompt="1"/>
          </p:nvPr>
        </p:nvSpPr>
        <p:spPr>
          <a:xfrm>
            <a:off x="906464" y="1999130"/>
            <a:ext cx="4785420" cy="38587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7EA24D25-6338-4D89-B23F-AFC937C38DBC}"/>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6" name="Text Placeholder 3">
            <a:extLst>
              <a:ext uri="{FF2B5EF4-FFF2-40B4-BE49-F238E27FC236}">
                <a16:creationId xmlns:a16="http://schemas.microsoft.com/office/drawing/2014/main" id="{F748BD08-B8C9-4550-A6AD-F538C91EF48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739473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title text &amp; tabl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297220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4178300" y="1592263"/>
            <a:ext cx="7121525" cy="4265613"/>
          </a:xfrm>
          <a:solidFill>
            <a:schemeClr val="bg2">
              <a:lumMod val="20000"/>
              <a:lumOff val="80000"/>
            </a:schemeClr>
          </a:solidFill>
        </p:spPr>
        <p:txBody>
          <a:bodyPr/>
          <a:lstStyle>
            <a:lvl1pPr marL="0" indent="0">
              <a:buNone/>
              <a:defRPr sz="1600"/>
            </a:lvl1pPr>
          </a:lstStyle>
          <a:p>
            <a:r>
              <a:rPr lang="en-GB" dirty="0"/>
              <a:t>Add table</a:t>
            </a:r>
          </a:p>
        </p:txBody>
      </p:sp>
      <p:sp>
        <p:nvSpPr>
          <p:cNvPr id="8" name="Title 1">
            <a:extLst>
              <a:ext uri="{FF2B5EF4-FFF2-40B4-BE49-F238E27FC236}">
                <a16:creationId xmlns:a16="http://schemas.microsoft.com/office/drawing/2014/main" id="{A6B8A2C8-F818-400B-AA9D-F517A11CFB98}"/>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0" name="Text Placeholder 3">
            <a:extLst>
              <a:ext uri="{FF2B5EF4-FFF2-40B4-BE49-F238E27FC236}">
                <a16:creationId xmlns:a16="http://schemas.microsoft.com/office/drawing/2014/main" id="{F23AF189-54C8-4682-90AF-B2D0581D368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6457686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906462" y="1592263"/>
            <a:ext cx="10393361" cy="4265613"/>
          </a:xfrm>
          <a:solidFill>
            <a:schemeClr val="bg2">
              <a:lumMod val="20000"/>
              <a:lumOff val="80000"/>
            </a:schemeClr>
          </a:solidFill>
        </p:spPr>
        <p:txBody>
          <a:bodyPr/>
          <a:lstStyle>
            <a:lvl1pPr marL="0" indent="0">
              <a:buNone/>
              <a:defRPr sz="1600"/>
            </a:lvl1pPr>
          </a:lstStyle>
          <a:p>
            <a:r>
              <a:rPr lang="en-GB" dirty="0"/>
              <a:t>Add table</a:t>
            </a:r>
          </a:p>
        </p:txBody>
      </p:sp>
      <p:sp>
        <p:nvSpPr>
          <p:cNvPr id="7" name="Title 1">
            <a:extLst>
              <a:ext uri="{FF2B5EF4-FFF2-40B4-BE49-F238E27FC236}">
                <a16:creationId xmlns:a16="http://schemas.microsoft.com/office/drawing/2014/main" id="{1C1F7C03-37EE-463A-A910-97529A017ED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D68EE590-3ED0-4815-8767-B8E90785ACD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1907984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content &amp; large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CEB854-CE92-4FA8-8665-63D883D8BED3}"/>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bg1"/>
              </a:solidFill>
              <a:latin typeface="Brave Sans" panose="020B0504020101010102" pitchFamily="34" charset="0"/>
              <a:cs typeface="Brave Sans" panose="020B0504020101010102" pitchFamily="34" charset="0"/>
            </a:endParaRPr>
          </a:p>
        </p:txBody>
      </p:sp>
      <p:cxnSp>
        <p:nvCxnSpPr>
          <p:cNvPr id="11" name="Straight Connector 10">
            <a:extLst>
              <a:ext uri="{FF2B5EF4-FFF2-40B4-BE49-F238E27FC236}">
                <a16:creationId xmlns:a16="http://schemas.microsoft.com/office/drawing/2014/main" id="{6AC8A76D-ECD1-48DB-AD5F-CE32BFB58777}"/>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85430"/>
            <a:ext cx="5868909" cy="42724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35BB7F6E-5153-4780-80FD-C3880708F546}"/>
              </a:ext>
            </a:extLst>
          </p:cNvPr>
          <p:cNvSpPr>
            <a:spLocks noGrp="1"/>
          </p:cNvSpPr>
          <p:nvPr>
            <p:ph type="pic" sz="quarter" idx="20" hasCustomPrompt="1"/>
          </p:nvPr>
        </p:nvSpPr>
        <p:spPr>
          <a:xfrm>
            <a:off x="7227066" y="630237"/>
            <a:ext cx="4072759" cy="5227635"/>
          </a:xfrm>
          <a:solidFill>
            <a:schemeClr val="bg2">
              <a:lumMod val="95000"/>
            </a:schemeClr>
          </a:solidFill>
        </p:spPr>
        <p:txBody>
          <a:bodyPr vert="horz" lIns="0" tIns="45720" rIns="91440" bIns="45720" rtlCol="0">
            <a:noAutofit/>
          </a:bodyPr>
          <a:lstStyle>
            <a:lvl1pPr>
              <a:defRPr lang="en-GB" dirty="0">
                <a:solidFill>
                  <a:schemeClr val="bg1"/>
                </a:solidFill>
              </a:defRPr>
            </a:lvl1pPr>
          </a:lstStyle>
          <a:p>
            <a:pPr marL="0" lvl="0" indent="0">
              <a:buNone/>
            </a:pPr>
            <a:r>
              <a:rPr lang="en-GB" dirty="0"/>
              <a:t>Add picture</a:t>
            </a:r>
          </a:p>
        </p:txBody>
      </p:sp>
      <p:sp>
        <p:nvSpPr>
          <p:cNvPr id="9" name="Text Placeholder 9">
            <a:extLst>
              <a:ext uri="{FF2B5EF4-FFF2-40B4-BE49-F238E27FC236}">
                <a16:creationId xmlns:a16="http://schemas.microsoft.com/office/drawing/2014/main" id="{9F34B7CA-F8C7-4C5F-BB60-E4395928D429}"/>
              </a:ext>
            </a:extLst>
          </p:cNvPr>
          <p:cNvSpPr>
            <a:spLocks noGrp="1"/>
          </p:cNvSpPr>
          <p:nvPr>
            <p:ph type="body" sz="quarter" idx="21" hasCustomPrompt="1"/>
          </p:nvPr>
        </p:nvSpPr>
        <p:spPr>
          <a:xfrm>
            <a:off x="7227066" y="5386688"/>
            <a:ext cx="4072759" cy="471184"/>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0" name="Title 1">
            <a:extLst>
              <a:ext uri="{FF2B5EF4-FFF2-40B4-BE49-F238E27FC236}">
                <a16:creationId xmlns:a16="http://schemas.microsoft.com/office/drawing/2014/main" id="{7D83CB9C-45E0-4B08-AB03-C2C5F4C24057}"/>
              </a:ext>
            </a:extLst>
          </p:cNvPr>
          <p:cNvSpPr>
            <a:spLocks noGrp="1"/>
          </p:cNvSpPr>
          <p:nvPr>
            <p:ph type="title" hasCustomPrompt="1"/>
          </p:nvPr>
        </p:nvSpPr>
        <p:spPr>
          <a:xfrm>
            <a:off x="906463" y="506192"/>
            <a:ext cx="5868909"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2A22B088-EB16-4642-80AC-4C7D87CFAE0B}"/>
              </a:ext>
            </a:extLst>
          </p:cNvPr>
          <p:cNvSpPr>
            <a:spLocks noGrp="1"/>
          </p:cNvSpPr>
          <p:nvPr>
            <p:ph type="body" sz="quarter" idx="10" hasCustomPrompt="1"/>
          </p:nvPr>
        </p:nvSpPr>
        <p:spPr>
          <a:xfrm>
            <a:off x="906464" y="1155943"/>
            <a:ext cx="5868908"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4938819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186DE531-C393-4064-92C3-631DB7E419A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37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5684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EFFBAAE9-671C-40BF-A467-C73C0C8326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6213" y="1395412"/>
            <a:ext cx="11199664" cy="666861"/>
          </a:xfrm>
        </p:spPr>
        <p:txBody>
          <a:bodyPr lIns="0" tIns="0" rIns="0" bIns="0" anchor="ctr" anchorCtr="0">
            <a:noAutofit/>
          </a:bodyPr>
          <a:lstStyle>
            <a:lvl1pPr algn="l">
              <a:defRPr sz="2500" spc="140">
                <a:solidFill>
                  <a:schemeClr val="tx1">
                    <a:lumMod val="75000"/>
                    <a:lumOff val="25000"/>
                  </a:schemeClr>
                </a:solidFill>
                <a:latin typeface="Arial"/>
              </a:defRPr>
            </a:lvl1pPr>
          </a:lstStyle>
          <a:p>
            <a:r>
              <a:rPr lang="en-GB"/>
              <a:t>Click to edit Master title style</a:t>
            </a:r>
            <a:endParaRPr lang="en-US"/>
          </a:p>
        </p:txBody>
      </p:sp>
      <p:sp>
        <p:nvSpPr>
          <p:cNvPr id="7" name="Text Placeholder 2"/>
          <p:cNvSpPr>
            <a:spLocks noGrp="1"/>
          </p:cNvSpPr>
          <p:nvPr>
            <p:ph type="body" idx="10"/>
          </p:nvPr>
        </p:nvSpPr>
        <p:spPr>
          <a:xfrm>
            <a:off x="486213" y="2466616"/>
            <a:ext cx="11199664" cy="3211313"/>
          </a:xfrm>
        </p:spPr>
        <p:txBody>
          <a:bodyPr lIns="0" tIns="0" rIns="0" bIns="0" numCol="2" anchor="t" anchorCtr="0">
            <a:noAutofit/>
          </a:bodyPr>
          <a:lstStyle>
            <a:lvl1pPr marL="0" indent="0" algn="l">
              <a:buNone/>
              <a:defRPr sz="1800" spc="14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a:p>
            <a:pPr lvl="0"/>
            <a:endParaRPr lang="en-GB"/>
          </a:p>
          <a:p>
            <a:pPr lvl="0"/>
            <a:endParaRPr lang="en-GB"/>
          </a:p>
          <a:p>
            <a:pPr lvl="0"/>
            <a:endParaRPr lang="en-GB"/>
          </a:p>
          <a:p>
            <a:pPr lvl="0"/>
            <a:endParaRPr lang="en-GB"/>
          </a:p>
          <a:p>
            <a:pPr lvl="0"/>
            <a:endParaRPr lang="en-GB"/>
          </a:p>
        </p:txBody>
      </p:sp>
      <p:sp>
        <p:nvSpPr>
          <p:cNvPr id="5" name="Slide Number Placeholder 5">
            <a:extLst>
              <a:ext uri="{FF2B5EF4-FFF2-40B4-BE49-F238E27FC236}">
                <a16:creationId xmlns:a16="http://schemas.microsoft.com/office/drawing/2014/main" id="{3F0245C0-0A6A-41D2-818A-276256A768D2}"/>
              </a:ext>
            </a:extLst>
          </p:cNvPr>
          <p:cNvSpPr>
            <a:spLocks noGrp="1"/>
          </p:cNvSpPr>
          <p:nvPr>
            <p:ph type="sldNum" sz="quarter" idx="12"/>
          </p:nvPr>
        </p:nvSpPr>
        <p:spPr>
          <a:xfrm>
            <a:off x="8610600" y="6356352"/>
            <a:ext cx="2743200" cy="365125"/>
          </a:xfrm>
        </p:spPr>
        <p:txBody>
          <a:bodyPr/>
          <a:lstStyle/>
          <a:p>
            <a:fld id="{A5FD524B-A2CA-44B6-A908-28F8E117AD1A}" type="slidenum">
              <a:rPr lang="en-GB" smtClean="0"/>
              <a:t>‹#›</a:t>
            </a:fld>
            <a:endParaRPr lang="en-GB" dirty="0"/>
          </a:p>
        </p:txBody>
      </p:sp>
    </p:spTree>
    <p:extLst>
      <p:ext uri="{BB962C8B-B14F-4D97-AF65-F5344CB8AC3E}">
        <p14:creationId xmlns:p14="http://schemas.microsoft.com/office/powerpoint/2010/main" val="2359963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DFDBDB-B691-4775-B35D-49FE44CA6F0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65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5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F8C1F9-4BCB-5542-B618-2168CC1272DB}" type="datetime1">
              <a:rPr lang="en-GB" smtClean="0"/>
              <a:t>13/06/2025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83141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v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88912" y="134754"/>
            <a:ext cx="7233139" cy="1961332"/>
          </a:xfrm>
          <a:prstGeom prst="rect">
            <a:avLst/>
          </a:prstGeom>
        </p:spPr>
        <p:txBody>
          <a:bodyPr lIns="0" tIns="0" rIns="0" bIns="0">
            <a:noAutofit/>
          </a:bodyPr>
          <a:lstStyle>
            <a:lvl1pPr algn="l">
              <a:defRPr sz="2700" baseline="0">
                <a:solidFill>
                  <a:schemeClr val="tx1"/>
                </a:solidFill>
                <a:latin typeface="+mj-lt"/>
              </a:defRPr>
            </a:lvl1pPr>
          </a:lstStyle>
          <a:p>
            <a:r>
              <a:rPr lang="en-GB"/>
              <a:t>Title</a:t>
            </a:r>
          </a:p>
        </p:txBody>
      </p:sp>
      <p:sp>
        <p:nvSpPr>
          <p:cNvPr id="5" name="Content Placeholder 4"/>
          <p:cNvSpPr>
            <a:spLocks noGrp="1"/>
          </p:cNvSpPr>
          <p:nvPr>
            <p:ph sz="quarter" idx="11" hasCustomPrompt="1"/>
          </p:nvPr>
        </p:nvSpPr>
        <p:spPr>
          <a:xfrm>
            <a:off x="3188911" y="2207394"/>
            <a:ext cx="7233683" cy="1681200"/>
          </a:xfrm>
          <a:prstGeom prst="rect">
            <a:avLst/>
          </a:prstGeom>
        </p:spPr>
        <p:txBody>
          <a:bodyPr lIns="0" tIns="46800" rIns="0" bIns="0"/>
          <a:lstStyle>
            <a:lvl1pPr marL="0" indent="0" algn="l">
              <a:buNone/>
              <a:defRPr sz="2700" baseline="0">
                <a:latin typeface="+mn-lt"/>
              </a:defRPr>
            </a:lvl1pPr>
            <a:lvl2pPr>
              <a:defRPr sz="3000">
                <a:latin typeface="+mj-lt"/>
              </a:defRPr>
            </a:lvl2pPr>
            <a:lvl3pPr>
              <a:defRPr sz="3000">
                <a:latin typeface="+mj-lt"/>
              </a:defRPr>
            </a:lvl3pPr>
            <a:lvl4pPr>
              <a:defRPr sz="3000">
                <a:latin typeface="+mj-lt"/>
              </a:defRPr>
            </a:lvl4pPr>
            <a:lvl5pPr>
              <a:defRPr sz="3000">
                <a:latin typeface="+mj-lt"/>
              </a:defRPr>
            </a:lvl5pPr>
          </a:lstStyle>
          <a:p>
            <a:pPr lvl="0"/>
            <a:r>
              <a:rPr lang="en-US"/>
              <a:t>Meeting name</a:t>
            </a:r>
          </a:p>
          <a:p>
            <a:pPr lvl="0"/>
            <a:r>
              <a:rPr lang="en-US"/>
              <a:t>Date</a:t>
            </a:r>
          </a:p>
        </p:txBody>
      </p:sp>
      <p:sp>
        <p:nvSpPr>
          <p:cNvPr id="17" name="Content Placeholder 5"/>
          <p:cNvSpPr>
            <a:spLocks noGrp="1"/>
          </p:cNvSpPr>
          <p:nvPr>
            <p:ph sz="quarter" idx="12"/>
          </p:nvPr>
        </p:nvSpPr>
        <p:spPr>
          <a:xfrm>
            <a:off x="0" y="0"/>
            <a:ext cx="3035808" cy="6858000"/>
          </a:xfrm>
          <a:prstGeom prst="rect">
            <a:avLst/>
          </a:prstGeom>
        </p:spPr>
        <p:txBody>
          <a:bodyPr lIns="0" tIns="0" rIns="0" bIns="0"/>
          <a:lstStyle>
            <a:lvl1pPr marL="0" indent="0">
              <a:buNone/>
              <a:defRPr sz="3000">
                <a:latin typeface="+mn-lt"/>
              </a:defRPr>
            </a:lvl1pPr>
            <a:lvl2pPr>
              <a:defRPr sz="3000">
                <a:latin typeface="+mj-lt"/>
              </a:defRPr>
            </a:lvl2pPr>
            <a:lvl3pPr>
              <a:defRPr sz="3000">
                <a:latin typeface="+mj-lt"/>
              </a:defRPr>
            </a:lvl3pPr>
            <a:lvl4pPr>
              <a:defRPr sz="3000">
                <a:latin typeface="+mj-lt"/>
              </a:defRPr>
            </a:lvl4pPr>
            <a:lvl5pPr>
              <a:defRPr sz="3000">
                <a:latin typeface="+mj-lt"/>
              </a:defRPr>
            </a:lvl5pPr>
          </a:lstStyle>
          <a:p>
            <a:pPr lvl="0"/>
            <a:r>
              <a:rPr lang="en-US"/>
              <a:t>Click to edit Master text styles</a:t>
            </a:r>
          </a:p>
        </p:txBody>
      </p:sp>
      <p:sp>
        <p:nvSpPr>
          <p:cNvPr id="21" name="Circle: Hollow 9">
            <a:extLst>
              <a:ext uri="{FF2B5EF4-FFF2-40B4-BE49-F238E27FC236}">
                <a16:creationId xmlns:a16="http://schemas.microsoft.com/office/drawing/2014/main" id="{D8BF39FF-C0F5-4A51-91F7-02C71E663F13}"/>
              </a:ext>
            </a:extLst>
          </p:cNvPr>
          <p:cNvSpPr>
            <a:spLocks noChangeAspect="1"/>
          </p:cNvSpPr>
          <p:nvPr userDrawn="1"/>
        </p:nvSpPr>
        <p:spPr>
          <a:xfrm>
            <a:off x="11414585" y="6140386"/>
            <a:ext cx="575945" cy="575944"/>
          </a:xfrm>
          <a:prstGeom prst="donut">
            <a:avLst>
              <a:gd name="adj" fmla="val 17657"/>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GB" sz="1050" b="1" dirty="0">
              <a:solidFill>
                <a:schemeClr val="bg1"/>
              </a:solidFill>
              <a:cs typeface="Arial" pitchFamily="34" charset="0"/>
            </a:endParaRPr>
          </a:p>
        </p:txBody>
      </p:sp>
      <p:sp>
        <p:nvSpPr>
          <p:cNvPr id="22" name="Rectangle 21">
            <a:extLst>
              <a:ext uri="{FF2B5EF4-FFF2-40B4-BE49-F238E27FC236}">
                <a16:creationId xmlns:a16="http://schemas.microsoft.com/office/drawing/2014/main" id="{11ABDF43-ADBE-4B3B-9FF1-EBD434832FDD}"/>
              </a:ext>
            </a:extLst>
          </p:cNvPr>
          <p:cNvSpPr>
            <a:spLocks noChangeAspect="1"/>
          </p:cNvSpPr>
          <p:nvPr userDrawn="1"/>
        </p:nvSpPr>
        <p:spPr>
          <a:xfrm>
            <a:off x="11349807" y="6368432"/>
            <a:ext cx="705415" cy="119852"/>
          </a:xfrm>
          <a:prstGeom prst="rect">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GB" sz="1050" b="1" dirty="0">
              <a:solidFill>
                <a:schemeClr val="bg1"/>
              </a:solidFill>
              <a:cs typeface="Arial" pitchFamily="34" charset="0"/>
            </a:endParaRPr>
          </a:p>
        </p:txBody>
      </p:sp>
      <p:sp>
        <p:nvSpPr>
          <p:cNvPr id="23" name="TextBox 22"/>
          <p:cNvSpPr txBox="1"/>
          <p:nvPr userDrawn="1"/>
        </p:nvSpPr>
        <p:spPr>
          <a:xfrm>
            <a:off x="913002" y="6493161"/>
            <a:ext cx="707119" cy="156197"/>
          </a:xfrm>
          <a:prstGeom prst="rect">
            <a:avLst/>
          </a:prstGeom>
          <a:noFill/>
        </p:spPr>
        <p:txBody>
          <a:bodyPr wrap="square" lIns="0" tIns="0" rIns="0" bIns="0" rtlCol="0">
            <a:spAutoFit/>
          </a:bodyPr>
          <a:lstStyle/>
          <a:p>
            <a:pPr algn="l"/>
            <a:fld id="{8552FEF4-43CA-47F9-8A9C-CC0E010519B5}" type="slidenum">
              <a:rPr lang="en-GB" sz="1015" smtClean="0">
                <a:solidFill>
                  <a:schemeClr val="tx1"/>
                </a:solidFill>
              </a:rPr>
              <a:pPr algn="l"/>
              <a:t>‹#›</a:t>
            </a:fld>
            <a:endParaRPr lang="en-GB" sz="1015" dirty="0">
              <a:solidFill>
                <a:schemeClr val="tx1"/>
              </a:solidFill>
            </a:endParaRPr>
          </a:p>
        </p:txBody>
      </p:sp>
      <p:sp>
        <p:nvSpPr>
          <p:cNvPr id="24" name="Rectangle 23"/>
          <p:cNvSpPr/>
          <p:nvPr userDrawn="1"/>
        </p:nvSpPr>
        <p:spPr>
          <a:xfrm>
            <a:off x="2963808" y="0"/>
            <a:ext cx="72000" cy="6868800"/>
          </a:xfrm>
          <a:prstGeom prst="rect">
            <a:avLst/>
          </a:prstGeom>
          <a:solidFill>
            <a:schemeClr val="tx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GB" sz="1050" b="1" dirty="0">
              <a:solidFill>
                <a:schemeClr val="bg1"/>
              </a:solidFill>
              <a:cs typeface="Arial" pitchFamily="34" charset="0"/>
            </a:endParaRPr>
          </a:p>
        </p:txBody>
      </p:sp>
      <p:sp>
        <p:nvSpPr>
          <p:cNvPr id="14" name="Rectangle 13">
            <a:extLst>
              <a:ext uri="{FF2B5EF4-FFF2-40B4-BE49-F238E27FC236}">
                <a16:creationId xmlns:a16="http://schemas.microsoft.com/office/drawing/2014/main" id="{56B8CC57-B242-47B8-8D6E-C5789BBC15AC}"/>
              </a:ext>
            </a:extLst>
          </p:cNvPr>
          <p:cNvSpPr>
            <a:spLocks/>
          </p:cNvSpPr>
          <p:nvPr userDrawn="1"/>
        </p:nvSpPr>
        <p:spPr>
          <a:xfrm>
            <a:off x="3188909" y="6366169"/>
            <a:ext cx="8097131" cy="122115"/>
          </a:xfrm>
          <a:prstGeom prst="rect">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0"/>
          <a:lstStyle/>
          <a:p>
            <a:pPr algn="l"/>
            <a:endParaRPr lang="en-GB" sz="1292" b="1" dirty="0">
              <a:solidFill>
                <a:schemeClr val="bg1"/>
              </a:solidFill>
              <a:cs typeface="Arial" pitchFamily="34" charset="0"/>
            </a:endParaRPr>
          </a:p>
        </p:txBody>
      </p:sp>
      <p:sp>
        <p:nvSpPr>
          <p:cNvPr id="10" name="Rectangle 9">
            <a:extLst>
              <a:ext uri="{FF2B5EF4-FFF2-40B4-BE49-F238E27FC236}">
                <a16:creationId xmlns:a16="http://schemas.microsoft.com/office/drawing/2014/main" id="{9A8D1E50-8A67-4AD1-9226-DC0E21F039B4}"/>
              </a:ext>
            </a:extLst>
          </p:cNvPr>
          <p:cNvSpPr/>
          <p:nvPr userDrawn="1"/>
        </p:nvSpPr>
        <p:spPr>
          <a:xfrm>
            <a:off x="3380013" y="6488284"/>
            <a:ext cx="8669179" cy="338554"/>
          </a:xfrm>
          <a:prstGeom prst="rect">
            <a:avLst/>
          </a:prstGeom>
        </p:spPr>
        <p:txBody>
          <a:bodyPr wrap="square">
            <a:noAutofit/>
          </a:bodyPr>
          <a:lstStyle/>
          <a:p>
            <a:pPr algn="ctr"/>
            <a:r>
              <a:rPr lang="en-US" sz="600" i="1" dirty="0">
                <a:solidFill>
                  <a:schemeClr val="tx1"/>
                </a:solidFill>
              </a:rPr>
              <a:t>This document reflects ongoing work and discussions within TfL and is subject to change. It is not intended to reflect or represent any formal TfL/LU views or policy.  Its subject matter may relate to issues which would be subject to consultation and appropriate decision making. Its contents are confidential and should not be disclosed to any unauthorised persons without the prior agreement of TfL.</a:t>
            </a:r>
            <a:endParaRPr lang="en-GB" sz="600" i="1" dirty="0">
              <a:solidFill>
                <a:schemeClr val="tx1"/>
              </a:solidFill>
            </a:endParaRPr>
          </a:p>
        </p:txBody>
      </p:sp>
    </p:spTree>
    <p:extLst>
      <p:ext uri="{BB962C8B-B14F-4D97-AF65-F5344CB8AC3E}">
        <p14:creationId xmlns:p14="http://schemas.microsoft.com/office/powerpoint/2010/main" val="133220746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A8030809-F872-4217-BB9E-BDE66ACEF6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32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06463" y="1057343"/>
            <a:ext cx="10393362" cy="4800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20308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Cover">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B0BAE8-3627-41FC-A022-A3B4B8226BBD}"/>
              </a:ext>
            </a:extLst>
          </p:cNvPr>
          <p:cNvSpPr/>
          <p:nvPr userDrawn="1"/>
        </p:nvSpPr>
        <p:spPr>
          <a:xfrm>
            <a:off x="0" y="0"/>
            <a:ext cx="12192000" cy="6858000"/>
          </a:xfrm>
          <a:prstGeom prst="rect">
            <a:avLst/>
          </a:prstGeom>
          <a:solidFill>
            <a:schemeClr val="tx1"/>
          </a:solidFill>
        </p:spPr>
        <p:txBody>
          <a:bodyPr wrap="square" rtlCol="0" anchor="ctr">
            <a:noAutofit/>
          </a:bodyPr>
          <a:lstStyle/>
          <a:p>
            <a:pPr algn="l"/>
            <a:endParaRPr lang="en-GB" sz="1600" b="1" dirty="0"/>
          </a:p>
        </p:txBody>
      </p:sp>
      <p:sp>
        <p:nvSpPr>
          <p:cNvPr id="2" name="Title 1"/>
          <p:cNvSpPr>
            <a:spLocks noGrp="1"/>
          </p:cNvSpPr>
          <p:nvPr>
            <p:ph type="ctrTitle" hasCustomPrompt="1"/>
          </p:nvPr>
        </p:nvSpPr>
        <p:spPr>
          <a:xfrm>
            <a:off x="913001" y="134754"/>
            <a:ext cx="11135525" cy="1961332"/>
          </a:xfrm>
          <a:prstGeom prst="rect">
            <a:avLst/>
          </a:prstGeom>
        </p:spPr>
        <p:txBody>
          <a:bodyPr lIns="0" tIns="0" rIns="0" bIns="0">
            <a:noAutofit/>
          </a:bodyPr>
          <a:lstStyle>
            <a:lvl1pPr algn="l">
              <a:defRPr sz="3600" baseline="0">
                <a:solidFill>
                  <a:schemeClr val="bg1"/>
                </a:solidFill>
                <a:latin typeface="+mj-lt"/>
              </a:defRPr>
            </a:lvl1pPr>
          </a:lstStyle>
          <a:p>
            <a:r>
              <a:rPr lang="en-GB"/>
              <a:t>Title</a:t>
            </a:r>
          </a:p>
        </p:txBody>
      </p:sp>
      <p:sp>
        <p:nvSpPr>
          <p:cNvPr id="5" name="Content Placeholder 4"/>
          <p:cNvSpPr>
            <a:spLocks noGrp="1"/>
          </p:cNvSpPr>
          <p:nvPr>
            <p:ph sz="quarter" idx="11" hasCustomPrompt="1"/>
          </p:nvPr>
        </p:nvSpPr>
        <p:spPr>
          <a:xfrm>
            <a:off x="912830" y="3080715"/>
            <a:ext cx="11136362" cy="1681200"/>
          </a:xfrm>
          <a:prstGeom prst="rect">
            <a:avLst/>
          </a:prstGeom>
        </p:spPr>
        <p:txBody>
          <a:bodyPr lIns="0" tIns="46800" rIns="0" bIns="0"/>
          <a:lstStyle>
            <a:lvl1pPr marL="0" indent="0" algn="l">
              <a:buNone/>
              <a:defRPr sz="3600" baseline="0">
                <a:solidFill>
                  <a:schemeClr val="bg1"/>
                </a:solidFill>
                <a:latin typeface="+mn-lt"/>
              </a:defRPr>
            </a:lvl1pPr>
            <a:lvl2pPr>
              <a:defRPr sz="4000">
                <a:latin typeface="+mj-lt"/>
              </a:defRPr>
            </a:lvl2pPr>
            <a:lvl3pPr>
              <a:defRPr sz="4000">
                <a:latin typeface="+mj-lt"/>
              </a:defRPr>
            </a:lvl3pPr>
            <a:lvl4pPr>
              <a:defRPr sz="4000">
                <a:latin typeface="+mj-lt"/>
              </a:defRPr>
            </a:lvl4pPr>
            <a:lvl5pPr>
              <a:defRPr sz="4000">
                <a:latin typeface="+mj-lt"/>
              </a:defRPr>
            </a:lvl5pPr>
          </a:lstStyle>
          <a:p>
            <a:pPr lvl="0"/>
            <a:r>
              <a:rPr lang="en-US"/>
              <a:t>Meeting name</a:t>
            </a:r>
          </a:p>
          <a:p>
            <a:pPr lvl="0"/>
            <a:r>
              <a:rPr lang="en-US"/>
              <a:t>Date</a:t>
            </a:r>
          </a:p>
        </p:txBody>
      </p:sp>
      <p:sp>
        <p:nvSpPr>
          <p:cNvPr id="23" name="TextBox 22"/>
          <p:cNvSpPr txBox="1"/>
          <p:nvPr userDrawn="1"/>
        </p:nvSpPr>
        <p:spPr>
          <a:xfrm>
            <a:off x="913001" y="6493160"/>
            <a:ext cx="707119" cy="208390"/>
          </a:xfrm>
          <a:prstGeom prst="rect">
            <a:avLst/>
          </a:prstGeom>
          <a:noFill/>
        </p:spPr>
        <p:txBody>
          <a:bodyPr wrap="square" lIns="0" tIns="0" rIns="0" bIns="0" rtlCol="0">
            <a:spAutoFit/>
          </a:bodyPr>
          <a:lstStyle/>
          <a:p>
            <a:pPr algn="l"/>
            <a:fld id="{8552FEF4-43CA-47F9-8A9C-CC0E010519B5}" type="slidenum">
              <a:rPr lang="en-GB" sz="1354" smtClean="0">
                <a:solidFill>
                  <a:schemeClr val="tx1"/>
                </a:solidFill>
              </a:rPr>
              <a:pPr algn="l"/>
              <a:t>‹#›</a:t>
            </a:fld>
            <a:endParaRPr lang="en-GB" sz="1354" dirty="0">
              <a:solidFill>
                <a:schemeClr val="tx1"/>
              </a:solidFill>
            </a:endParaRPr>
          </a:p>
        </p:txBody>
      </p:sp>
      <p:sp>
        <p:nvSpPr>
          <p:cNvPr id="12" name="Circle: Hollow 11">
            <a:extLst>
              <a:ext uri="{FF2B5EF4-FFF2-40B4-BE49-F238E27FC236}">
                <a16:creationId xmlns:a16="http://schemas.microsoft.com/office/drawing/2014/main" id="{3C19B4E7-2A15-4830-9AB0-F9CA36A8199D}"/>
              </a:ext>
            </a:extLst>
          </p:cNvPr>
          <p:cNvSpPr>
            <a:spLocks noChangeAspect="1"/>
          </p:cNvSpPr>
          <p:nvPr userDrawn="1"/>
        </p:nvSpPr>
        <p:spPr>
          <a:xfrm>
            <a:off x="207586" y="6140386"/>
            <a:ext cx="575945" cy="575944"/>
          </a:xfrm>
          <a:prstGeom prst="donut">
            <a:avLst>
              <a:gd name="adj" fmla="val 17657"/>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13" name="Rectangle 12">
            <a:extLst>
              <a:ext uri="{FF2B5EF4-FFF2-40B4-BE49-F238E27FC236}">
                <a16:creationId xmlns:a16="http://schemas.microsoft.com/office/drawing/2014/main" id="{5CCAE6B8-B2E1-4749-ABE2-54BD5919532B}"/>
              </a:ext>
            </a:extLst>
          </p:cNvPr>
          <p:cNvSpPr>
            <a:spLocks noChangeAspect="1"/>
          </p:cNvSpPr>
          <p:nvPr userDrawn="1"/>
        </p:nvSpPr>
        <p:spPr>
          <a:xfrm>
            <a:off x="142808" y="6368432"/>
            <a:ext cx="705415" cy="119852"/>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15" name="Rectangle 14">
            <a:extLst>
              <a:ext uri="{FF2B5EF4-FFF2-40B4-BE49-F238E27FC236}">
                <a16:creationId xmlns:a16="http://schemas.microsoft.com/office/drawing/2014/main" id="{A2DAFC54-AE6D-4E80-873A-632DEE4C49BD}"/>
              </a:ext>
            </a:extLst>
          </p:cNvPr>
          <p:cNvSpPr>
            <a:spLocks/>
          </p:cNvSpPr>
          <p:nvPr userDrawn="1"/>
        </p:nvSpPr>
        <p:spPr>
          <a:xfrm>
            <a:off x="913001" y="6368434"/>
            <a:ext cx="11142000" cy="12211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110769" bIns="110769" rtlCol="0" anchor="ctr" anchorCtr="0"/>
          <a:lstStyle/>
          <a:p>
            <a:pPr algn="l"/>
            <a:endParaRPr lang="en-GB" sz="1723" b="1" dirty="0">
              <a:solidFill>
                <a:schemeClr val="bg1"/>
              </a:solidFill>
              <a:cs typeface="Arial" pitchFamily="34" charset="0"/>
            </a:endParaRPr>
          </a:p>
        </p:txBody>
      </p:sp>
      <p:sp>
        <p:nvSpPr>
          <p:cNvPr id="9" name="Rectangle 8">
            <a:extLst>
              <a:ext uri="{FF2B5EF4-FFF2-40B4-BE49-F238E27FC236}">
                <a16:creationId xmlns:a16="http://schemas.microsoft.com/office/drawing/2014/main" id="{F0E46074-4D22-4494-8894-E5E5256FC4F7}"/>
              </a:ext>
            </a:extLst>
          </p:cNvPr>
          <p:cNvSpPr/>
          <p:nvPr userDrawn="1"/>
        </p:nvSpPr>
        <p:spPr>
          <a:xfrm>
            <a:off x="912831" y="6488284"/>
            <a:ext cx="11136362" cy="338554"/>
          </a:xfrm>
          <a:prstGeom prst="rect">
            <a:avLst/>
          </a:prstGeom>
        </p:spPr>
        <p:txBody>
          <a:bodyPr wrap="square">
            <a:noAutofit/>
          </a:bodyPr>
          <a:lstStyle/>
          <a:p>
            <a:pPr algn="ctr"/>
            <a:endParaRPr lang="en-GB" sz="800" i="1" dirty="0">
              <a:solidFill>
                <a:schemeClr val="bg1"/>
              </a:solidFill>
            </a:endParaRPr>
          </a:p>
        </p:txBody>
      </p:sp>
    </p:spTree>
    <p:extLst>
      <p:ext uri="{BB962C8B-B14F-4D97-AF65-F5344CB8AC3E}">
        <p14:creationId xmlns:p14="http://schemas.microsoft.com/office/powerpoint/2010/main" val="242486086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ext Layout">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0"/>
            <a:ext cx="3035808" cy="6858000"/>
          </a:xfrm>
          <a:prstGeom prst="rect">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2" name="Title 1"/>
          <p:cNvSpPr>
            <a:spLocks noGrp="1"/>
          </p:cNvSpPr>
          <p:nvPr>
            <p:ph type="ctrTitle"/>
          </p:nvPr>
        </p:nvSpPr>
        <p:spPr>
          <a:xfrm>
            <a:off x="142808" y="134754"/>
            <a:ext cx="2750193" cy="1680099"/>
          </a:xfrm>
          <a:prstGeom prst="rect">
            <a:avLst/>
          </a:prstGeom>
        </p:spPr>
        <p:txBody>
          <a:bodyPr lIns="0" tIns="0" rIns="0" bIns="0">
            <a:noAutofit/>
          </a:bodyPr>
          <a:lstStyle>
            <a:lvl1pPr algn="l">
              <a:defRPr sz="2800">
                <a:solidFill>
                  <a:schemeClr val="bg1"/>
                </a:solidFill>
                <a:latin typeface="NJFont Medium" panose="020B0603020304020204" pitchFamily="34" charset="0"/>
              </a:defRPr>
            </a:lvl1pPr>
          </a:lstStyle>
          <a:p>
            <a:endParaRPr lang="en-GB"/>
          </a:p>
        </p:txBody>
      </p:sp>
      <p:sp>
        <p:nvSpPr>
          <p:cNvPr id="19" name="Rectangle 18">
            <a:extLst>
              <a:ext uri="{FF2B5EF4-FFF2-40B4-BE49-F238E27FC236}">
                <a16:creationId xmlns:a16="http://schemas.microsoft.com/office/drawing/2014/main" id="{8FEE5436-E5E4-4DC6-9BAF-BF36D4EBE271}"/>
              </a:ext>
            </a:extLst>
          </p:cNvPr>
          <p:cNvSpPr>
            <a:spLocks/>
          </p:cNvSpPr>
          <p:nvPr userDrawn="1"/>
        </p:nvSpPr>
        <p:spPr>
          <a:xfrm>
            <a:off x="913001" y="6368434"/>
            <a:ext cx="1980000" cy="12211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110769" bIns="110769" rtlCol="0" anchor="ctr" anchorCtr="0"/>
          <a:lstStyle/>
          <a:p>
            <a:pPr algn="l"/>
            <a:endParaRPr lang="en-GB" sz="1723" b="1" dirty="0">
              <a:solidFill>
                <a:schemeClr val="bg1"/>
              </a:solidFill>
              <a:cs typeface="Arial" pitchFamily="34" charset="0"/>
            </a:endParaRPr>
          </a:p>
        </p:txBody>
      </p:sp>
      <p:sp>
        <p:nvSpPr>
          <p:cNvPr id="10" name="Circle: Hollow 9">
            <a:extLst>
              <a:ext uri="{FF2B5EF4-FFF2-40B4-BE49-F238E27FC236}">
                <a16:creationId xmlns:a16="http://schemas.microsoft.com/office/drawing/2014/main" id="{D8BF39FF-C0F5-4A51-91F7-02C71E663F13}"/>
              </a:ext>
            </a:extLst>
          </p:cNvPr>
          <p:cNvSpPr>
            <a:spLocks noChangeAspect="1"/>
          </p:cNvSpPr>
          <p:nvPr userDrawn="1"/>
        </p:nvSpPr>
        <p:spPr>
          <a:xfrm>
            <a:off x="207586" y="6140386"/>
            <a:ext cx="575945" cy="575944"/>
          </a:xfrm>
          <a:prstGeom prst="donut">
            <a:avLst>
              <a:gd name="adj" fmla="val 17657"/>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11" name="Rectangle 10">
            <a:extLst>
              <a:ext uri="{FF2B5EF4-FFF2-40B4-BE49-F238E27FC236}">
                <a16:creationId xmlns:a16="http://schemas.microsoft.com/office/drawing/2014/main" id="{11ABDF43-ADBE-4B3B-9FF1-EBD434832FDD}"/>
              </a:ext>
            </a:extLst>
          </p:cNvPr>
          <p:cNvSpPr>
            <a:spLocks noChangeAspect="1"/>
          </p:cNvSpPr>
          <p:nvPr userDrawn="1"/>
        </p:nvSpPr>
        <p:spPr>
          <a:xfrm>
            <a:off x="142808" y="6368432"/>
            <a:ext cx="705415" cy="119852"/>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15" name="Content Placeholder 2"/>
          <p:cNvSpPr>
            <a:spLocks noGrp="1"/>
          </p:cNvSpPr>
          <p:nvPr userDrawn="1">
            <p:ph idx="1"/>
          </p:nvPr>
        </p:nvSpPr>
        <p:spPr>
          <a:xfrm>
            <a:off x="3157086" y="134754"/>
            <a:ext cx="8903369" cy="6581575"/>
          </a:xfrm>
          <a:prstGeom prst="rect">
            <a:avLst/>
          </a:prstGeom>
        </p:spPr>
        <p:txBody>
          <a:bodyPr lIns="0" tIns="0" rIns="0" bIns="0"/>
          <a:lstStyle>
            <a:lvl1pPr marL="222750" indent="-222750">
              <a:buFont typeface="Arial" panose="020B0604020202020204" pitchFamily="34" charset="0"/>
              <a:buChar char="•"/>
              <a:defRPr sz="2215">
                <a:solidFill>
                  <a:schemeClr val="tx1"/>
                </a:solidFill>
                <a:latin typeface="+mn-lt"/>
              </a:defRPr>
            </a:lvl1pPr>
            <a:lvl2pPr marL="445499" indent="-222750">
              <a:buFont typeface="Arial" panose="020B0604020202020204" pitchFamily="34" charset="0"/>
              <a:buChar char="•"/>
              <a:defRPr sz="2215">
                <a:solidFill>
                  <a:schemeClr val="tx1"/>
                </a:solidFill>
                <a:latin typeface="+mn-lt"/>
              </a:defRPr>
            </a:lvl2pPr>
            <a:lvl3pPr marL="552966" indent="-107467">
              <a:buFont typeface="Arial" panose="020B0604020202020204" pitchFamily="34" charset="0"/>
              <a:buChar char="•"/>
              <a:defRPr sz="1969">
                <a:solidFill>
                  <a:schemeClr val="tx1"/>
                </a:solidFill>
                <a:latin typeface="+mn-lt"/>
              </a:defRPr>
            </a:lvl3pPr>
            <a:lvl4pPr marL="658479" indent="-105513">
              <a:buFont typeface="Arial" panose="020B0604020202020204" pitchFamily="34" charset="0"/>
              <a:buChar char="•"/>
              <a:defRPr sz="1723">
                <a:solidFill>
                  <a:schemeClr val="tx1"/>
                </a:solidFill>
                <a:latin typeface="+mn-lt"/>
              </a:defRPr>
            </a:lvl4pPr>
            <a:lvl5pPr marL="775717" indent="-117237">
              <a:buFont typeface="Arial" panose="020B0604020202020204" pitchFamily="34" charset="0"/>
              <a:buChar char="•"/>
              <a:defRPr sz="16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Box 11"/>
          <p:cNvSpPr txBox="1"/>
          <p:nvPr userDrawn="1"/>
        </p:nvSpPr>
        <p:spPr>
          <a:xfrm>
            <a:off x="913001" y="6493160"/>
            <a:ext cx="707119" cy="208390"/>
          </a:xfrm>
          <a:prstGeom prst="rect">
            <a:avLst/>
          </a:prstGeom>
          <a:noFill/>
        </p:spPr>
        <p:txBody>
          <a:bodyPr wrap="square" lIns="0" tIns="0" rIns="0" bIns="0" rtlCol="0">
            <a:spAutoFit/>
          </a:bodyPr>
          <a:lstStyle/>
          <a:p>
            <a:pPr algn="l"/>
            <a:fld id="{8552FEF4-43CA-47F9-8A9C-CC0E010519B5}" type="slidenum">
              <a:rPr lang="en-GB" sz="1354" smtClean="0">
                <a:solidFill>
                  <a:schemeClr val="bg1"/>
                </a:solidFill>
              </a:rPr>
              <a:pPr algn="l"/>
              <a:t>‹#›</a:t>
            </a:fld>
            <a:endParaRPr lang="en-GB" sz="1354" dirty="0">
              <a:solidFill>
                <a:schemeClr val="bg1"/>
              </a:solidFill>
            </a:endParaRPr>
          </a:p>
        </p:txBody>
      </p:sp>
      <p:sp>
        <p:nvSpPr>
          <p:cNvPr id="4" name="Content Placeholder 3"/>
          <p:cNvSpPr>
            <a:spLocks noGrp="1"/>
          </p:cNvSpPr>
          <p:nvPr>
            <p:ph sz="quarter" idx="10" hasCustomPrompt="1"/>
          </p:nvPr>
        </p:nvSpPr>
        <p:spPr>
          <a:xfrm>
            <a:off x="142808" y="2343149"/>
            <a:ext cx="2750400" cy="3629026"/>
          </a:xfrm>
          <a:prstGeom prst="rect">
            <a:avLst/>
          </a:prstGeom>
        </p:spPr>
        <p:txBody>
          <a:bodyPr lIns="0" tIns="0" rIns="0" bIns="0"/>
          <a:lstStyle>
            <a:lvl1pPr marL="0" marR="0" indent="0" algn="l" defTabSz="1125472" rtl="0" eaLnBrk="1" fontAlgn="auto" latinLnBrk="0" hangingPunct="1">
              <a:lnSpc>
                <a:spcPct val="125000"/>
              </a:lnSpc>
              <a:spcBef>
                <a:spcPct val="20000"/>
              </a:spcBef>
              <a:spcAft>
                <a:spcPts val="0"/>
              </a:spcAft>
              <a:buClr>
                <a:schemeClr val="tx1"/>
              </a:buClr>
              <a:buSzTx/>
              <a:buFont typeface="Arial" pitchFamily="34" charset="0"/>
              <a:buNone/>
              <a:tabLst/>
              <a:defRPr sz="20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marL="0" marR="0" lvl="0" indent="0" algn="l" defTabSz="1125472" rtl="0" eaLnBrk="1" fontAlgn="auto" latinLnBrk="0" hangingPunct="1">
              <a:lnSpc>
                <a:spcPct val="125000"/>
              </a:lnSpc>
              <a:spcBef>
                <a:spcPct val="20000"/>
              </a:spcBef>
              <a:spcAft>
                <a:spcPts val="0"/>
              </a:spcAft>
              <a:buClr>
                <a:schemeClr val="tx1"/>
              </a:buClr>
              <a:buSzTx/>
              <a:buFont typeface="Arial" pitchFamily="34" charset="0"/>
              <a:buNone/>
              <a:tabLst/>
              <a:defRPr/>
            </a:pPr>
            <a:r>
              <a:rPr lang="en-GB"/>
              <a:t>High level narrative (if required)</a:t>
            </a:r>
          </a:p>
        </p:txBody>
      </p:sp>
    </p:spTree>
    <p:extLst>
      <p:ext uri="{BB962C8B-B14F-4D97-AF65-F5344CB8AC3E}">
        <p14:creationId xmlns:p14="http://schemas.microsoft.com/office/powerpoint/2010/main" val="261838294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2A2AF-8D2F-461A-AB90-4BEF232BB2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EC1AB7-2005-4338-BD2D-F015595BCC0E}"/>
              </a:ext>
            </a:extLst>
          </p:cNvPr>
          <p:cNvSpPr>
            <a:spLocks noGrp="1"/>
          </p:cNvSpPr>
          <p:nvPr>
            <p:ph type="dt" sz="half" idx="10"/>
          </p:nvPr>
        </p:nvSpPr>
        <p:spPr/>
        <p:txBody>
          <a:bodyPr/>
          <a:lstStyle/>
          <a:p>
            <a:endParaRPr lang="en-GB"/>
          </a:p>
        </p:txBody>
      </p:sp>
      <p:sp>
        <p:nvSpPr>
          <p:cNvPr id="6" name="Title 5">
            <a:extLst>
              <a:ext uri="{FF2B5EF4-FFF2-40B4-BE49-F238E27FC236}">
                <a16:creationId xmlns:a16="http://schemas.microsoft.com/office/drawing/2014/main" id="{A57851FF-9E3B-4962-8382-BEE4A034744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57551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2DEE3-54EA-4018-A241-0BDE0633C882}"/>
              </a:ext>
            </a:extLst>
          </p:cNvPr>
          <p:cNvSpPr>
            <a:spLocks noGrp="1"/>
          </p:cNvSpPr>
          <p:nvPr>
            <p:ph type="title"/>
          </p:nvPr>
        </p:nvSpPr>
        <p:spPr>
          <a:xfrm>
            <a:off x="228600" y="212337"/>
            <a:ext cx="9201150" cy="66278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DEDD8D-1500-4A4F-ADB2-BC2F490D6D53}"/>
              </a:ext>
            </a:extLst>
          </p:cNvPr>
          <p:cNvSpPr>
            <a:spLocks noGrp="1"/>
          </p:cNvSpPr>
          <p:nvPr>
            <p:ph idx="1"/>
          </p:nvPr>
        </p:nvSpPr>
        <p:spPr>
          <a:xfrm>
            <a:off x="228600" y="1028698"/>
            <a:ext cx="11620500" cy="542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a:extLst>
              <a:ext uri="{FF2B5EF4-FFF2-40B4-BE49-F238E27FC236}">
                <a16:creationId xmlns:a16="http://schemas.microsoft.com/office/drawing/2014/main" id="{35619515-08B4-491C-A78C-B2502ED45352}"/>
              </a:ext>
            </a:extLst>
          </p:cNvPr>
          <p:cNvSpPr txBox="1">
            <a:spLocks/>
          </p:cNvSpPr>
          <p:nvPr userDrawn="1"/>
        </p:nvSpPr>
        <p:spPr>
          <a:xfrm>
            <a:off x="0" y="6611530"/>
            <a:ext cx="1648047" cy="246469"/>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a:solidFill>
                  <a:schemeClr val="bg1">
                    <a:lumMod val="50000"/>
                  </a:schemeClr>
                </a:solidFill>
              </a:rPr>
              <a:t> © Local Gov Improve Ltd</a:t>
            </a:r>
          </a:p>
        </p:txBody>
      </p:sp>
      <p:sp>
        <p:nvSpPr>
          <p:cNvPr id="4" name="Date Placeholder 3">
            <a:extLst>
              <a:ext uri="{FF2B5EF4-FFF2-40B4-BE49-F238E27FC236}">
                <a16:creationId xmlns:a16="http://schemas.microsoft.com/office/drawing/2014/main" id="{7D7D5F4A-8494-20FE-D1E6-AF1F01D4B244}"/>
              </a:ext>
            </a:extLst>
          </p:cNvPr>
          <p:cNvSpPr txBox="1">
            <a:spLocks/>
          </p:cNvSpPr>
          <p:nvPr userDrawn="1"/>
        </p:nvSpPr>
        <p:spPr>
          <a:xfrm>
            <a:off x="6971071" y="6598975"/>
            <a:ext cx="5116376" cy="246468"/>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a:solidFill>
                  <a:schemeClr val="bg1">
                    <a:lumMod val="50000"/>
                  </a:schemeClr>
                </a:solidFill>
              </a:rPr>
              <a:t> INFORMATION MANAGEMENT        FINANCIAL RESILIENCE    </a:t>
            </a:r>
            <a:r>
              <a:rPr lang="en-GB" sz="1100"/>
              <a:t>   </a:t>
            </a:r>
            <a:r>
              <a:rPr lang="en-GB" sz="1100">
                <a:solidFill>
                  <a:schemeClr val="bg1">
                    <a:lumMod val="50000"/>
                  </a:schemeClr>
                </a:solidFill>
              </a:rPr>
              <a:t>EXPERTISE ON DEMAND</a:t>
            </a:r>
          </a:p>
        </p:txBody>
      </p:sp>
      <p:pic>
        <p:nvPicPr>
          <p:cNvPr id="12" name="Picture 11" descr="Shape&#10;&#10;Description automatically generated">
            <a:extLst>
              <a:ext uri="{FF2B5EF4-FFF2-40B4-BE49-F238E27FC236}">
                <a16:creationId xmlns:a16="http://schemas.microsoft.com/office/drawing/2014/main" id="{B416A0C6-EEE9-3512-81D6-1031EBEB8D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0296" y="6669865"/>
            <a:ext cx="107317" cy="104688"/>
          </a:xfrm>
          <a:prstGeom prst="rect">
            <a:avLst/>
          </a:prstGeom>
        </p:spPr>
      </p:pic>
      <p:pic>
        <p:nvPicPr>
          <p:cNvPr id="13" name="Picture 12" descr="Shape&#10;&#10;Description automatically generated">
            <a:extLst>
              <a:ext uri="{FF2B5EF4-FFF2-40B4-BE49-F238E27FC236}">
                <a16:creationId xmlns:a16="http://schemas.microsoft.com/office/drawing/2014/main" id="{ED138897-1A37-A6C3-F758-9233BE125E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0464" y="6669865"/>
            <a:ext cx="107317" cy="104688"/>
          </a:xfrm>
          <a:prstGeom prst="rect">
            <a:avLst/>
          </a:prstGeom>
        </p:spPr>
      </p:pic>
    </p:spTree>
    <p:extLst>
      <p:ext uri="{BB962C8B-B14F-4D97-AF65-F5344CB8AC3E}">
        <p14:creationId xmlns:p14="http://schemas.microsoft.com/office/powerpoint/2010/main" val="20501999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DD5F6-52C3-46A7-A9EB-BCF8021300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E97379-AEFA-423F-A9DE-5CD02E02AD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238690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C49466-5C47-4065-8816-93E203BC43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9E63DE-4E36-4831-919A-BF74493707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0ACB8CA1-70A9-FE48-7804-407109D67A01}"/>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3358390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F953-FE78-4E8C-AFDE-4FAC7AE4C9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E6AC6B-433F-4B4B-BF2D-A914D6A5CA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C6E7E2-F40B-47E1-8807-A3698DD56C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C80991-D7C9-44CF-88AF-C373FAFDD3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C59260-E8E2-48AA-A0C8-7F56B10D7C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603879-DB14-4841-8BD6-CB40A1500CE8}"/>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2949D69D-95C1-4BEA-A7A0-C98DC95EFB1C}"/>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9" name="Slide Number Placeholder 8">
            <a:extLst>
              <a:ext uri="{FF2B5EF4-FFF2-40B4-BE49-F238E27FC236}">
                <a16:creationId xmlns:a16="http://schemas.microsoft.com/office/drawing/2014/main" id="{670DE628-ED94-4EF7-B4CD-EDEA743FE29E}"/>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25194926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17F1-427E-4B10-82DC-F7DFA72E99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90C6C99-30D2-4BD7-865A-62D1632CC13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C91C045-4280-411E-917C-8E449222FA6F}"/>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5" name="Slide Number Placeholder 4">
            <a:extLst>
              <a:ext uri="{FF2B5EF4-FFF2-40B4-BE49-F238E27FC236}">
                <a16:creationId xmlns:a16="http://schemas.microsoft.com/office/drawing/2014/main" id="{C20395E9-7A42-4B79-91B1-7EDA8FEA51DA}"/>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212419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CFCA1F-8712-E642-85DD-DDBD1DE1FF6F}" type="datetime1">
              <a:rPr lang="en-GB" smtClean="0"/>
              <a:t>13/06/2025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21735952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F41F8F-3D20-4E04-937F-EFC4DA41A567}"/>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8F8D1D8D-D34E-496A-AD27-64A7E57D4368}"/>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4" name="Slide Number Placeholder 3">
            <a:extLst>
              <a:ext uri="{FF2B5EF4-FFF2-40B4-BE49-F238E27FC236}">
                <a16:creationId xmlns:a16="http://schemas.microsoft.com/office/drawing/2014/main" id="{3CC9510D-994F-48ED-AB3B-128D21EB19F9}"/>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3732776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67FF7-739D-4DC8-9C53-1F700D1015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A87532-23C4-4A33-9FCB-5A41EE5D35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FF7697-2565-4AE4-86DD-F3CE659DB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990B0-CEF7-492A-B815-92325863716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60C3650-5E46-4078-BA4E-EA3A95D64CEA}"/>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7" name="Slide Number Placeholder 6">
            <a:extLst>
              <a:ext uri="{FF2B5EF4-FFF2-40B4-BE49-F238E27FC236}">
                <a16:creationId xmlns:a16="http://schemas.microsoft.com/office/drawing/2014/main" id="{E08CBC39-DF70-49F9-9B4D-9354A02B804A}"/>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31648670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461A0-7169-4AE6-9672-ABC2667847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1D24ACD-FA4B-434C-BDED-0AFF2B9A3F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08BA32E8-A4B4-4507-868F-08DEC206C7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C52490-E1FA-4B4E-BA95-D789A33B28FD}"/>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F3FA758-FD30-4DB0-A4FB-C5657E4B166F}"/>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7" name="Slide Number Placeholder 6">
            <a:extLst>
              <a:ext uri="{FF2B5EF4-FFF2-40B4-BE49-F238E27FC236}">
                <a16:creationId xmlns:a16="http://schemas.microsoft.com/office/drawing/2014/main" id="{97ED91FB-10DC-483A-ADD0-A0599A27D095}"/>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16428102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8099F-1D6D-41EE-B346-5DE55731370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661070-BC41-4D66-A6BB-0B460765A8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3C3059-2616-4BEA-AB8C-7415C1678C9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DB94813-C07E-4D54-B47F-7132EDBCEB64}"/>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6" name="Slide Number Placeholder 5">
            <a:extLst>
              <a:ext uri="{FF2B5EF4-FFF2-40B4-BE49-F238E27FC236}">
                <a16:creationId xmlns:a16="http://schemas.microsoft.com/office/drawing/2014/main" id="{BCEC51A5-002F-49A3-8A41-DD399F77A1F9}"/>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15239750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3F0256-833B-40EF-BE6F-9C57889D07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F9D41F-5040-48EC-A57E-151C327086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2B48EA-920B-462A-8ABB-E819DBCB412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48B2117-CA73-4E93-A072-A49506B356B7}"/>
              </a:ext>
            </a:extLst>
          </p:cNvPr>
          <p:cNvSpPr>
            <a:spLocks noGrp="1"/>
          </p:cNvSpPr>
          <p:nvPr>
            <p:ph type="ftr" sz="quarter" idx="11"/>
          </p:nvPr>
        </p:nvSpPr>
        <p:spPr>
          <a:xfrm>
            <a:off x="4038600" y="6356350"/>
            <a:ext cx="4114800" cy="365125"/>
          </a:xfrm>
          <a:prstGeom prst="rect">
            <a:avLst/>
          </a:prstGeom>
        </p:spPr>
        <p:txBody>
          <a:bodyPr/>
          <a:lstStyle/>
          <a:p>
            <a:r>
              <a:rPr lang="en-GB"/>
              <a:t>LocalGov Improve Ltd 2022</a:t>
            </a:r>
          </a:p>
        </p:txBody>
      </p:sp>
      <p:sp>
        <p:nvSpPr>
          <p:cNvPr id="6" name="Slide Number Placeholder 5">
            <a:extLst>
              <a:ext uri="{FF2B5EF4-FFF2-40B4-BE49-F238E27FC236}">
                <a16:creationId xmlns:a16="http://schemas.microsoft.com/office/drawing/2014/main" id="{3F8D5A1D-BE8F-45A1-98B0-6E14BEA6B80A}"/>
              </a:ext>
            </a:extLst>
          </p:cNvPr>
          <p:cNvSpPr>
            <a:spLocks noGrp="1"/>
          </p:cNvSpPr>
          <p:nvPr>
            <p:ph type="sldNum" sz="quarter" idx="12"/>
          </p:nvPr>
        </p:nvSpPr>
        <p:spPr>
          <a:xfrm>
            <a:off x="8610600" y="6356350"/>
            <a:ext cx="2743200" cy="365125"/>
          </a:xfrm>
          <a:prstGeom prst="rect">
            <a:avLst/>
          </a:prstGeom>
        </p:spPr>
        <p:txBody>
          <a:bodyPr/>
          <a:lstStyle/>
          <a:p>
            <a:fld id="{B75FC49F-9209-420D-A1B6-FC281DF5A80B}" type="slidenum">
              <a:rPr lang="en-GB" smtClean="0"/>
              <a:t>‹#›</a:t>
            </a:fld>
            <a:endParaRPr lang="en-GB"/>
          </a:p>
        </p:txBody>
      </p:sp>
    </p:spTree>
    <p:extLst>
      <p:ext uri="{BB962C8B-B14F-4D97-AF65-F5344CB8AC3E}">
        <p14:creationId xmlns:p14="http://schemas.microsoft.com/office/powerpoint/2010/main" val="34698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B2560-C219-D442-A5DD-DA5343A7081C}" type="datetime1">
              <a:rPr lang="en-GB" smtClean="0"/>
              <a:t>13/06/2025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229440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8ABC5B-45E3-8D44-8E91-922210813F37}" type="datetime1">
              <a:rPr lang="en-GB" smtClean="0"/>
              <a:t>13/06/2025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131083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96DF3D-D570-6848-98D5-E444562A2157}" type="datetime1">
              <a:rPr lang="en-GB" smtClean="0"/>
              <a:t>13/06/2025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422930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heme" Target="../theme/theme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3.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64BFD-7848-D34C-8764-48F89B04CA91}" type="datetime1">
              <a:rPr lang="en-GB" smtClean="0"/>
              <a:t>13/06/2025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E8F1E-D855-4596-8825-3546885FB368}" type="slidenum">
              <a:rPr lang="en-GB" smtClean="0"/>
              <a:pPr/>
              <a:t>‹#›</a:t>
            </a:fld>
            <a:endParaRPr lang="en-GB"/>
          </a:p>
        </p:txBody>
      </p:sp>
    </p:spTree>
    <p:extLst>
      <p:ext uri="{BB962C8B-B14F-4D97-AF65-F5344CB8AC3E}">
        <p14:creationId xmlns:p14="http://schemas.microsoft.com/office/powerpoint/2010/main" val="4689260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6.158_WCC_City_for_All_2017_18_Powerpoint_003-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7795177"/>
      </p:ext>
    </p:extLst>
  </p:cSld>
  <p:clrMap bg1="lt1" tx1="dk1" bg2="lt2" tx2="dk2" accent1="accent1" accent2="accent2" accent3="accent3" accent4="accent4" accent5="accent5" accent6="accent6" hlink="hlink" folHlink="folHlink"/>
  <p:sldLayoutIdLst>
    <p:sldLayoutId id="2147483685"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1582364" y="3568793"/>
            <a:ext cx="9027271" cy="440018"/>
          </a:xfrm>
          <a:prstGeom prst="rect">
            <a:avLst/>
          </a:prstGeom>
        </p:spPr>
        <p:txBody>
          <a:bodyPr vert="horz" lIns="91440" tIns="45720" rIns="91440" bIns="45720" rtlCol="0">
            <a:normAutofit/>
          </a:bodyPr>
          <a:lstStyle/>
          <a:p>
            <a:pPr lvl="0"/>
            <a:r>
              <a:rPr lang="en-US"/>
              <a:t>Add first level body copy</a:t>
            </a:r>
            <a:endParaRPr lang="en-GB"/>
          </a:p>
        </p:txBody>
      </p:sp>
      <p:sp>
        <p:nvSpPr>
          <p:cNvPr id="16" name="Title Placeholder 15">
            <a:extLst>
              <a:ext uri="{FF2B5EF4-FFF2-40B4-BE49-F238E27FC236}">
                <a16:creationId xmlns:a16="http://schemas.microsoft.com/office/drawing/2014/main" id="{F4F4EEAE-BFF7-4113-ADD5-417A7D154418}"/>
              </a:ext>
            </a:extLst>
          </p:cNvPr>
          <p:cNvSpPr>
            <a:spLocks noGrp="1"/>
          </p:cNvSpPr>
          <p:nvPr>
            <p:ph type="title"/>
          </p:nvPr>
        </p:nvSpPr>
        <p:spPr>
          <a:xfrm>
            <a:off x="1582364" y="2619258"/>
            <a:ext cx="9027271" cy="809742"/>
          </a:xfrm>
          <a:prstGeom prst="rect">
            <a:avLst/>
          </a:prstGeom>
        </p:spPr>
        <p:txBody>
          <a:bodyPr vert="horz" lIns="0" tIns="0" rIns="0" bIns="0" rtlCol="0" anchor="ctr">
            <a:noAutofit/>
          </a:bodyPr>
          <a:lstStyle/>
          <a:p>
            <a:r>
              <a:rPr lang="en-US"/>
              <a:t>Add title</a:t>
            </a:r>
            <a:endParaRPr lang="en-GB"/>
          </a:p>
        </p:txBody>
      </p:sp>
    </p:spTree>
    <p:extLst>
      <p:ext uri="{BB962C8B-B14F-4D97-AF65-F5344CB8AC3E}">
        <p14:creationId xmlns:p14="http://schemas.microsoft.com/office/powerpoint/2010/main" val="19506763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ftr="0" dt="0"/>
  <p:txStyles>
    <p:titleStyle>
      <a:lvl1pPr algn="l" defTabSz="914400" rtl="0" eaLnBrk="1" latinLnBrk="0" hangingPunct="1">
        <a:lnSpc>
          <a:spcPct val="90000"/>
        </a:lnSpc>
        <a:spcBef>
          <a:spcPct val="0"/>
        </a:spcBef>
        <a:buNone/>
        <a:defRPr lang="en-GB" sz="4200" b="1" i="0" kern="1200" cap="none" baseline="0" dirty="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lang="en-US" sz="1800" b="0" kern="1200" cap="all" baseline="0" dirty="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1">
          <p15:clr>
            <a:srgbClr val="F26B43"/>
          </p15:clr>
        </p15:guide>
        <p15:guide id="2" pos="565">
          <p15:clr>
            <a:srgbClr val="F26B43"/>
          </p15:clr>
        </p15:guide>
        <p15:guide id="4" pos="712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570FDA4-5188-4CAC-BA53-A172F440343F}"/>
              </a:ext>
            </a:extLst>
          </p:cNvPr>
          <p:cNvSpPr>
            <a:spLocks noGrp="1"/>
          </p:cNvSpPr>
          <p:nvPr>
            <p:ph type="title"/>
          </p:nvPr>
        </p:nvSpPr>
        <p:spPr>
          <a:xfrm>
            <a:off x="906463" y="517343"/>
            <a:ext cx="10393362" cy="540000"/>
          </a:xfrm>
          <a:prstGeom prst="rect">
            <a:avLst/>
          </a:prstGeom>
        </p:spPr>
        <p:txBody>
          <a:bodyPr vert="horz" lIns="0" tIns="45720" rIns="91440" bIns="45720" rtlCol="0" anchor="ctr">
            <a:noAutofit/>
          </a:bodyPr>
          <a:lstStyle/>
          <a:p>
            <a:r>
              <a:rPr lang="en-US"/>
              <a:t>Add title</a:t>
            </a:r>
            <a:endParaRPr lang="en-GB"/>
          </a:p>
        </p:txBody>
      </p:sp>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906463" y="1592263"/>
            <a:ext cx="10393362" cy="4265612"/>
          </a:xfrm>
          <a:prstGeom prst="rect">
            <a:avLst/>
          </a:prstGeom>
        </p:spPr>
        <p:txBody>
          <a:bodyPr vert="horz" lIns="0" tIns="45720" rIns="91440" bIns="45720" rtlCol="0">
            <a:noAutofit/>
          </a:body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3" name="Straight Connector 32">
            <a:extLst>
              <a:ext uri="{FF2B5EF4-FFF2-40B4-BE49-F238E27FC236}">
                <a16:creationId xmlns:a16="http://schemas.microsoft.com/office/drawing/2014/main" id="{8B838113-2299-44E3-AB16-DF8AFC74CDCC}"/>
              </a:ext>
            </a:extLst>
          </p:cNvPr>
          <p:cNvCxnSpPr>
            <a:cxnSpLocks/>
          </p:cNvCxnSpPr>
          <p:nvPr userDrawn="1"/>
        </p:nvCxnSpPr>
        <p:spPr>
          <a:xfrm>
            <a:off x="906463" y="6229427"/>
            <a:ext cx="1039336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604FA0F-3A6B-4592-85AD-660849DE4810}"/>
              </a:ext>
            </a:extLst>
          </p:cNvPr>
          <p:cNvSpPr txBox="1"/>
          <p:nvPr userDrawn="1"/>
        </p:nvSpPr>
        <p:spPr>
          <a:xfrm>
            <a:off x="6652016" y="6466695"/>
            <a:ext cx="4668988" cy="216951"/>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dirty="0">
                <a:solidFill>
                  <a:schemeClr val="tx2"/>
                </a:solidFill>
                <a:latin typeface="Arial" panose="020B0604020202020204" pitchFamily="34" charset="0"/>
                <a:cs typeface="Arial" panose="020B0604020202020204" pitchFamily="34" charset="0"/>
              </a:rPr>
              <a:t> </a:t>
            </a:r>
            <a:fld id="{13D9B5B3-34F1-4574-8603-EBF049354228}" type="slidenum">
              <a:rPr lang="en-GB" sz="900" b="1" smtClean="0">
                <a:solidFill>
                  <a:schemeClr val="bg1"/>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GB" sz="900" b="1" dirty="0">
              <a:solidFill>
                <a:schemeClr val="bg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0690857-9D33-4CC4-B7BE-94B6735697E8}"/>
              </a:ext>
            </a:extLst>
          </p:cNvPr>
          <p:cNvCxnSpPr>
            <a:cxnSpLocks/>
          </p:cNvCxnSpPr>
          <p:nvPr userDrawn="1"/>
        </p:nvCxnSpPr>
        <p:spPr>
          <a:xfrm>
            <a:off x="906463" y="1074695"/>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BC57A7-35A1-4C67-9216-FDB5D238F7CD}"/>
              </a:ext>
            </a:extLst>
          </p:cNvPr>
          <p:cNvSpPr txBox="1"/>
          <p:nvPr userDrawn="1"/>
        </p:nvSpPr>
        <p:spPr>
          <a:xfrm>
            <a:off x="906463" y="6466695"/>
            <a:ext cx="4668988" cy="216951"/>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chemeClr val="tx2"/>
                </a:solidFill>
                <a:latin typeface="Arial" panose="020B0604020202020204" pitchFamily="34" charset="0"/>
                <a:cs typeface="Arial" panose="020B0604020202020204" pitchFamily="34" charset="0"/>
              </a:rPr>
              <a:t>MAYOR OF LONDON </a:t>
            </a:r>
            <a:endParaRPr lang="en-GB" sz="900" b="1" dirty="0">
              <a:solidFill>
                <a:schemeClr val="accent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E7A2CF-3B7C-4788-AA10-FB00F87E6C2C}"/>
              </a:ext>
            </a:extLst>
          </p:cNvPr>
          <p:cNvSpPr txBox="1"/>
          <p:nvPr userDrawn="1"/>
        </p:nvSpPr>
        <p:spPr>
          <a:xfrm>
            <a:off x="9623833" y="6466696"/>
            <a:ext cx="1302215" cy="216950"/>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dirty="0">
                <a:solidFill>
                  <a:schemeClr val="tx2"/>
                </a:solidFill>
                <a:latin typeface="Arial" panose="020B0604020202020204" pitchFamily="34" charset="0"/>
                <a:cs typeface="Arial" panose="020B0604020202020204" pitchFamily="34" charset="0"/>
              </a:rPr>
              <a:t>LONDON ASSEMBLY    </a:t>
            </a:r>
            <a:endParaRPr lang="en-GB" sz="9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62750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Lst>
  <p:hf sldNum="0" hdr="0" ftr="0" dt="0"/>
  <p:txStyles>
    <p:titleStyle>
      <a:lvl1pPr algn="l" defTabSz="914400" rtl="0" eaLnBrk="1" latinLnBrk="0" hangingPunct="1">
        <a:lnSpc>
          <a:spcPct val="90000"/>
        </a:lnSpc>
        <a:spcBef>
          <a:spcPct val="0"/>
        </a:spcBef>
        <a:buNone/>
        <a:defRPr sz="2800" b="1" i="0"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
          <p15:clr>
            <a:srgbClr val="F26B43"/>
          </p15:clr>
        </p15:guide>
        <p15:guide id="2" pos="571">
          <p15:clr>
            <a:srgbClr val="F26B43"/>
          </p15:clr>
        </p15:guide>
        <p15:guide id="3" orient="horz" pos="3690">
          <p15:clr>
            <a:srgbClr val="F26B43"/>
          </p15:clr>
        </p15:guide>
        <p15:guide id="5" orient="horz" pos="1003">
          <p15:clr>
            <a:srgbClr val="F26B43"/>
          </p15:clr>
        </p15:guide>
        <p15:guide id="6" pos="711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E87F56-A1AD-45C1-9977-9FF5D4B86BAB}"/>
              </a:ext>
            </a:extLst>
          </p:cNvPr>
          <p:cNvSpPr>
            <a:spLocks noGrp="1"/>
          </p:cNvSpPr>
          <p:nvPr>
            <p:ph type="title"/>
          </p:nvPr>
        </p:nvSpPr>
        <p:spPr>
          <a:xfrm>
            <a:off x="838200" y="245457"/>
            <a:ext cx="9334500" cy="5492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20F6C8-3567-476A-93F0-FA73B305D91E}"/>
              </a:ext>
            </a:extLst>
          </p:cNvPr>
          <p:cNvSpPr>
            <a:spLocks noGrp="1"/>
          </p:cNvSpPr>
          <p:nvPr>
            <p:ph type="body" idx="1"/>
          </p:nvPr>
        </p:nvSpPr>
        <p:spPr>
          <a:xfrm>
            <a:off x="838200" y="1164213"/>
            <a:ext cx="10515600" cy="5012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1E7ADC-B21A-4CD6-B6EB-07FE6773BC6B}"/>
              </a:ext>
            </a:extLst>
          </p:cNvPr>
          <p:cNvSpPr>
            <a:spLocks noGrp="1"/>
          </p:cNvSpPr>
          <p:nvPr>
            <p:ph type="dt" sz="half" idx="2"/>
          </p:nvPr>
        </p:nvSpPr>
        <p:spPr>
          <a:xfrm>
            <a:off x="0" y="6611531"/>
            <a:ext cx="1203251" cy="246469"/>
          </a:xfrm>
          <a:prstGeom prst="rect">
            <a:avLst/>
          </a:prstGeom>
        </p:spPr>
        <p:txBody>
          <a:bodyPr vert="horz" lIns="91440" tIns="45720" rIns="91440" bIns="45720" rtlCol="0" anchor="ctr"/>
          <a:lstStyle>
            <a:lvl1pPr algn="l">
              <a:defRPr sz="800">
                <a:solidFill>
                  <a:schemeClr val="tx1"/>
                </a:solidFill>
              </a:defRPr>
            </a:lvl1pPr>
          </a:lstStyle>
          <a:p>
            <a:endParaRPr lang="en-GB"/>
          </a:p>
        </p:txBody>
      </p:sp>
      <p:pic>
        <p:nvPicPr>
          <p:cNvPr id="7" name="Picture 6" descr="Logo&#10;&#10;Description automatically generated">
            <a:extLst>
              <a:ext uri="{FF2B5EF4-FFF2-40B4-BE49-F238E27FC236}">
                <a16:creationId xmlns:a16="http://schemas.microsoft.com/office/drawing/2014/main" id="{0F441801-DC95-516E-78BA-A021C3B15B5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13582" y="378915"/>
            <a:ext cx="1711841" cy="282358"/>
          </a:xfrm>
          <a:prstGeom prst="rect">
            <a:avLst/>
          </a:prstGeom>
        </p:spPr>
      </p:pic>
    </p:spTree>
    <p:extLst>
      <p:ext uri="{BB962C8B-B14F-4D97-AF65-F5344CB8AC3E}">
        <p14:creationId xmlns:p14="http://schemas.microsoft.com/office/powerpoint/2010/main" val="11832241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ngland.nhs.uk/ourwork/part-rel/transformation-fund/better-care-fund/grants-and-fund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collections/spending-review-202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government/publications/integrated-settlement-policy-document/integrated-settlement-policy-documen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v.uk/government/publications/local-growth-plans-england/guidance-for-mayoral-strategic-authorities-on-developing-local-growth-plan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5.xml"/><Relationship Id="rId5" Type="http://schemas.openxmlformats.org/officeDocument/2006/relationships/image" Target="../media/image33.jpe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5.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718117"/>
          </a:xfrm>
        </p:spPr>
        <p:txBody>
          <a:bodyPr>
            <a:noAutofit/>
          </a:bodyPr>
          <a:lstStyle/>
          <a:p>
            <a:r>
              <a:rPr lang="en-GB" sz="4800" b="1" dirty="0"/>
              <a:t>Spending Review 2025</a:t>
            </a:r>
            <a:br>
              <a:rPr lang="en-GB" sz="4800" b="1" dirty="0"/>
            </a:br>
            <a:br>
              <a:rPr lang="en-GB" sz="4800" b="1" dirty="0"/>
            </a:br>
            <a:r>
              <a:rPr lang="en-GB" sz="4800" b="1" dirty="0"/>
              <a:t>Financial accounts – first look</a:t>
            </a:r>
            <a:br>
              <a:rPr lang="en-GB" sz="4800" b="1" dirty="0"/>
            </a:br>
            <a:endParaRPr lang="en-GB" sz="4800" b="1" dirty="0"/>
          </a:p>
        </p:txBody>
      </p:sp>
      <p:sp>
        <p:nvSpPr>
          <p:cNvPr id="3" name="Subtitle 2"/>
          <p:cNvSpPr>
            <a:spLocks noGrp="1"/>
          </p:cNvSpPr>
          <p:nvPr>
            <p:ph type="subTitle" idx="1"/>
          </p:nvPr>
        </p:nvSpPr>
        <p:spPr>
          <a:xfrm>
            <a:off x="1524000" y="4079018"/>
            <a:ext cx="9144000" cy="1178781"/>
          </a:xfrm>
        </p:spPr>
        <p:txBody>
          <a:bodyPr>
            <a:noAutofit/>
          </a:bodyPr>
          <a:lstStyle/>
          <a:p>
            <a:r>
              <a:rPr lang="en-GB" sz="2700" dirty="0"/>
              <a:t>Adrian Jenkins/ Dan Bates</a:t>
            </a:r>
          </a:p>
          <a:p>
            <a:r>
              <a:rPr lang="en-GB" sz="2700" dirty="0"/>
              <a:t>June 2025</a:t>
            </a:r>
          </a:p>
        </p:txBody>
      </p:sp>
      <p:pic>
        <p:nvPicPr>
          <p:cNvPr id="4" name="Picture 3" descr="C:\Users\Lola\Desktop\orangesandlemons.png"/>
          <p:cNvPicPr/>
          <p:nvPr/>
        </p:nvPicPr>
        <p:blipFill rotWithShape="1">
          <a:blip r:embed="rId3" cstate="print">
            <a:extLst>
              <a:ext uri="{28A0092B-C50C-407E-A947-70E740481C1C}">
                <a14:useLocalDpi xmlns:a14="http://schemas.microsoft.com/office/drawing/2010/main" val="0"/>
              </a:ext>
            </a:extLst>
          </a:blip>
          <a:srcRect t="31169" b="30798"/>
          <a:stretch/>
        </p:blipFill>
        <p:spPr bwMode="auto">
          <a:xfrm>
            <a:off x="4475820" y="5447622"/>
            <a:ext cx="3240360" cy="864096"/>
          </a:xfrm>
          <a:prstGeom prst="rect">
            <a:avLst/>
          </a:prstGeom>
          <a:noFill/>
          <a:ln>
            <a:noFill/>
          </a:ln>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2B421064-7436-2143-81ED-881B775CDE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1D71A2-86B4-A541-A403-4738F083E234}"/>
              </a:ext>
            </a:extLst>
          </p:cNvPr>
          <p:cNvSpPr>
            <a:spLocks noGrp="1"/>
          </p:cNvSpPr>
          <p:nvPr>
            <p:ph type="sldNum" sz="quarter" idx="12"/>
          </p:nvPr>
        </p:nvSpPr>
        <p:spPr/>
        <p:txBody>
          <a:bodyPr/>
          <a:lstStyle/>
          <a:p>
            <a:fld id="{403E8F1E-D855-4596-8825-3546885FB368}" type="slidenum">
              <a:rPr lang="en-GB" smtClean="0"/>
              <a:pPr/>
              <a:t>1</a:t>
            </a:fld>
            <a:endParaRPr lang="en-GB"/>
          </a:p>
        </p:txBody>
      </p:sp>
    </p:spTree>
    <p:extLst>
      <p:ext uri="{BB962C8B-B14F-4D97-AF65-F5344CB8AC3E}">
        <p14:creationId xmlns:p14="http://schemas.microsoft.com/office/powerpoint/2010/main" val="330130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3734B-640E-8156-1F03-22C42C5B69B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CA89F0-23EB-C0EA-D320-289F6BC6DB7C}"/>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Local government Core Spending Power (CSP)</a:t>
            </a:r>
            <a:endParaRPr lang="en-GB" sz="4000" b="1" dirty="0">
              <a:solidFill>
                <a:srgbClr val="FF6600"/>
              </a:solidFill>
            </a:endParaRPr>
          </a:p>
        </p:txBody>
      </p:sp>
      <p:sp>
        <p:nvSpPr>
          <p:cNvPr id="5" name="Content Placeholder 4">
            <a:extLst>
              <a:ext uri="{FF2B5EF4-FFF2-40B4-BE49-F238E27FC236}">
                <a16:creationId xmlns:a16="http://schemas.microsoft.com/office/drawing/2014/main" id="{45A842C8-1F04-D71B-354A-A15C8EB4062E}"/>
              </a:ext>
            </a:extLst>
          </p:cNvPr>
          <p:cNvSpPr>
            <a:spLocks noGrp="1"/>
          </p:cNvSpPr>
          <p:nvPr>
            <p:ph idx="1"/>
          </p:nvPr>
        </p:nvSpPr>
        <p:spPr>
          <a:xfrm>
            <a:off x="838200" y="1097280"/>
            <a:ext cx="4848497"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CSP increases by £9.5bn by 2028-29(Table 5.3)</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Assume increase in council tax (average increase 6.2%), generating £7.5bn by 2028-29</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Implies additional grant funding of £2.3bn, with £1.4bn in 2026-27, £388m in 2027-28 and £533m in 2028-29</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Increase in CSP (and grant funding) is front-loaded</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Real-terms growth depends on growth in council tax revenues (76% of increase in CSP is from council tax)</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Summary – local government will have real-terms growth in CSP and this is better than for most other parts of the public sector</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We will set this in wider CSP timeline later</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EE898B5E-B726-C4DB-5ED8-84F810277C81}"/>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60EF4D22-9EFD-A39A-F08C-89D57609720A}"/>
              </a:ext>
            </a:extLst>
          </p:cNvPr>
          <p:cNvSpPr>
            <a:spLocks noGrp="1"/>
          </p:cNvSpPr>
          <p:nvPr>
            <p:ph type="sldNum" sz="quarter" idx="12"/>
          </p:nvPr>
        </p:nvSpPr>
        <p:spPr/>
        <p:txBody>
          <a:bodyPr/>
          <a:lstStyle/>
          <a:p>
            <a:fld id="{B4E5BD08-0B11-4DCE-9EB4-4E42DDB860D8}" type="slidenum">
              <a:rPr lang="en-GB" smtClean="0"/>
              <a:pPr/>
              <a:t>10</a:t>
            </a:fld>
            <a:endParaRPr lang="en-GB" dirty="0"/>
          </a:p>
        </p:txBody>
      </p:sp>
      <p:graphicFrame>
        <p:nvGraphicFramePr>
          <p:cNvPr id="7" name="Table 6">
            <a:extLst>
              <a:ext uri="{FF2B5EF4-FFF2-40B4-BE49-F238E27FC236}">
                <a16:creationId xmlns:a16="http://schemas.microsoft.com/office/drawing/2014/main" id="{615532F9-3411-51E7-AABE-E3325165441B}"/>
              </a:ext>
            </a:extLst>
          </p:cNvPr>
          <p:cNvGraphicFramePr>
            <a:graphicFrameLocks noGrp="1"/>
          </p:cNvGraphicFramePr>
          <p:nvPr/>
        </p:nvGraphicFramePr>
        <p:xfrm>
          <a:off x="5686697" y="1097280"/>
          <a:ext cx="6147303" cy="3552354"/>
        </p:xfrm>
        <a:graphic>
          <a:graphicData uri="http://schemas.openxmlformats.org/drawingml/2006/table">
            <a:tbl>
              <a:tblPr firstRow="1" firstCol="1" bandRow="1"/>
              <a:tblGrid>
                <a:gridCol w="2182293">
                  <a:extLst>
                    <a:ext uri="{9D8B030D-6E8A-4147-A177-3AD203B41FA5}">
                      <a16:colId xmlns:a16="http://schemas.microsoft.com/office/drawing/2014/main" val="3691205705"/>
                    </a:ext>
                  </a:extLst>
                </a:gridCol>
                <a:gridCol w="793002">
                  <a:extLst>
                    <a:ext uri="{9D8B030D-6E8A-4147-A177-3AD203B41FA5}">
                      <a16:colId xmlns:a16="http://schemas.microsoft.com/office/drawing/2014/main" val="2866932995"/>
                    </a:ext>
                  </a:extLst>
                </a:gridCol>
                <a:gridCol w="793002">
                  <a:extLst>
                    <a:ext uri="{9D8B030D-6E8A-4147-A177-3AD203B41FA5}">
                      <a16:colId xmlns:a16="http://schemas.microsoft.com/office/drawing/2014/main" val="818160974"/>
                    </a:ext>
                  </a:extLst>
                </a:gridCol>
                <a:gridCol w="793002">
                  <a:extLst>
                    <a:ext uri="{9D8B030D-6E8A-4147-A177-3AD203B41FA5}">
                      <a16:colId xmlns:a16="http://schemas.microsoft.com/office/drawing/2014/main" val="4114807207"/>
                    </a:ext>
                  </a:extLst>
                </a:gridCol>
                <a:gridCol w="793002">
                  <a:extLst>
                    <a:ext uri="{9D8B030D-6E8A-4147-A177-3AD203B41FA5}">
                      <a16:colId xmlns:a16="http://schemas.microsoft.com/office/drawing/2014/main" val="3530621171"/>
                    </a:ext>
                  </a:extLst>
                </a:gridCol>
                <a:gridCol w="793002">
                  <a:extLst>
                    <a:ext uri="{9D8B030D-6E8A-4147-A177-3AD203B41FA5}">
                      <a16:colId xmlns:a16="http://schemas.microsoft.com/office/drawing/2014/main" val="4024104976"/>
                    </a:ext>
                  </a:extLst>
                </a:gridCol>
              </a:tblGrid>
              <a:tr h="487804">
                <a:tc>
                  <a:txBody>
                    <a:bodyPr/>
                    <a:lstStyle/>
                    <a:p>
                      <a:pPr>
                        <a:lnSpc>
                          <a:spcPct val="115000"/>
                        </a:lnSpc>
                        <a:spcBef>
                          <a:spcPts val="1000"/>
                        </a:spcBef>
                        <a:spcAft>
                          <a:spcPts val="1000"/>
                        </a:spcAft>
                        <a:buNone/>
                      </a:pPr>
                      <a:r>
                        <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£bn</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1A983"/>
                    </a:solidFill>
                  </a:tcPr>
                </a:tc>
                <a:tc>
                  <a:txBody>
                    <a:bodyPr/>
                    <a:lstStyle/>
                    <a:p>
                      <a:pPr algn="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2025-26</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1A983"/>
                    </a:solidFill>
                  </a:tcPr>
                </a:tc>
                <a:tc>
                  <a:txBody>
                    <a:bodyPr/>
                    <a:lstStyle/>
                    <a:p>
                      <a:pPr algn="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2026-27</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1A983"/>
                    </a:solidFill>
                  </a:tcPr>
                </a:tc>
                <a:tc>
                  <a:txBody>
                    <a:bodyPr/>
                    <a:lstStyle/>
                    <a:p>
                      <a:pPr algn="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2027-28</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1A983"/>
                    </a:solidFill>
                  </a:tcPr>
                </a:tc>
                <a:tc>
                  <a:txBody>
                    <a:bodyPr/>
                    <a:lstStyle/>
                    <a:p>
                      <a:pPr algn="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2028-29</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1A983"/>
                    </a:solidFill>
                  </a:tcPr>
                </a:tc>
                <a:tc>
                  <a:txBody>
                    <a:bodyPr/>
                    <a:lstStyle/>
                    <a:p>
                      <a:pPr algn="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Cumulative change</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1A983"/>
                    </a:solidFill>
                  </a:tcPr>
                </a:tc>
                <a:extLst>
                  <a:ext uri="{0D108BD9-81ED-4DB2-BD59-A6C34878D82A}">
                    <a16:rowId xmlns:a16="http://schemas.microsoft.com/office/drawing/2014/main" val="3388110148"/>
                  </a:ext>
                </a:extLst>
              </a:tr>
              <a:tr h="243902">
                <a:tc>
                  <a:txBody>
                    <a:bodyPr/>
                    <a:lstStyle/>
                    <a:p>
                      <a:pP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Council tax</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38,312</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40,678</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43,190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45,858</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7,546</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3548465889"/>
                  </a:ext>
                </a:extLst>
              </a:tr>
              <a:tr h="243902">
                <a:tc>
                  <a:txBody>
                    <a:bodyPr/>
                    <a:lstStyle/>
                    <a:p>
                      <a:pP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Grant funding (incl SFA)</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31,094</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32,522</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32,910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33,442</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2,348</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6270017"/>
                  </a:ext>
                </a:extLst>
              </a:tr>
              <a:tr h="243902">
                <a:tc>
                  <a:txBody>
                    <a:bodyPr/>
                    <a:lstStyle/>
                    <a:p>
                      <a:pP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Core Spending Power</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69,406</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73,200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76,100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79,300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9,894</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386501699"/>
                  </a:ext>
                </a:extLst>
              </a:tr>
              <a:tr h="243902">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555709565"/>
                  </a:ext>
                </a:extLst>
              </a:tr>
              <a:tr h="243902">
                <a:tc>
                  <a:txBody>
                    <a:bodyPr/>
                    <a:lstStyle/>
                    <a:p>
                      <a:pP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CSP increase (cash, £bn)</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3,794</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2,900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3,200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9,894</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4264120801"/>
                  </a:ext>
                </a:extLst>
              </a:tr>
              <a:tr h="243902">
                <a:tc>
                  <a:txBody>
                    <a:bodyPr/>
                    <a:lstStyle/>
                    <a:p>
                      <a:pP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CSP increase (cash, %)</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891737367"/>
                  </a:ext>
                </a:extLst>
              </a:tr>
              <a:tr h="243902">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3164333710"/>
                  </a:ext>
                </a:extLst>
              </a:tr>
              <a:tr h="243902">
                <a:tc>
                  <a:txBody>
                    <a:bodyPr/>
                    <a:lstStyle/>
                    <a:p>
                      <a:pP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Real terms growth in CSP (%)</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407828599"/>
                  </a:ext>
                </a:extLst>
              </a:tr>
              <a:tr h="243902">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502337089"/>
                  </a:ext>
                </a:extLst>
              </a:tr>
              <a:tr h="434716">
                <a:tc>
                  <a:txBody>
                    <a:bodyPr/>
                    <a:lstStyle/>
                    <a:p>
                      <a:pPr>
                        <a:lnSpc>
                          <a:spcPct val="115000"/>
                        </a:lnSpc>
                        <a:spcBef>
                          <a:spcPts val="1000"/>
                        </a:spcBef>
                        <a:spcAft>
                          <a:spcPts val="1000"/>
                        </a:spcAf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Increase in grant funding (</a:t>
                      </a:r>
                      <a:r>
                        <a:rPr lang="en-GB" sz="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incl</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SFA)</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1,428</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388</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533</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2,348</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26901306"/>
                  </a:ext>
                </a:extLst>
              </a:tr>
              <a:tr h="434716">
                <a:tc>
                  <a:txBody>
                    <a:bodyPr/>
                    <a:lstStyle/>
                    <a:p>
                      <a:pP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Proportion of CSP increase from council tax</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774627958"/>
                  </a:ext>
                </a:extLst>
              </a:tr>
            </a:tbl>
          </a:graphicData>
        </a:graphic>
      </p:graphicFrame>
      <p:sp>
        <p:nvSpPr>
          <p:cNvPr id="8" name="TextBox 7">
            <a:extLst>
              <a:ext uri="{FF2B5EF4-FFF2-40B4-BE49-F238E27FC236}">
                <a16:creationId xmlns:a16="http://schemas.microsoft.com/office/drawing/2014/main" id="{7B420D3E-EB30-0B18-7B09-89DDF32DBC3C}"/>
              </a:ext>
            </a:extLst>
          </p:cNvPr>
          <p:cNvSpPr txBox="1"/>
          <p:nvPr/>
        </p:nvSpPr>
        <p:spPr>
          <a:xfrm>
            <a:off x="6167885" y="5004376"/>
            <a:ext cx="5666113" cy="646331"/>
          </a:xfrm>
          <a:prstGeom prst="rect">
            <a:avLst/>
          </a:prstGeom>
          <a:solidFill>
            <a:schemeClr val="accent2">
              <a:lumMod val="40000"/>
              <a:lumOff val="60000"/>
            </a:schemeClr>
          </a:solidFill>
        </p:spPr>
        <p:txBody>
          <a:bodyPr wrap="square" rtlCol="0">
            <a:spAutoFit/>
          </a:bodyPr>
          <a:lstStyle/>
          <a:p>
            <a:r>
              <a:rPr lang="en-GB" sz="1200" dirty="0"/>
              <a:t>The SR25 (and an email from MHCLG) refers to a £3.4bn grant increase within CSP.  This is the “Phase 2” increase in funding, which refers to the period </a:t>
            </a:r>
            <a:r>
              <a:rPr lang="en-GB" sz="1200" u="sng" dirty="0"/>
              <a:t>2025-26</a:t>
            </a:r>
            <a:r>
              <a:rPr lang="en-GB" sz="1200" dirty="0"/>
              <a:t> to 2028-29.  That is, it includes increases in grant funding in the current year.  </a:t>
            </a:r>
          </a:p>
        </p:txBody>
      </p:sp>
      <p:sp>
        <p:nvSpPr>
          <p:cNvPr id="9" name="TextBox 8">
            <a:extLst>
              <a:ext uri="{FF2B5EF4-FFF2-40B4-BE49-F238E27FC236}">
                <a16:creationId xmlns:a16="http://schemas.microsoft.com/office/drawing/2014/main" id="{CBCB893C-60CF-15F4-24CF-8B7B3D577DDC}"/>
              </a:ext>
            </a:extLst>
          </p:cNvPr>
          <p:cNvSpPr txBox="1"/>
          <p:nvPr/>
        </p:nvSpPr>
        <p:spPr>
          <a:xfrm>
            <a:off x="6167886" y="5740626"/>
            <a:ext cx="5666113" cy="461665"/>
          </a:xfrm>
          <a:prstGeom prst="rect">
            <a:avLst/>
          </a:prstGeom>
          <a:solidFill>
            <a:schemeClr val="accent2">
              <a:lumMod val="40000"/>
              <a:lumOff val="60000"/>
            </a:schemeClr>
          </a:solidFill>
        </p:spPr>
        <p:txBody>
          <a:bodyPr wrap="square" rtlCol="0">
            <a:spAutoFit/>
          </a:bodyPr>
          <a:lstStyle/>
          <a:p>
            <a:r>
              <a:rPr lang="en-GB" sz="1200" dirty="0"/>
              <a:t>The IFS estimate that council tax will fund “over 80%” of the increase in CSP.  Similar to our analysis, possibly with different assumptions for council tax growth.  </a:t>
            </a:r>
          </a:p>
        </p:txBody>
      </p:sp>
      <p:sp>
        <p:nvSpPr>
          <p:cNvPr id="6" name="Oval 5">
            <a:extLst>
              <a:ext uri="{FF2B5EF4-FFF2-40B4-BE49-F238E27FC236}">
                <a16:creationId xmlns:a16="http://schemas.microsoft.com/office/drawing/2014/main" id="{F4A928AD-1E3A-02AA-A10C-E76146E57648}"/>
              </a:ext>
            </a:extLst>
          </p:cNvPr>
          <p:cNvSpPr/>
          <p:nvPr/>
        </p:nvSpPr>
        <p:spPr>
          <a:xfrm>
            <a:off x="11353800" y="1846053"/>
            <a:ext cx="480198" cy="293298"/>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FF5964F5-6A8F-4A34-7C94-25115DB0C561}"/>
              </a:ext>
            </a:extLst>
          </p:cNvPr>
          <p:cNvCxnSpPr>
            <a:cxnSpLocks/>
          </p:cNvCxnSpPr>
          <p:nvPr/>
        </p:nvCxnSpPr>
        <p:spPr>
          <a:xfrm flipV="1">
            <a:off x="9982200" y="2074356"/>
            <a:ext cx="1457864" cy="72461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682B6C-A409-1718-44CF-EEE03307A3F9}"/>
              </a:ext>
            </a:extLst>
          </p:cNvPr>
          <p:cNvSpPr txBox="1"/>
          <p:nvPr/>
        </p:nvSpPr>
        <p:spPr>
          <a:xfrm>
            <a:off x="7444596" y="2631057"/>
            <a:ext cx="2493034" cy="2031325"/>
          </a:xfrm>
          <a:prstGeom prst="rect">
            <a:avLst/>
          </a:prstGeom>
          <a:solidFill>
            <a:schemeClr val="bg1"/>
          </a:solidFill>
          <a:ln>
            <a:solidFill>
              <a:schemeClr val="accent2"/>
            </a:solidFill>
          </a:ln>
        </p:spPr>
        <p:txBody>
          <a:bodyPr wrap="square" rtlCol="0">
            <a:spAutoFit/>
          </a:bodyPr>
          <a:lstStyle/>
          <a:p>
            <a:r>
              <a:rPr lang="en-GB" dirty="0">
                <a:solidFill>
                  <a:schemeClr val="accent2">
                    <a:lumMod val="75000"/>
                  </a:schemeClr>
                </a:solidFill>
              </a:rPr>
              <a:t>There is uncertainty about the increase in grant within CSP. £3.4bn over 4 years (25-26 to 28-29), but increase in grant was £1.9bn in 25-26. </a:t>
            </a:r>
          </a:p>
        </p:txBody>
      </p:sp>
    </p:spTree>
    <p:extLst>
      <p:ext uri="{BB962C8B-B14F-4D97-AF65-F5344CB8AC3E}">
        <p14:creationId xmlns:p14="http://schemas.microsoft.com/office/powerpoint/2010/main" val="1972008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9F7CF-1FF1-8193-A940-7128AFB3DC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E3CE75B-0B4B-49E5-7A9A-C9B9A988413D}"/>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Implications for local government funding</a:t>
            </a:r>
            <a:endParaRPr lang="en-GB" sz="4000" b="1" dirty="0">
              <a:solidFill>
                <a:srgbClr val="FF6600"/>
              </a:solidFill>
            </a:endParaRPr>
          </a:p>
        </p:txBody>
      </p:sp>
      <p:sp>
        <p:nvSpPr>
          <p:cNvPr id="5" name="Content Placeholder 4">
            <a:extLst>
              <a:ext uri="{FF2B5EF4-FFF2-40B4-BE49-F238E27FC236}">
                <a16:creationId xmlns:a16="http://schemas.microsoft.com/office/drawing/2014/main" id="{ABFE8263-E505-7135-F2CD-4D8BFC459B91}"/>
              </a:ext>
            </a:extLst>
          </p:cNvPr>
          <p:cNvSpPr>
            <a:spLocks noGrp="1"/>
          </p:cNvSpPr>
          <p:nvPr>
            <p:ph idx="1"/>
          </p:nvPr>
        </p:nvSpPr>
        <p:spPr>
          <a:xfrm>
            <a:off x="838200" y="1059473"/>
            <a:ext cx="10663518" cy="5117040"/>
          </a:xfrm>
        </p:spPr>
        <p:txBody>
          <a:bodyPr>
            <a:normAutofit/>
          </a:bodyPr>
          <a:lstStyle/>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Increase in CSP is higher than increase in the average increase in DEL (CSP = 4.5% average, Total DEL = 3.2% average)</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But growth is reliant on council tax increases, and is front-loaded</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Reliance on council tax growth puts pressure on individual authorities to agree above-inflation increases in Band D</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Distribution of the growth in council tax revenues puts more pressure on </a:t>
            </a:r>
            <a:r>
              <a:rPr lang="en-US" sz="1600" dirty="0" err="1">
                <a:latin typeface="Calibri" panose="020F0502020204030204" pitchFamily="34" charset="0"/>
                <a:cs typeface="Times New Roman" panose="02020603050405020304" pitchFamily="18" charset="0"/>
              </a:rPr>
              <a:t>equalisation</a:t>
            </a:r>
            <a:r>
              <a:rPr lang="en-US" sz="1600" dirty="0">
                <a:latin typeface="Calibri" panose="020F0502020204030204" pitchFamily="34" charset="0"/>
                <a:cs typeface="Times New Roman" panose="02020603050405020304" pitchFamily="18" charset="0"/>
              </a:rPr>
              <a:t> (or delivers unequal increases in CSP)</a:t>
            </a:r>
          </a:p>
          <a:p>
            <a:pPr marL="34290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Potentially more funding towards the later years (“</a:t>
            </a:r>
            <a:r>
              <a:rPr lang="en-GB" sz="1600" dirty="0">
                <a:latin typeface="Calibri" panose="020F0502020204030204" pitchFamily="34" charset="0"/>
                <a:cs typeface="Times New Roman" panose="02020603050405020304" pitchFamily="18" charset="0"/>
              </a:rPr>
              <a:t>This is the floor not the ceiling for the settlement”) – funding top-up of some kind is possible, especially for social care</a:t>
            </a:r>
            <a:endParaRPr lang="en-US"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We still need to clarify: (a) the grant funding within CSP, (b) the grant funding outside CSP, and (c) additional funding for transitional support outside CSP</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Also uncertainty about other major revenues streams, including retained business rates income</a:t>
            </a: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98F8C390-1142-7335-6C09-FA34CC214A85}"/>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5D3A1AE7-D346-8EF2-D96A-E5B176DC3F44}"/>
              </a:ext>
            </a:extLst>
          </p:cNvPr>
          <p:cNvSpPr>
            <a:spLocks noGrp="1"/>
          </p:cNvSpPr>
          <p:nvPr>
            <p:ph type="sldNum" sz="quarter" idx="12"/>
          </p:nvPr>
        </p:nvSpPr>
        <p:spPr/>
        <p:txBody>
          <a:bodyPr/>
          <a:lstStyle/>
          <a:p>
            <a:fld id="{B4E5BD08-0B11-4DCE-9EB4-4E42DDB860D8}" type="slidenum">
              <a:rPr lang="en-GB" smtClean="0"/>
              <a:pPr/>
              <a:t>11</a:t>
            </a:fld>
            <a:endParaRPr lang="en-GB" dirty="0"/>
          </a:p>
        </p:txBody>
      </p:sp>
    </p:spTree>
    <p:extLst>
      <p:ext uri="{BB962C8B-B14F-4D97-AF65-F5344CB8AC3E}">
        <p14:creationId xmlns:p14="http://schemas.microsoft.com/office/powerpoint/2010/main" val="3696310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EB2F2-F734-BA6E-E5C0-FF3E1C845B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E3944FA-5D55-31F2-D1EA-50037CDCDBD2}"/>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Council tax</a:t>
            </a:r>
            <a:endParaRPr lang="en-GB" sz="4000" b="1" dirty="0">
              <a:solidFill>
                <a:srgbClr val="FF6600"/>
              </a:solidFill>
            </a:endParaRPr>
          </a:p>
        </p:txBody>
      </p:sp>
      <p:sp>
        <p:nvSpPr>
          <p:cNvPr id="5" name="Content Placeholder 4">
            <a:extLst>
              <a:ext uri="{FF2B5EF4-FFF2-40B4-BE49-F238E27FC236}">
                <a16:creationId xmlns:a16="http://schemas.microsoft.com/office/drawing/2014/main" id="{EE96B870-6A48-4D1E-3B96-5209610C9088}"/>
              </a:ext>
            </a:extLst>
          </p:cNvPr>
          <p:cNvSpPr>
            <a:spLocks noGrp="1"/>
          </p:cNvSpPr>
          <p:nvPr>
            <p:ph idx="1"/>
          </p:nvPr>
        </p:nvSpPr>
        <p:spPr>
          <a:xfrm>
            <a:off x="838200" y="1059473"/>
            <a:ext cx="10663518" cy="5117040"/>
          </a:xfrm>
        </p:spPr>
        <p:txBody>
          <a:bodyPr>
            <a:normAutofit/>
          </a:bodyPr>
          <a:lstStyle/>
          <a:p>
            <a:pPr marL="342900" lvl="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No change in the main thresholds: maximum 3% core increase, and 2% ASC Precept</a:t>
            </a:r>
          </a:p>
          <a:p>
            <a:pPr marL="342900" lvl="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Specific thresholds for shire districts, fire authorities and police are not specified (we assume they remain at £5 for districts/ fire, and £14 for police)</a:t>
            </a:r>
          </a:p>
          <a:p>
            <a:pPr marL="342900" lvl="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Assumptions used by government within CSP are based on the average increase in council tax yield in recent years is 6.2% (with most councils applying the maximum increase, and taxbase growth of around 1.3%)</a:t>
            </a:r>
          </a:p>
          <a:p>
            <a:pPr marL="342900" lvl="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Increases in spending power in local government and police are largely reliant on growth in council tax yield (but how reliant?)</a:t>
            </a: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B8F1DE3E-67AC-0C85-679C-EF0FD5643EC4}"/>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B1AE681E-5F24-0463-0704-87E95E955A05}"/>
              </a:ext>
            </a:extLst>
          </p:cNvPr>
          <p:cNvSpPr>
            <a:spLocks noGrp="1"/>
          </p:cNvSpPr>
          <p:nvPr>
            <p:ph type="sldNum" sz="quarter" idx="12"/>
          </p:nvPr>
        </p:nvSpPr>
        <p:spPr/>
        <p:txBody>
          <a:bodyPr/>
          <a:lstStyle/>
          <a:p>
            <a:fld id="{B4E5BD08-0B11-4DCE-9EB4-4E42DDB860D8}" type="slidenum">
              <a:rPr lang="en-GB" smtClean="0"/>
              <a:pPr/>
              <a:t>12</a:t>
            </a:fld>
            <a:endParaRPr lang="en-GB" dirty="0"/>
          </a:p>
        </p:txBody>
      </p:sp>
    </p:spTree>
    <p:extLst>
      <p:ext uri="{BB962C8B-B14F-4D97-AF65-F5344CB8AC3E}">
        <p14:creationId xmlns:p14="http://schemas.microsoft.com/office/powerpoint/2010/main" val="246086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91468-D64C-9FFF-BCC9-D1C7BB13ECD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4FA0519-0B81-39A9-2195-6FF61436D66C}"/>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Adult social care funding</a:t>
            </a:r>
            <a:endParaRPr lang="en-GB" sz="4000" b="1" dirty="0">
              <a:solidFill>
                <a:srgbClr val="FF6600"/>
              </a:solidFill>
            </a:endParaRPr>
          </a:p>
        </p:txBody>
      </p:sp>
      <p:sp>
        <p:nvSpPr>
          <p:cNvPr id="5" name="Content Placeholder 4">
            <a:extLst>
              <a:ext uri="{FF2B5EF4-FFF2-40B4-BE49-F238E27FC236}">
                <a16:creationId xmlns:a16="http://schemas.microsoft.com/office/drawing/2014/main" id="{C023F5AC-A6DA-1EA5-B366-65D3A50AD15F}"/>
              </a:ext>
            </a:extLst>
          </p:cNvPr>
          <p:cNvSpPr>
            <a:spLocks noGrp="1"/>
          </p:cNvSpPr>
          <p:nvPr>
            <p:ph idx="1"/>
          </p:nvPr>
        </p:nvSpPr>
        <p:spPr>
          <a:xfrm>
            <a:off x="838200" y="1059472"/>
            <a:ext cx="10663518" cy="5296877"/>
          </a:xfrm>
        </p:spPr>
        <p:txBody>
          <a:bodyPr>
            <a:normAutofit lnSpcReduction="10000"/>
          </a:bodyPr>
          <a:lstStyle/>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SR 25 promises an additional £4bn by year 3</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“The SR allows for an increase of over £4 billion of funding available for adult social care in 2028-29, compared to 2025-26. This includes an increase to the NHS’s minimum contribution to adult social care via the Better Care Fund, in line with DHSC’s SR settlement.”</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ASC precept will generate about £1.8bn by 2028-29 (it generates an additional ~£600m of additional income each year).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So, that suggests there will be a further £2.2bn in funding, either from the NHS contribution or specific grants.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The NHS contribution in 2025-26 is about £5.6bn: </a:t>
            </a:r>
            <a:r>
              <a:rPr lang="en-GB" sz="1600" dirty="0">
                <a:latin typeface="Calibri" panose="020F0502020204030204" pitchFamily="34" charset="0"/>
                <a:cs typeface="Times New Roman" panose="02020603050405020304" pitchFamily="18" charset="0"/>
                <a:hlinkClick r:id="rId3"/>
              </a:rPr>
              <a:t>https://www.england.nhs.uk/ourwork/part-rel/transformation-fund/better-care-fund/grants-and-funding/</a:t>
            </a:r>
            <a:r>
              <a:rPr lang="en-GB" sz="1600" dirty="0">
                <a:latin typeface="Calibri" panose="020F0502020204030204" pitchFamily="34" charset="0"/>
                <a:cs typeface="Times New Roman" panose="02020603050405020304" pitchFamily="18" charset="0"/>
              </a:rPr>
              <a:t>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An increase in line with the uplift in NHS funding overall (about 5% cash per year) would generate an increase in contribution of ~£260m per year, about £840m by year 3.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 If that is the case, then there would need to be £1.4bn in social care grant within CSP.  This will consume the bulk of any increase in grant funding within CSP.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Increased funding will have to go towards “fair pay agreement” for social care staff.  Will cost of any reforms following Casey Review be funded?  </a:t>
            </a: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2FBE50C6-21AB-0D3E-BDA4-646A4B9609F5}"/>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BD22F578-DCA3-345E-8FA7-6F9BB518DB1F}"/>
              </a:ext>
            </a:extLst>
          </p:cNvPr>
          <p:cNvSpPr>
            <a:spLocks noGrp="1"/>
          </p:cNvSpPr>
          <p:nvPr>
            <p:ph type="sldNum" sz="quarter" idx="12"/>
          </p:nvPr>
        </p:nvSpPr>
        <p:spPr/>
        <p:txBody>
          <a:bodyPr/>
          <a:lstStyle/>
          <a:p>
            <a:fld id="{B4E5BD08-0B11-4DCE-9EB4-4E42DDB860D8}" type="slidenum">
              <a:rPr lang="en-GB" smtClean="0"/>
              <a:pPr/>
              <a:t>13</a:t>
            </a:fld>
            <a:endParaRPr lang="en-GB" dirty="0"/>
          </a:p>
        </p:txBody>
      </p:sp>
    </p:spTree>
    <p:extLst>
      <p:ext uri="{BB962C8B-B14F-4D97-AF65-F5344CB8AC3E}">
        <p14:creationId xmlns:p14="http://schemas.microsoft.com/office/powerpoint/2010/main" val="2682560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BBEC8-0524-5223-6AC7-CE41047417A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62B66DC-DADC-1E26-A096-3B639D5AB984}"/>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Adult social care grants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00EE4B43-7E12-C52D-7AB3-E65DFB0962E7}"/>
              </a:ext>
            </a:extLst>
          </p:cNvPr>
          <p:cNvSpPr>
            <a:spLocks noGrp="1"/>
          </p:cNvSpPr>
          <p:nvPr>
            <p:ph idx="1"/>
          </p:nvPr>
        </p:nvSpPr>
        <p:spPr>
          <a:xfrm>
            <a:off x="838200" y="1097280"/>
            <a:ext cx="4597503" cy="5079233"/>
          </a:xfrm>
        </p:spPr>
        <p:txBody>
          <a:bodyPr>
            <a:normAutofit lnSpcReduction="10000"/>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Increases in social care grants since 2017-18 have been very significant (average £1bn increase every year)</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If there is indeed £1.4bn for ASC grants within CSP, then they are potentially phased as: £700m in 26-27, £350m in 27-28 and £350m in 28-29</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£700m is comparable to most recent years (except the very large increases in 23-24 and 24-25); £350m per year would be towards the lower end</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Our wider analysis of social care funding indicates that overall social care resources would be increasing at only 4.8% per year – compared an average of 10.3% since 2020-21</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Lower increases will place more pressure on social care services</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E40D6A32-4E2E-5ED9-F0D8-3548F5C28FD7}"/>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7DCC7AA3-2C9B-22AC-5C28-BACC7D510B01}"/>
              </a:ext>
            </a:extLst>
          </p:cNvPr>
          <p:cNvSpPr>
            <a:spLocks noGrp="1"/>
          </p:cNvSpPr>
          <p:nvPr>
            <p:ph type="sldNum" sz="quarter" idx="12"/>
          </p:nvPr>
        </p:nvSpPr>
        <p:spPr/>
        <p:txBody>
          <a:bodyPr/>
          <a:lstStyle/>
          <a:p>
            <a:fld id="{B4E5BD08-0B11-4DCE-9EB4-4E42DDB860D8}" type="slidenum">
              <a:rPr lang="en-GB" smtClean="0"/>
              <a:pPr/>
              <a:t>14</a:t>
            </a:fld>
            <a:endParaRPr lang="en-GB" dirty="0"/>
          </a:p>
        </p:txBody>
      </p:sp>
      <p:pic>
        <p:nvPicPr>
          <p:cNvPr id="7" name="Picture 6">
            <a:extLst>
              <a:ext uri="{FF2B5EF4-FFF2-40B4-BE49-F238E27FC236}">
                <a16:creationId xmlns:a16="http://schemas.microsoft.com/office/drawing/2014/main" id="{D8277570-7C77-113F-ADD5-438A88797592}"/>
              </a:ext>
            </a:extLst>
          </p:cNvPr>
          <p:cNvPicPr>
            <a:picLocks noChangeAspect="1"/>
          </p:cNvPicPr>
          <p:nvPr/>
        </p:nvPicPr>
        <p:blipFill>
          <a:blip r:embed="rId3"/>
          <a:stretch>
            <a:fillRect/>
          </a:stretch>
        </p:blipFill>
        <p:spPr>
          <a:xfrm>
            <a:off x="5566006" y="1097280"/>
            <a:ext cx="6322100" cy="4267570"/>
          </a:xfrm>
          <a:prstGeom prst="rect">
            <a:avLst/>
          </a:prstGeom>
        </p:spPr>
      </p:pic>
      <p:sp>
        <p:nvSpPr>
          <p:cNvPr id="8" name="Text Box 1">
            <a:extLst>
              <a:ext uri="{FF2B5EF4-FFF2-40B4-BE49-F238E27FC236}">
                <a16:creationId xmlns:a16="http://schemas.microsoft.com/office/drawing/2014/main" id="{ADC9C9B9-7FDF-2C29-E712-FA364C189566}"/>
              </a:ext>
            </a:extLst>
          </p:cNvPr>
          <p:cNvSpPr txBox="1"/>
          <p:nvPr/>
        </p:nvSpPr>
        <p:spPr>
          <a:xfrm>
            <a:off x="10414502" y="3735238"/>
            <a:ext cx="1343301" cy="414068"/>
          </a:xfrm>
          <a:prstGeom prst="rect">
            <a:avLst/>
          </a:prstGeom>
          <a:solidFill>
            <a:schemeClr val="accent6">
              <a:lumMod val="20000"/>
              <a:lumOff val="8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kern="1200"/>
              <a:t>Forecast grant increases for illustration only</a:t>
            </a:r>
          </a:p>
        </p:txBody>
      </p:sp>
    </p:spTree>
    <p:extLst>
      <p:ext uri="{BB962C8B-B14F-4D97-AF65-F5344CB8AC3E}">
        <p14:creationId xmlns:p14="http://schemas.microsoft.com/office/powerpoint/2010/main" val="495210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E774F-4E6C-DDF8-8B01-0AB465E43F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3A2B35B-4AED-8070-4AE7-D799A313E4BA}"/>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What is included in the grants within CSP? </a:t>
            </a:r>
            <a:endParaRPr lang="en-GB" sz="4000" b="1" dirty="0">
              <a:solidFill>
                <a:srgbClr val="FF6600"/>
              </a:solidFill>
            </a:endParaRPr>
          </a:p>
        </p:txBody>
      </p:sp>
      <p:sp>
        <p:nvSpPr>
          <p:cNvPr id="5" name="Content Placeholder 4">
            <a:extLst>
              <a:ext uri="{FF2B5EF4-FFF2-40B4-BE49-F238E27FC236}">
                <a16:creationId xmlns:a16="http://schemas.microsoft.com/office/drawing/2014/main" id="{729B6C09-2C1A-DC28-4F88-FFB0F2A6B474}"/>
              </a:ext>
            </a:extLst>
          </p:cNvPr>
          <p:cNvSpPr>
            <a:spLocks noGrp="1"/>
          </p:cNvSpPr>
          <p:nvPr>
            <p:ph idx="1"/>
          </p:nvPr>
        </p:nvSpPr>
        <p:spPr>
          <a:xfrm>
            <a:off x="838200" y="1059473"/>
            <a:ext cx="10663518" cy="5117040"/>
          </a:xfrm>
        </p:spPr>
        <p:txBody>
          <a:bodyPr>
            <a:normAutofit fontScale="92500" lnSpcReduction="10000"/>
          </a:bodyPr>
          <a:lstStyle/>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Not clear what is included within the additional grant funding within CSP.  </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Our initial calculations suggested an additional £2.3bn over 3 years </a:t>
            </a: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£1.4bn in additional funding for adult social care (see previous slide)</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Indexation of Settlement Funding Assessment (SFA).  SFA has been indexed in every year since 2020-21, and this would cost around £340m per year (£1.0bn over 3 years)</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Funding for transitional support.  Some funding will be held back for damping – but the amount is unknown and could be funded from outside CSP (most of the funding would be in year 1)</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Children’s Social Care Transformation Fund (£500m).  Some is potentially within CSP.  </a:t>
            </a: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Can all these funding streams be included within the grant uplifts in CSP?</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Choices about what is funded – and what is not – has significant distributional consequences (districts/ fire, funding reforms, new burdens/ ongoing pressures)</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0C2AADC-6318-DF06-DE08-48067D5C7385}"/>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A43EE6A2-852E-5167-C4A2-8EEF52F68083}"/>
              </a:ext>
            </a:extLst>
          </p:cNvPr>
          <p:cNvSpPr>
            <a:spLocks noGrp="1"/>
          </p:cNvSpPr>
          <p:nvPr>
            <p:ph type="sldNum" sz="quarter" idx="12"/>
          </p:nvPr>
        </p:nvSpPr>
        <p:spPr/>
        <p:txBody>
          <a:bodyPr/>
          <a:lstStyle/>
          <a:p>
            <a:fld id="{B4E5BD08-0B11-4DCE-9EB4-4E42DDB860D8}" type="slidenum">
              <a:rPr lang="en-GB" smtClean="0"/>
              <a:pPr/>
              <a:t>15</a:t>
            </a:fld>
            <a:endParaRPr lang="en-GB" dirty="0"/>
          </a:p>
        </p:txBody>
      </p:sp>
    </p:spTree>
    <p:extLst>
      <p:ext uri="{BB962C8B-B14F-4D97-AF65-F5344CB8AC3E}">
        <p14:creationId xmlns:p14="http://schemas.microsoft.com/office/powerpoint/2010/main" val="1120619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4F4E2-F66E-58B1-1C78-D31ABCA2C04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F8B2CB-42A7-9304-6C75-09C940D42278}"/>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MTPF model update </a:t>
            </a:r>
            <a:endParaRPr lang="en-GB" sz="4000" b="1" dirty="0">
              <a:solidFill>
                <a:srgbClr val="FF6600"/>
              </a:solidFill>
            </a:endParaRPr>
          </a:p>
        </p:txBody>
      </p:sp>
      <p:sp>
        <p:nvSpPr>
          <p:cNvPr id="5" name="Content Placeholder 4">
            <a:extLst>
              <a:ext uri="{FF2B5EF4-FFF2-40B4-BE49-F238E27FC236}">
                <a16:creationId xmlns:a16="http://schemas.microsoft.com/office/drawing/2014/main" id="{D40F95D2-1148-8C40-9222-C9BBBF38534A}"/>
              </a:ext>
            </a:extLst>
          </p:cNvPr>
          <p:cNvSpPr>
            <a:spLocks noGrp="1"/>
          </p:cNvSpPr>
          <p:nvPr>
            <p:ph idx="1"/>
          </p:nvPr>
        </p:nvSpPr>
        <p:spPr>
          <a:xfrm>
            <a:off x="838200" y="1059473"/>
            <a:ext cx="10663518" cy="5117040"/>
          </a:xfrm>
        </p:spPr>
        <p:txBody>
          <a:bodyPr>
            <a:normAutofit/>
          </a:bodyPr>
          <a:lstStyle/>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Update model early next week</a:t>
            </a: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Changes in assumptions to reflect SR25.  These are modelling assumptions only (you can still change them in the MTFP model if </a:t>
            </a:r>
            <a:r>
              <a:rPr lang="en-US" sz="1600">
                <a:latin typeface="Calibri" panose="020F0502020204030204" pitchFamily="34" charset="0"/>
                <a:cs typeface="Times New Roman" panose="02020603050405020304" pitchFamily="18" charset="0"/>
              </a:rPr>
              <a:t>you wish).  </a:t>
            </a:r>
            <a:endParaRPr lang="en-US"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Additional social care grant.  £1.4bn over 3 years (£700m, £350m, £350m)</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Children’s Transformation Fund.  Part of the £500m in 2025-26 (say, 50%)</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Remainder for transitional support (£700m)</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No increase in SFA or cap compensation</a:t>
            </a: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272476C8-7569-B9B8-C0E6-198E1D55F2CF}"/>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E2B7D689-DD8B-C358-FE56-66AA14B1546E}"/>
              </a:ext>
            </a:extLst>
          </p:cNvPr>
          <p:cNvSpPr>
            <a:spLocks noGrp="1"/>
          </p:cNvSpPr>
          <p:nvPr>
            <p:ph type="sldNum" sz="quarter" idx="12"/>
          </p:nvPr>
        </p:nvSpPr>
        <p:spPr/>
        <p:txBody>
          <a:bodyPr/>
          <a:lstStyle/>
          <a:p>
            <a:fld id="{B4E5BD08-0B11-4DCE-9EB4-4E42DDB860D8}" type="slidenum">
              <a:rPr lang="en-GB" smtClean="0"/>
              <a:pPr/>
              <a:t>16</a:t>
            </a:fld>
            <a:endParaRPr lang="en-GB" dirty="0"/>
          </a:p>
        </p:txBody>
      </p:sp>
    </p:spTree>
    <p:extLst>
      <p:ext uri="{BB962C8B-B14F-4D97-AF65-F5344CB8AC3E}">
        <p14:creationId xmlns:p14="http://schemas.microsoft.com/office/powerpoint/2010/main" val="2020588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CAB47-41F8-8963-09B3-FCFDF87F5E6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AD65FE1-CEC7-AED5-9E07-7E6E029D939E}"/>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Wider local government grant funding</a:t>
            </a:r>
            <a:endParaRPr lang="en-GB" sz="4000" b="1" dirty="0">
              <a:solidFill>
                <a:srgbClr val="FF6600"/>
              </a:solidFill>
            </a:endParaRPr>
          </a:p>
        </p:txBody>
      </p:sp>
      <p:sp>
        <p:nvSpPr>
          <p:cNvPr id="5" name="Content Placeholder 4">
            <a:extLst>
              <a:ext uri="{FF2B5EF4-FFF2-40B4-BE49-F238E27FC236}">
                <a16:creationId xmlns:a16="http://schemas.microsoft.com/office/drawing/2014/main" id="{B4E26DBE-9647-15C9-4D3F-597518DDE73A}"/>
              </a:ext>
            </a:extLst>
          </p:cNvPr>
          <p:cNvSpPr>
            <a:spLocks noGrp="1"/>
          </p:cNvSpPr>
          <p:nvPr>
            <p:ph idx="1"/>
          </p:nvPr>
        </p:nvSpPr>
        <p:spPr>
          <a:xfrm>
            <a:off x="838200" y="1059473"/>
            <a:ext cx="10663518" cy="5117040"/>
          </a:xfrm>
        </p:spPr>
        <p:txBody>
          <a:bodyPr>
            <a:normAutofit/>
          </a:bodyPr>
          <a:lstStyle/>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MHCLG email: Spending Review provides </a:t>
            </a:r>
            <a:r>
              <a:rPr lang="en-US" sz="1600" b="1" dirty="0">
                <a:latin typeface="Calibri" panose="020F0502020204030204" pitchFamily="34" charset="0"/>
                <a:cs typeface="Times New Roman" panose="02020603050405020304" pitchFamily="18" charset="0"/>
              </a:rPr>
              <a:t>£5bn </a:t>
            </a:r>
            <a:r>
              <a:rPr lang="en-US" sz="1600" dirty="0">
                <a:latin typeface="Calibri" panose="020F0502020204030204" pitchFamily="34" charset="0"/>
                <a:cs typeface="Times New Roman" panose="02020603050405020304" pitchFamily="18" charset="0"/>
              </a:rPr>
              <a:t>in new grant funding for local government</a:t>
            </a:r>
          </a:p>
          <a:p>
            <a:pPr marL="342900" lvl="0" indent="-342900">
              <a:lnSpc>
                <a:spcPct val="115000"/>
              </a:lnSpc>
              <a:spcAft>
                <a:spcPts val="600"/>
              </a:spcAft>
              <a:buFont typeface="Symbol" panose="05050102010706020507" pitchFamily="18" charset="2"/>
              <a:buChar char=""/>
            </a:pPr>
            <a:r>
              <a:rPr lang="en-US" sz="1600" b="1" dirty="0">
                <a:latin typeface="Calibri" panose="020F0502020204030204" pitchFamily="34" charset="0"/>
                <a:cs typeface="Times New Roman" panose="02020603050405020304" pitchFamily="18" charset="0"/>
              </a:rPr>
              <a:t>£3.4bn </a:t>
            </a:r>
            <a:r>
              <a:rPr lang="en-US" sz="1600" dirty="0">
                <a:latin typeface="Calibri" panose="020F0502020204030204" pitchFamily="34" charset="0"/>
                <a:cs typeface="Times New Roman" panose="02020603050405020304" pitchFamily="18" charset="0"/>
              </a:rPr>
              <a:t>additional grant funding within CSP (see previous slides for discussion about definition)</a:t>
            </a:r>
          </a:p>
          <a:p>
            <a:pPr marL="342900" lvl="0" indent="-342900">
              <a:lnSpc>
                <a:spcPct val="115000"/>
              </a:lnSpc>
              <a:spcAft>
                <a:spcPts val="600"/>
              </a:spcAft>
              <a:buFont typeface="Symbol" panose="05050102010706020507" pitchFamily="18" charset="2"/>
              <a:buChar char=""/>
            </a:pPr>
            <a:r>
              <a:rPr lang="en-US" sz="1600" b="1" dirty="0">
                <a:latin typeface="Calibri" panose="020F0502020204030204" pitchFamily="34" charset="0"/>
                <a:cs typeface="Times New Roman" panose="02020603050405020304" pitchFamily="18" charset="0"/>
              </a:rPr>
              <a:t>£760m </a:t>
            </a:r>
            <a:r>
              <a:rPr lang="en-US" sz="1600" dirty="0">
                <a:latin typeface="Calibri" panose="020F0502020204030204" pitchFamily="34" charset="0"/>
                <a:cs typeface="Times New Roman" panose="02020603050405020304" pitchFamily="18" charset="0"/>
              </a:rPr>
              <a:t>to reform the current SEND system</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An increase in the NHS’s contribution to adult social care via the Better Care Fund (BCF) (amount not known, but could be around £860m)</a:t>
            </a:r>
          </a:p>
          <a:p>
            <a:pPr marL="342900" lvl="0" indent="-342900">
              <a:lnSpc>
                <a:spcPct val="115000"/>
              </a:lnSpc>
              <a:spcAft>
                <a:spcPts val="600"/>
              </a:spcAft>
              <a:buFont typeface="Symbol" panose="05050102010706020507" pitchFamily="18" charset="2"/>
              <a:buChar char=""/>
            </a:pPr>
            <a:r>
              <a:rPr lang="en-US" sz="1600" b="1" dirty="0">
                <a:latin typeface="Calibri" panose="020F0502020204030204" pitchFamily="34" charset="0"/>
                <a:cs typeface="Times New Roman" panose="02020603050405020304" pitchFamily="18" charset="0"/>
              </a:rPr>
              <a:t>£500m </a:t>
            </a:r>
            <a:r>
              <a:rPr lang="en-US" sz="1600" dirty="0">
                <a:latin typeface="Calibri" panose="020F0502020204030204" pitchFamily="34" charset="0"/>
                <a:cs typeface="Times New Roman" panose="02020603050405020304" pitchFamily="18" charset="0"/>
              </a:rPr>
              <a:t>from the Transformation Fund for children’s services (helping more children stay with their families and preventing children going into the care)  [This is on top of the £523m Children’s Social Care Prevention grant in the LGFS.]</a:t>
            </a:r>
          </a:p>
          <a:p>
            <a:pPr marL="342900" lvl="0" indent="-342900">
              <a:lnSpc>
                <a:spcPct val="115000"/>
              </a:lnSpc>
              <a:spcAft>
                <a:spcPts val="600"/>
              </a:spcAft>
              <a:buFont typeface="Symbol" panose="05050102010706020507" pitchFamily="18" charset="2"/>
              <a:buChar char=""/>
            </a:pPr>
            <a:r>
              <a:rPr lang="en-US" sz="1600" b="1" dirty="0">
                <a:latin typeface="Calibri" panose="020F0502020204030204" pitchFamily="34" charset="0"/>
                <a:cs typeface="Times New Roman" panose="02020603050405020304" pitchFamily="18" charset="0"/>
              </a:rPr>
              <a:t>£100m </a:t>
            </a:r>
            <a:r>
              <a:rPr lang="en-US" sz="1600" dirty="0">
                <a:latin typeface="Calibri" panose="020F0502020204030204" pitchFamily="34" charset="0"/>
                <a:cs typeface="Times New Roman" panose="02020603050405020304" pitchFamily="18" charset="0"/>
              </a:rPr>
              <a:t>to prevent homelessness</a:t>
            </a:r>
          </a:p>
          <a:p>
            <a:pPr marL="342900" lvl="0" indent="-342900">
              <a:lnSpc>
                <a:spcPct val="115000"/>
              </a:lnSpc>
              <a:spcAft>
                <a:spcPts val="600"/>
              </a:spcAft>
              <a:buFont typeface="Symbol" panose="05050102010706020507" pitchFamily="18" charset="2"/>
              <a:buChar char=""/>
            </a:pPr>
            <a:r>
              <a:rPr lang="en-US" sz="1600" b="1" dirty="0">
                <a:latin typeface="Calibri" panose="020F0502020204030204" pitchFamily="34" charset="0"/>
                <a:cs typeface="Times New Roman" panose="02020603050405020304" pitchFamily="18" charset="0"/>
              </a:rPr>
              <a:t>£100m </a:t>
            </a:r>
            <a:r>
              <a:rPr lang="en-US" sz="1600" dirty="0">
                <a:latin typeface="Calibri" panose="020F0502020204030204" pitchFamily="34" charset="0"/>
                <a:cs typeface="Times New Roman" panose="02020603050405020304" pitchFamily="18" charset="0"/>
              </a:rPr>
              <a:t>to support adults with complex needs</a:t>
            </a: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There is still more to find out here because total potential grants exceed £5bn</a:t>
            </a: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99F16F8-D95B-3F4D-1FF8-20D634E0DB9D}"/>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2AA1946C-4147-C63C-186D-17804FBFC80F}"/>
              </a:ext>
            </a:extLst>
          </p:cNvPr>
          <p:cNvSpPr>
            <a:spLocks noGrp="1"/>
          </p:cNvSpPr>
          <p:nvPr>
            <p:ph type="sldNum" sz="quarter" idx="12"/>
          </p:nvPr>
        </p:nvSpPr>
        <p:spPr/>
        <p:txBody>
          <a:bodyPr/>
          <a:lstStyle/>
          <a:p>
            <a:fld id="{B4E5BD08-0B11-4DCE-9EB4-4E42DDB860D8}" type="slidenum">
              <a:rPr lang="en-GB" smtClean="0"/>
              <a:pPr/>
              <a:t>17</a:t>
            </a:fld>
            <a:endParaRPr lang="en-GB" dirty="0"/>
          </a:p>
        </p:txBody>
      </p:sp>
    </p:spTree>
    <p:extLst>
      <p:ext uri="{BB962C8B-B14F-4D97-AF65-F5344CB8AC3E}">
        <p14:creationId xmlns:p14="http://schemas.microsoft.com/office/powerpoint/2010/main" val="2940294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64C53-B7D0-19F3-0066-2F995C0237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491CE6F-36FF-99C5-C62A-F941C790D9D7}"/>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Core Spending Power (CSP)</a:t>
            </a:r>
            <a:endParaRPr lang="en-GB" sz="4000" b="1" dirty="0">
              <a:solidFill>
                <a:srgbClr val="FF6600"/>
              </a:solidFill>
            </a:endParaRPr>
          </a:p>
        </p:txBody>
      </p:sp>
      <p:sp>
        <p:nvSpPr>
          <p:cNvPr id="5" name="Content Placeholder 4">
            <a:extLst>
              <a:ext uri="{FF2B5EF4-FFF2-40B4-BE49-F238E27FC236}">
                <a16:creationId xmlns:a16="http://schemas.microsoft.com/office/drawing/2014/main" id="{112128A6-E65D-2FD8-3B57-F7B3A0256CBF}"/>
              </a:ext>
            </a:extLst>
          </p:cNvPr>
          <p:cNvSpPr>
            <a:spLocks noGrp="1"/>
          </p:cNvSpPr>
          <p:nvPr>
            <p:ph idx="1"/>
          </p:nvPr>
        </p:nvSpPr>
        <p:spPr>
          <a:xfrm>
            <a:off x="838200" y="1097280"/>
            <a:ext cx="4848497"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a:t>
            </a:r>
            <a:r>
              <a:rPr lang="en-GB" sz="1500" dirty="0">
                <a:latin typeface="Calibri" panose="020F0502020204030204" pitchFamily="34" charset="0"/>
                <a:cs typeface="Times New Roman" panose="02020603050405020304" pitchFamily="18" charset="0"/>
              </a:rPr>
              <a:t>verage change in CSP is 2.7% (real) over 3 years, and 4.5% (cash)</a:t>
            </a:r>
          </a:p>
          <a:p>
            <a:pPr marL="342900" indent="-342900">
              <a:lnSpc>
                <a:spcPct val="115000"/>
              </a:lnSpc>
              <a:spcAft>
                <a:spcPts val="600"/>
              </a:spcAft>
              <a:buFont typeface="Symbol" panose="05050102010706020507" pitchFamily="18" charset="2"/>
              <a:buChar char=""/>
            </a:pPr>
            <a:r>
              <a:rPr lang="en-GB" sz="1500" dirty="0">
                <a:latin typeface="Calibri" panose="020F0502020204030204" pitchFamily="34" charset="0"/>
                <a:cs typeface="Times New Roman" panose="02020603050405020304" pitchFamily="18" charset="0"/>
              </a:rPr>
              <a:t>Contrast to recent spending rounds, where CSP increases have been higher in cash terms</a:t>
            </a:r>
          </a:p>
          <a:p>
            <a:pPr marL="342900" indent="-342900">
              <a:lnSpc>
                <a:spcPct val="115000"/>
              </a:lnSpc>
              <a:spcAft>
                <a:spcPts val="600"/>
              </a:spcAft>
              <a:buFont typeface="Symbol" panose="05050102010706020507" pitchFamily="18" charset="2"/>
              <a:buChar char=""/>
            </a:pPr>
            <a:r>
              <a:rPr lang="en-GB" sz="1500" dirty="0">
                <a:latin typeface="Calibri" panose="020F0502020204030204" pitchFamily="34" charset="0"/>
                <a:cs typeface="Times New Roman" panose="02020603050405020304" pitchFamily="18" charset="0"/>
              </a:rPr>
              <a:t>CSP growth has exceeded inflation (compared to both CPI and GDP Deflator) in every year since 2020-21</a:t>
            </a:r>
          </a:p>
          <a:p>
            <a:pPr marL="342900" indent="-342900">
              <a:lnSpc>
                <a:spcPct val="115000"/>
              </a:lnSpc>
              <a:spcAft>
                <a:spcPts val="600"/>
              </a:spcAft>
              <a:buFont typeface="Symbol" panose="05050102010706020507" pitchFamily="18" charset="2"/>
              <a:buChar char=""/>
            </a:pPr>
            <a:r>
              <a:rPr lang="en-GB" sz="1500" dirty="0">
                <a:latin typeface="Calibri" panose="020F0502020204030204" pitchFamily="34" charset="0"/>
                <a:cs typeface="Times New Roman" panose="02020603050405020304" pitchFamily="18" charset="0"/>
              </a:rPr>
              <a:t>Increases in CSP will be lower over the next 3 years than they have been in the past 5 years</a:t>
            </a:r>
          </a:p>
          <a:p>
            <a:pPr marL="342900" indent="-342900">
              <a:lnSpc>
                <a:spcPct val="115000"/>
              </a:lnSpc>
              <a:spcAft>
                <a:spcPts val="600"/>
              </a:spcAft>
              <a:buFont typeface="Symbol" panose="05050102010706020507" pitchFamily="18" charset="2"/>
              <a:buChar char=""/>
            </a:pPr>
            <a:r>
              <a:rPr lang="en-GB" sz="1500" dirty="0">
                <a:latin typeface="Calibri" panose="020F0502020204030204" pitchFamily="34" charset="0"/>
                <a:cs typeface="Times New Roman" panose="02020603050405020304" pitchFamily="18" charset="0"/>
              </a:rPr>
              <a:t>CSP has increased (on average) by 6.9% per year since 2019-20 (3.8% in real terms)</a:t>
            </a: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67206F69-80E1-16B5-B108-318734B6DC05}"/>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C096BA54-D0FE-43F8-52C8-AC17C3493B38}"/>
              </a:ext>
            </a:extLst>
          </p:cNvPr>
          <p:cNvSpPr>
            <a:spLocks noGrp="1"/>
          </p:cNvSpPr>
          <p:nvPr>
            <p:ph type="sldNum" sz="quarter" idx="12"/>
          </p:nvPr>
        </p:nvSpPr>
        <p:spPr/>
        <p:txBody>
          <a:bodyPr/>
          <a:lstStyle/>
          <a:p>
            <a:fld id="{B4E5BD08-0B11-4DCE-9EB4-4E42DDB860D8}" type="slidenum">
              <a:rPr lang="en-GB" smtClean="0"/>
              <a:pPr/>
              <a:t>18</a:t>
            </a:fld>
            <a:endParaRPr lang="en-GB" dirty="0"/>
          </a:p>
        </p:txBody>
      </p:sp>
      <p:pic>
        <p:nvPicPr>
          <p:cNvPr id="6" name="Picture 5">
            <a:extLst>
              <a:ext uri="{FF2B5EF4-FFF2-40B4-BE49-F238E27FC236}">
                <a16:creationId xmlns:a16="http://schemas.microsoft.com/office/drawing/2014/main" id="{AE9B7F46-DFA1-3E51-4FA4-A68EEA1D7899}"/>
              </a:ext>
            </a:extLst>
          </p:cNvPr>
          <p:cNvPicPr>
            <a:picLocks noChangeAspect="1"/>
          </p:cNvPicPr>
          <p:nvPr/>
        </p:nvPicPr>
        <p:blipFill>
          <a:blip r:embed="rId3"/>
          <a:stretch>
            <a:fillRect/>
          </a:stretch>
        </p:blipFill>
        <p:spPr>
          <a:xfrm>
            <a:off x="5907350" y="1163201"/>
            <a:ext cx="5742930" cy="3664014"/>
          </a:xfrm>
          <a:prstGeom prst="rect">
            <a:avLst/>
          </a:prstGeom>
        </p:spPr>
      </p:pic>
    </p:spTree>
    <p:extLst>
      <p:ext uri="{BB962C8B-B14F-4D97-AF65-F5344CB8AC3E}">
        <p14:creationId xmlns:p14="http://schemas.microsoft.com/office/powerpoint/2010/main" val="3608087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ED7AB-36ED-A8CB-666B-4FFB052576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58BFA2A-0CBC-DE10-8B29-8B61944330C2}"/>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Core Spending Power (CSP) since 2010-11</a:t>
            </a:r>
            <a:endParaRPr lang="en-GB" sz="4000" b="1" dirty="0">
              <a:solidFill>
                <a:srgbClr val="FF6600"/>
              </a:solidFill>
            </a:endParaRPr>
          </a:p>
        </p:txBody>
      </p:sp>
      <p:sp>
        <p:nvSpPr>
          <p:cNvPr id="5" name="Content Placeholder 4">
            <a:extLst>
              <a:ext uri="{FF2B5EF4-FFF2-40B4-BE49-F238E27FC236}">
                <a16:creationId xmlns:a16="http://schemas.microsoft.com/office/drawing/2014/main" id="{B3FC919B-A059-289C-AD74-0FCD4D990DED}"/>
              </a:ext>
            </a:extLst>
          </p:cNvPr>
          <p:cNvSpPr>
            <a:spLocks noGrp="1"/>
          </p:cNvSpPr>
          <p:nvPr>
            <p:ph idx="1"/>
          </p:nvPr>
        </p:nvSpPr>
        <p:spPr>
          <a:xfrm>
            <a:off x="838200" y="1097280"/>
            <a:ext cx="4848497"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CSP will be +40.8% higher in 2028-29 than it was in 2010-11 (compared to +23.2% in 2025-26)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In real-terms, CSP will still be marginally below its 2010-11 level (-4.1%) </a:t>
            </a: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2DF5D6A9-7B2C-513D-5A36-FAED682864A6}"/>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E9789C35-D919-FD82-A649-70AC3C5AD88B}"/>
              </a:ext>
            </a:extLst>
          </p:cNvPr>
          <p:cNvSpPr>
            <a:spLocks noGrp="1"/>
          </p:cNvSpPr>
          <p:nvPr>
            <p:ph type="sldNum" sz="quarter" idx="12"/>
          </p:nvPr>
        </p:nvSpPr>
        <p:spPr/>
        <p:txBody>
          <a:bodyPr/>
          <a:lstStyle/>
          <a:p>
            <a:fld id="{B4E5BD08-0B11-4DCE-9EB4-4E42DDB860D8}" type="slidenum">
              <a:rPr lang="en-GB" smtClean="0"/>
              <a:pPr/>
              <a:t>19</a:t>
            </a:fld>
            <a:endParaRPr lang="en-GB" dirty="0"/>
          </a:p>
        </p:txBody>
      </p:sp>
      <p:pic>
        <p:nvPicPr>
          <p:cNvPr id="7" name="Picture 6">
            <a:extLst>
              <a:ext uri="{FF2B5EF4-FFF2-40B4-BE49-F238E27FC236}">
                <a16:creationId xmlns:a16="http://schemas.microsoft.com/office/drawing/2014/main" id="{A5D5448A-66E4-BF9F-CB29-C2360B95FAC7}"/>
              </a:ext>
            </a:extLst>
          </p:cNvPr>
          <p:cNvPicPr>
            <a:picLocks noChangeAspect="1"/>
          </p:cNvPicPr>
          <p:nvPr/>
        </p:nvPicPr>
        <p:blipFill>
          <a:blip r:embed="rId3"/>
          <a:stretch>
            <a:fillRect/>
          </a:stretch>
        </p:blipFill>
        <p:spPr>
          <a:xfrm>
            <a:off x="6037053" y="1269189"/>
            <a:ext cx="5742930" cy="3664014"/>
          </a:xfrm>
          <a:prstGeom prst="rect">
            <a:avLst/>
          </a:prstGeom>
        </p:spPr>
      </p:pic>
    </p:spTree>
    <p:extLst>
      <p:ext uri="{BB962C8B-B14F-4D97-AF65-F5344CB8AC3E}">
        <p14:creationId xmlns:p14="http://schemas.microsoft.com/office/powerpoint/2010/main" val="3508112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0517D-0207-DE41-C817-0C285909D34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940D1AB-BF2E-0B84-22AC-4DBB19AC039B}"/>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Overview</a:t>
            </a:r>
            <a:endParaRPr lang="en-GB" sz="4000" b="1" dirty="0">
              <a:solidFill>
                <a:srgbClr val="FF6600"/>
              </a:solidFill>
            </a:endParaRPr>
          </a:p>
        </p:txBody>
      </p:sp>
      <p:sp>
        <p:nvSpPr>
          <p:cNvPr id="5" name="Content Placeholder 4">
            <a:extLst>
              <a:ext uri="{FF2B5EF4-FFF2-40B4-BE49-F238E27FC236}">
                <a16:creationId xmlns:a16="http://schemas.microsoft.com/office/drawing/2014/main" id="{063CC926-DC58-0EB5-75FE-6EF4B603B771}"/>
              </a:ext>
            </a:extLst>
          </p:cNvPr>
          <p:cNvSpPr>
            <a:spLocks noGrp="1"/>
          </p:cNvSpPr>
          <p:nvPr>
            <p:ph idx="1"/>
          </p:nvPr>
        </p:nvSpPr>
        <p:spPr>
          <a:xfrm>
            <a:off x="838200" y="1059473"/>
            <a:ext cx="10663518" cy="5117040"/>
          </a:xfrm>
        </p:spPr>
        <p:txBody>
          <a:bodyPr>
            <a:normAutofit/>
          </a:bodyPr>
          <a:lstStyle/>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Spending Review 2025 was published on 11 June 2025: </a:t>
            </a:r>
            <a:r>
              <a:rPr lang="en-US" sz="1600" dirty="0">
                <a:latin typeface="Calibri" panose="020F0502020204030204" pitchFamily="34" charset="0"/>
                <a:cs typeface="Times New Roman" panose="02020603050405020304" pitchFamily="18" charset="0"/>
                <a:hlinkClick r:id="rId3"/>
              </a:rPr>
              <a:t>https://www.gov.uk/government/collections/spending-review-2025</a:t>
            </a: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Overall real-terms growth in funding, but increases are front-loaded </a:t>
            </a:r>
          </a:p>
          <a:p>
            <a:pPr marL="34290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Next spending review will be in 2027 – and there will be pressure to top-up funding allocations in 2028-29</a:t>
            </a:r>
          </a:p>
          <a:p>
            <a:pPr marL="34290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Funding settlement still looks very tight for the public sector as a whole (HMT has attempted to make the increases look more generous)</a:t>
            </a:r>
          </a:p>
          <a:p>
            <a:pPr marL="34290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Bulk of the increase in DEL will go to the NHS (60%) and many departments (8) will see their DEL cut</a:t>
            </a:r>
          </a:p>
          <a:p>
            <a:pPr marL="34290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Funding for </a:t>
            </a:r>
            <a:r>
              <a:rPr lang="en-US" sz="1600" dirty="0" err="1">
                <a:latin typeface="Calibri" panose="020F0502020204030204" pitchFamily="34" charset="0"/>
                <a:cs typeface="Times New Roman" panose="02020603050405020304" pitchFamily="18" charset="0"/>
              </a:rPr>
              <a:t>Defence</a:t>
            </a:r>
            <a:r>
              <a:rPr lang="en-US" sz="1600" dirty="0">
                <a:latin typeface="Calibri" panose="020F0502020204030204" pitchFamily="34" charset="0"/>
                <a:cs typeface="Times New Roman" panose="02020603050405020304" pitchFamily="18" charset="0"/>
              </a:rPr>
              <a:t> increases to 2.5% of GDP (2.6% including security services), but increase largely funded from capital</a:t>
            </a:r>
          </a:p>
          <a:p>
            <a:pPr marL="34290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Funding for schools is very tight (real-terms freeze if you strip-out cost of expanding free school meals)</a:t>
            </a:r>
          </a:p>
          <a:p>
            <a:pPr marL="34290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In this context, local government’s settlement is better than the average – but only if you include council tax increases</a:t>
            </a: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4C495E3-668B-0FC1-B7B5-F92A0601E54A}"/>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E90F1DF3-4505-C480-D7D1-A86FBFDA0FB7}"/>
              </a:ext>
            </a:extLst>
          </p:cNvPr>
          <p:cNvSpPr>
            <a:spLocks noGrp="1"/>
          </p:cNvSpPr>
          <p:nvPr>
            <p:ph type="sldNum" sz="quarter" idx="12"/>
          </p:nvPr>
        </p:nvSpPr>
        <p:spPr/>
        <p:txBody>
          <a:bodyPr/>
          <a:lstStyle/>
          <a:p>
            <a:fld id="{B4E5BD08-0B11-4DCE-9EB4-4E42DDB860D8}" type="slidenum">
              <a:rPr lang="en-GB" smtClean="0"/>
              <a:pPr/>
              <a:t>2</a:t>
            </a:fld>
            <a:endParaRPr lang="en-GB" dirty="0"/>
          </a:p>
        </p:txBody>
      </p:sp>
    </p:spTree>
    <p:extLst>
      <p:ext uri="{BB962C8B-B14F-4D97-AF65-F5344CB8AC3E}">
        <p14:creationId xmlns:p14="http://schemas.microsoft.com/office/powerpoint/2010/main" val="891067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852D6-5485-9427-2F63-39A5C2F9B5B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073F8F-36F0-156B-EB4F-02E882988916}"/>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Funding for police and fire</a:t>
            </a:r>
            <a:endParaRPr lang="en-GB" sz="4000" b="1" dirty="0">
              <a:solidFill>
                <a:srgbClr val="FF6600"/>
              </a:solidFill>
            </a:endParaRPr>
          </a:p>
        </p:txBody>
      </p:sp>
      <p:sp>
        <p:nvSpPr>
          <p:cNvPr id="5" name="Content Placeholder 4">
            <a:extLst>
              <a:ext uri="{FF2B5EF4-FFF2-40B4-BE49-F238E27FC236}">
                <a16:creationId xmlns:a16="http://schemas.microsoft.com/office/drawing/2014/main" id="{4D0CF6F1-7429-AC33-D140-2586F9AEDF2A}"/>
              </a:ext>
            </a:extLst>
          </p:cNvPr>
          <p:cNvSpPr>
            <a:spLocks noGrp="1"/>
          </p:cNvSpPr>
          <p:nvPr>
            <p:ph idx="1"/>
          </p:nvPr>
        </p:nvSpPr>
        <p:spPr>
          <a:xfrm>
            <a:off x="838200" y="1059473"/>
            <a:ext cx="10663518" cy="5117040"/>
          </a:xfrm>
        </p:spPr>
        <p:txBody>
          <a:bodyPr>
            <a:normAutofit/>
          </a:bodyPr>
          <a:lstStyle/>
          <a:p>
            <a:pPr marL="342900" lvl="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Funding for </a:t>
            </a:r>
            <a:r>
              <a:rPr lang="en-GB" sz="1600" b="1" dirty="0">
                <a:latin typeface="Calibri" panose="020F0502020204030204" pitchFamily="34" charset="0"/>
                <a:cs typeface="Times New Roman" panose="02020603050405020304" pitchFamily="18" charset="0"/>
              </a:rPr>
              <a:t>police services </a:t>
            </a:r>
            <a:r>
              <a:rPr lang="en-GB" sz="1600" dirty="0">
                <a:latin typeface="Calibri" panose="020F0502020204030204" pitchFamily="34" charset="0"/>
                <a:cs typeface="Times New Roman" panose="02020603050405020304" pitchFamily="18" charset="0"/>
              </a:rPr>
              <a:t>will increase by 2.3% per year in real terms</a:t>
            </a:r>
          </a:p>
          <a:p>
            <a:pPr marL="342900" lvl="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Much better than for the Home Office overall, where funding is effectively flat in cash terms over the period  </a:t>
            </a:r>
          </a:p>
          <a:p>
            <a:pPr marL="342900" lvl="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This is a slightly smaller average increase than for local government</a:t>
            </a:r>
          </a:p>
          <a:p>
            <a:pPr marL="342900" lvl="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Increases in funding for police services will be largely fund from an increase in the police precept</a:t>
            </a:r>
          </a:p>
          <a:p>
            <a:pPr marL="342900" lvl="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There is no specific mention of funding for </a:t>
            </a:r>
            <a:r>
              <a:rPr lang="en-GB" sz="1600" b="1" dirty="0">
                <a:latin typeface="Calibri" panose="020F0502020204030204" pitchFamily="34" charset="0"/>
                <a:cs typeface="Times New Roman" panose="02020603050405020304" pitchFamily="18" charset="0"/>
              </a:rPr>
              <a:t>fire</a:t>
            </a:r>
            <a:r>
              <a:rPr lang="en-GB" sz="1600" dirty="0">
                <a:latin typeface="Calibri" panose="020F0502020204030204" pitchFamily="34" charset="0"/>
                <a:cs typeface="Times New Roman" panose="02020603050405020304" pitchFamily="18" charset="0"/>
              </a:rPr>
              <a:t> but will be funded from within the local government finance settlement</a:t>
            </a:r>
          </a:p>
          <a:p>
            <a:pPr marL="342900" lvl="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Precept increases likely to be the higher of 2.99% or £5, but not confirmed</a:t>
            </a:r>
            <a:endParaRPr lang="en-US"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6B0F9C4-B716-AF87-4923-8F952C5BCBC9}"/>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AB17F40D-08A2-23BD-FBED-871B7D6C9100}"/>
              </a:ext>
            </a:extLst>
          </p:cNvPr>
          <p:cNvSpPr>
            <a:spLocks noGrp="1"/>
          </p:cNvSpPr>
          <p:nvPr>
            <p:ph type="sldNum" sz="quarter" idx="12"/>
          </p:nvPr>
        </p:nvSpPr>
        <p:spPr/>
        <p:txBody>
          <a:bodyPr/>
          <a:lstStyle/>
          <a:p>
            <a:fld id="{B4E5BD08-0B11-4DCE-9EB4-4E42DDB860D8}" type="slidenum">
              <a:rPr lang="en-GB" smtClean="0"/>
              <a:pPr/>
              <a:t>20</a:t>
            </a:fld>
            <a:endParaRPr lang="en-GB" dirty="0"/>
          </a:p>
        </p:txBody>
      </p:sp>
    </p:spTree>
    <p:extLst>
      <p:ext uri="{BB962C8B-B14F-4D97-AF65-F5344CB8AC3E}">
        <p14:creationId xmlns:p14="http://schemas.microsoft.com/office/powerpoint/2010/main" val="3197469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8027C-9C05-1A5A-CB78-1B210AB13D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9D8F3C3-FCF8-F900-7E9E-384D877790FD}"/>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Local government funding reforms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75026CF1-B8A4-516C-91F9-5AB654BBDAEB}"/>
              </a:ext>
            </a:extLst>
          </p:cNvPr>
          <p:cNvSpPr>
            <a:spLocks noGrp="1"/>
          </p:cNvSpPr>
          <p:nvPr>
            <p:ph idx="1"/>
          </p:nvPr>
        </p:nvSpPr>
        <p:spPr>
          <a:xfrm>
            <a:off x="838200" y="1059473"/>
            <a:ext cx="10663518" cy="5117040"/>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Funding reforms in 2026-27 will be much more difficult to deliver with limited increases in overall funding</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Do the limited increases in funding in this spending review indicate that MHCLG will have to scale-back its ambition for redistribution in the funding reforms next year?  Or will they have to extend the period over which reforms are implemented?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Reliance on council tax increases for future CSP growth will put even more pressure on implementing council tax equalisation</a:t>
            </a:r>
            <a:endParaRPr lang="en-US"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Transitional support funding is within CSP – but the cost is likely to be considerable (scaling-back gains?)</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The government is still committed to “simplify[</a:t>
            </a:r>
            <a:r>
              <a:rPr lang="en-GB" sz="1600" dirty="0" err="1">
                <a:latin typeface="Calibri" panose="020F0502020204030204" pitchFamily="34" charset="0"/>
                <a:cs typeface="Times New Roman" panose="02020603050405020304" pitchFamily="18" charset="0"/>
              </a:rPr>
              <a:t>ing</a:t>
            </a:r>
            <a:r>
              <a:rPr lang="en-GB" sz="1600" dirty="0">
                <a:latin typeface="Calibri" panose="020F0502020204030204" pitchFamily="34" charset="0"/>
                <a:cs typeface="Times New Roman" panose="02020603050405020304" pitchFamily="18" charset="0"/>
              </a:rPr>
              <a:t>] the local government funding landscape, by consolidating as much revenue funding as possible from across government departments into the LGFS”.  They are also committed to multi-year settlements. </a:t>
            </a: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6B4AAFC5-8FE7-7D95-A524-B6415B54059A}"/>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70B66064-3B82-B28F-AEA0-98A9C3C745D4}"/>
              </a:ext>
            </a:extLst>
          </p:cNvPr>
          <p:cNvSpPr>
            <a:spLocks noGrp="1"/>
          </p:cNvSpPr>
          <p:nvPr>
            <p:ph type="sldNum" sz="quarter" idx="12"/>
          </p:nvPr>
        </p:nvSpPr>
        <p:spPr/>
        <p:txBody>
          <a:bodyPr/>
          <a:lstStyle/>
          <a:p>
            <a:fld id="{B4E5BD08-0B11-4DCE-9EB4-4E42DDB860D8}" type="slidenum">
              <a:rPr lang="en-GB" smtClean="0"/>
              <a:pPr/>
              <a:t>21</a:t>
            </a:fld>
            <a:endParaRPr lang="en-GB" dirty="0"/>
          </a:p>
        </p:txBody>
      </p:sp>
    </p:spTree>
    <p:extLst>
      <p:ext uri="{BB962C8B-B14F-4D97-AF65-F5344CB8AC3E}">
        <p14:creationId xmlns:p14="http://schemas.microsoft.com/office/powerpoint/2010/main" val="3960576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9F18C-2B2D-1EBD-CB0B-709D690CE2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8FA009D-5AE2-DFA7-47E2-3EB89EC495F5}"/>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Simplifying local government funding</a:t>
            </a:r>
            <a:endParaRPr lang="en-GB" sz="4000" b="1" dirty="0">
              <a:solidFill>
                <a:srgbClr val="FF6600"/>
              </a:solidFill>
            </a:endParaRPr>
          </a:p>
        </p:txBody>
      </p:sp>
      <p:sp>
        <p:nvSpPr>
          <p:cNvPr id="5" name="Content Placeholder 4">
            <a:extLst>
              <a:ext uri="{FF2B5EF4-FFF2-40B4-BE49-F238E27FC236}">
                <a16:creationId xmlns:a16="http://schemas.microsoft.com/office/drawing/2014/main" id="{2B5D04E9-050F-C7C8-EAB8-0E90EEE6E156}"/>
              </a:ext>
            </a:extLst>
          </p:cNvPr>
          <p:cNvSpPr>
            <a:spLocks noGrp="1"/>
          </p:cNvSpPr>
          <p:nvPr>
            <p:ph idx="1"/>
          </p:nvPr>
        </p:nvSpPr>
        <p:spPr>
          <a:xfrm>
            <a:off x="838200" y="1059473"/>
            <a:ext cx="10663518" cy="5117040"/>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The government is still committed to “simplify[</a:t>
            </a:r>
            <a:r>
              <a:rPr lang="en-GB" sz="1600" dirty="0" err="1">
                <a:latin typeface="Calibri" panose="020F0502020204030204" pitchFamily="34" charset="0"/>
                <a:cs typeface="Times New Roman" panose="02020603050405020304" pitchFamily="18" charset="0"/>
              </a:rPr>
              <a:t>ing</a:t>
            </a:r>
            <a:r>
              <a:rPr lang="en-GB" sz="1600" dirty="0">
                <a:latin typeface="Calibri" panose="020F0502020204030204" pitchFamily="34" charset="0"/>
                <a:cs typeface="Times New Roman" panose="02020603050405020304" pitchFamily="18" charset="0"/>
              </a:rPr>
              <a:t>] the local government funding landscape, by consolidating as much revenue funding as possible from across government departments into the LGFS”.  They are also committed to multi-year settlements.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Simplification could have a wider scope than previously expected.  MHCLG is looking to consolidate 300 budgets lines with 12.7bn value, monitored by different departments. Expecting to consolidate much of this spending into two pillars, with more flexibility to move money around.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Ministers also want LGR/ </a:t>
            </a:r>
            <a:r>
              <a:rPr lang="en-GB" sz="1600" dirty="0" err="1">
                <a:latin typeface="Calibri" panose="020F0502020204030204" pitchFamily="34" charset="0"/>
                <a:cs typeface="Times New Roman" panose="02020603050405020304" pitchFamily="18" charset="0"/>
              </a:rPr>
              <a:t>unitarisation</a:t>
            </a:r>
            <a:r>
              <a:rPr lang="en-GB" sz="1600" dirty="0">
                <a:latin typeface="Calibri" panose="020F0502020204030204" pitchFamily="34" charset="0"/>
                <a:cs typeface="Times New Roman" panose="02020603050405020304" pitchFamily="18" charset="0"/>
              </a:rPr>
              <a:t> achieve something similar (i.e. move money up and down the two-tier system). Not about taking money out of the system but is more about new unitary councils to make the right choices for your area.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Reform consultation – “only weeks away”.  Want to get a provisional settlement in late November, but new governments always want that!  </a:t>
            </a:r>
          </a:p>
          <a:p>
            <a:pPr marL="342900" indent="-342900">
              <a:lnSpc>
                <a:spcPct val="115000"/>
              </a:lnSpc>
              <a:spcAft>
                <a:spcPts val="600"/>
              </a:spcAft>
              <a:buFont typeface="Symbol" panose="05050102010706020507" pitchFamily="18" charset="2"/>
              <a:buChar char=""/>
            </a:pPr>
            <a:endParaRPr lang="en-GB" dirty="0"/>
          </a:p>
          <a:p>
            <a:pPr marL="342900" indent="-342900">
              <a:lnSpc>
                <a:spcPct val="115000"/>
              </a:lnSpc>
              <a:spcAft>
                <a:spcPts val="600"/>
              </a:spcAft>
              <a:buFont typeface="Symbol" panose="05050102010706020507" pitchFamily="18" charset="2"/>
              <a:buChar char=""/>
            </a:pPr>
            <a:endParaRPr lang="en-GB" dirty="0"/>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450A2E1-73DD-FA9B-F218-D52607E37BE8}"/>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77E3CBE7-B873-E983-FE10-B261FDE09630}"/>
              </a:ext>
            </a:extLst>
          </p:cNvPr>
          <p:cNvSpPr>
            <a:spLocks noGrp="1"/>
          </p:cNvSpPr>
          <p:nvPr>
            <p:ph type="sldNum" sz="quarter" idx="12"/>
          </p:nvPr>
        </p:nvSpPr>
        <p:spPr/>
        <p:txBody>
          <a:bodyPr/>
          <a:lstStyle/>
          <a:p>
            <a:fld id="{B4E5BD08-0B11-4DCE-9EB4-4E42DDB860D8}" type="slidenum">
              <a:rPr lang="en-GB" smtClean="0"/>
              <a:pPr/>
              <a:t>22</a:t>
            </a:fld>
            <a:endParaRPr lang="en-GB" dirty="0"/>
          </a:p>
        </p:txBody>
      </p:sp>
    </p:spTree>
    <p:extLst>
      <p:ext uri="{BB962C8B-B14F-4D97-AF65-F5344CB8AC3E}">
        <p14:creationId xmlns:p14="http://schemas.microsoft.com/office/powerpoint/2010/main" val="1851979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25E38-88E6-2A71-6DA9-7BE1E6659BD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0145885-AF1D-BCF8-5910-63462FC0149F}"/>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SEND funding</a:t>
            </a:r>
            <a:endParaRPr lang="en-GB" sz="4000" b="1" dirty="0">
              <a:solidFill>
                <a:srgbClr val="FF6600"/>
              </a:solidFill>
            </a:endParaRPr>
          </a:p>
        </p:txBody>
      </p:sp>
      <p:sp>
        <p:nvSpPr>
          <p:cNvPr id="5" name="Content Placeholder 4">
            <a:extLst>
              <a:ext uri="{FF2B5EF4-FFF2-40B4-BE49-F238E27FC236}">
                <a16:creationId xmlns:a16="http://schemas.microsoft.com/office/drawing/2014/main" id="{D46E7666-B12C-45D8-08F7-32978BD04AA7}"/>
              </a:ext>
            </a:extLst>
          </p:cNvPr>
          <p:cNvSpPr>
            <a:spLocks noGrp="1"/>
          </p:cNvSpPr>
          <p:nvPr>
            <p:ph idx="1"/>
          </p:nvPr>
        </p:nvSpPr>
        <p:spPr>
          <a:xfrm>
            <a:off x="838200" y="1059473"/>
            <a:ext cx="4114800" cy="5117040"/>
          </a:xfrm>
        </p:spPr>
        <p:txBody>
          <a:bodyPr>
            <a:normAutofit/>
          </a:bodyPr>
          <a:lstStyle/>
          <a:p>
            <a:pPr marL="342900" lvl="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Disappointing that there was no announcement about SEND deficits in the spending review</a:t>
            </a:r>
          </a:p>
          <a:p>
            <a:pPr marL="342900" lvl="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 looming challenge”</a:t>
            </a:r>
          </a:p>
          <a:p>
            <a:pPr marL="342900" lvl="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Will now be addressed in the funding reform consultation paper this month, and/ or in a White Paper in the Autumn</a:t>
            </a:r>
          </a:p>
          <a:p>
            <a:pPr marL="342900" lvl="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Negotiations are still ongoing between HMT, DfE and MHCLG</a:t>
            </a:r>
          </a:p>
          <a:p>
            <a:pPr marL="342900" lvl="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IFS analysis shows that, without action, the increase in SEND deficit could wipe-out all the increase in schools funding</a:t>
            </a:r>
          </a:p>
          <a:p>
            <a:pPr marL="342900" lvl="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Ministers realise they cannot leave councils with a “cliff edge”</a:t>
            </a: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69A1BE2-2B34-77E5-4223-491EC028B32C}"/>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1B167C0A-9277-D3BB-FC51-36EC378551CD}"/>
              </a:ext>
            </a:extLst>
          </p:cNvPr>
          <p:cNvSpPr>
            <a:spLocks noGrp="1"/>
          </p:cNvSpPr>
          <p:nvPr>
            <p:ph type="sldNum" sz="quarter" idx="12"/>
          </p:nvPr>
        </p:nvSpPr>
        <p:spPr/>
        <p:txBody>
          <a:bodyPr/>
          <a:lstStyle/>
          <a:p>
            <a:fld id="{B4E5BD08-0B11-4DCE-9EB4-4E42DDB860D8}" type="slidenum">
              <a:rPr lang="en-GB" smtClean="0"/>
              <a:pPr/>
              <a:t>23</a:t>
            </a:fld>
            <a:endParaRPr lang="en-GB" dirty="0"/>
          </a:p>
        </p:txBody>
      </p:sp>
      <p:pic>
        <p:nvPicPr>
          <p:cNvPr id="7" name="Picture 6" descr="A graph with numbers and a line">
            <a:extLst>
              <a:ext uri="{FF2B5EF4-FFF2-40B4-BE49-F238E27FC236}">
                <a16:creationId xmlns:a16="http://schemas.microsoft.com/office/drawing/2014/main" id="{6A20FB56-DB59-49CD-02F6-4C51B7E2C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624" y="1059473"/>
            <a:ext cx="5808415" cy="4218317"/>
          </a:xfrm>
          <a:prstGeom prst="rect">
            <a:avLst/>
          </a:prstGeom>
        </p:spPr>
      </p:pic>
    </p:spTree>
    <p:extLst>
      <p:ext uri="{BB962C8B-B14F-4D97-AF65-F5344CB8AC3E}">
        <p14:creationId xmlns:p14="http://schemas.microsoft.com/office/powerpoint/2010/main" val="3853861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B40BA-BE49-E6EF-FC04-0A0482E8904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E4B685-64B7-D2CD-C687-A8C13516481D}"/>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Devolution – Integrated Settlements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D663211A-0E9F-36EC-48D4-811D90B2A2F9}"/>
              </a:ext>
            </a:extLst>
          </p:cNvPr>
          <p:cNvSpPr>
            <a:spLocks noGrp="1"/>
          </p:cNvSpPr>
          <p:nvPr>
            <p:ph idx="1"/>
          </p:nvPr>
        </p:nvSpPr>
        <p:spPr>
          <a:xfrm>
            <a:off x="838200" y="1059472"/>
            <a:ext cx="10663518" cy="5296877"/>
          </a:xfrm>
        </p:spPr>
        <p:txBody>
          <a:bodyPr>
            <a:normAutofit fontScale="92500" lnSpcReduction="20000"/>
          </a:bodyPr>
          <a:lstStyle/>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Integrated settlements will be expanded from GM and WM to include North East, West Yorkshire, South Yorkshire, Liverpool City Region and London</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Inclusion of all but London was announced in the English Devolution White Paper</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Principles and monitoring set out in a new paper: </a:t>
            </a:r>
            <a:r>
              <a:rPr lang="en-US" sz="1600" dirty="0">
                <a:latin typeface="Calibri" panose="020F0502020204030204" pitchFamily="34" charset="0"/>
                <a:cs typeface="Times New Roman" panose="02020603050405020304" pitchFamily="18" charset="0"/>
                <a:hlinkClick r:id="rId3"/>
              </a:rPr>
              <a:t>https://www.gov.uk/government/publications/integrated-settlement-policy-document/integrated-settlement-policy-document</a:t>
            </a:r>
            <a:endParaRPr lang="en-US"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Integrated settlements will include funding falling under “themes” where MSAs have functional responsibilities (e.g. economic development, transport, adult skills). </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Will not include any funding streams that “directly underpin local statutory and/or core responsibilities” or funding for national transport schemes</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Quantum for integrated settlements will be determined on a formulaic basis (MSAs no worse off), and budgets transferred to MHCLG (Budget Cover Transfer, BCT), and paid to MSAs by s31 grant.  Grant funding is without conditions, except in exceptional circumstances.  </a:t>
            </a:r>
            <a:r>
              <a:rPr lang="en-GB" sz="1600" dirty="0">
                <a:latin typeface="Calibri" panose="020F0502020204030204" pitchFamily="34" charset="0"/>
                <a:cs typeface="Times New Roman" panose="02020603050405020304" pitchFamily="18" charset="0"/>
              </a:rPr>
              <a:t>MSAs will be able to move up to 10% of CDEL funding within each theme to RDEL, and 100% of RDEL funding within each theme to CDEL.</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English Devolution Accountability Framework, to ensure MSAs are delivering value for money.  MSAs will be held to account for delivery of the outcomes associated with the functional responsibilities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Funding will not be subject to departmental savings exercises during the course of an SR period (and MSAs will be responsible for fluctuating expenditure, at their risk)</a:t>
            </a:r>
          </a:p>
          <a:p>
            <a:endParaRPr lang="en-US"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999F447B-1311-D65F-7649-22C539517C24}"/>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F0BA89EA-BEB1-9FCE-59AE-D72A4B1F59FC}"/>
              </a:ext>
            </a:extLst>
          </p:cNvPr>
          <p:cNvSpPr>
            <a:spLocks noGrp="1"/>
          </p:cNvSpPr>
          <p:nvPr>
            <p:ph type="sldNum" sz="quarter" idx="12"/>
          </p:nvPr>
        </p:nvSpPr>
        <p:spPr/>
        <p:txBody>
          <a:bodyPr/>
          <a:lstStyle/>
          <a:p>
            <a:fld id="{B4E5BD08-0B11-4DCE-9EB4-4E42DDB860D8}" type="slidenum">
              <a:rPr lang="en-GB" smtClean="0"/>
              <a:pPr/>
              <a:t>24</a:t>
            </a:fld>
            <a:endParaRPr lang="en-GB" dirty="0"/>
          </a:p>
        </p:txBody>
      </p:sp>
    </p:spTree>
    <p:extLst>
      <p:ext uri="{BB962C8B-B14F-4D97-AF65-F5344CB8AC3E}">
        <p14:creationId xmlns:p14="http://schemas.microsoft.com/office/powerpoint/2010/main" val="2972796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8CAC3-244A-2AAB-27DE-DB710EA9C3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3DCE3F-6B7A-F8C4-020F-0759F72888E7}"/>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Transport and infrastructure</a:t>
            </a:r>
            <a:endParaRPr lang="en-GB" sz="4000" b="1" dirty="0">
              <a:solidFill>
                <a:srgbClr val="FF6600"/>
              </a:solidFill>
            </a:endParaRPr>
          </a:p>
        </p:txBody>
      </p:sp>
      <p:sp>
        <p:nvSpPr>
          <p:cNvPr id="5" name="Content Placeholder 4">
            <a:extLst>
              <a:ext uri="{FF2B5EF4-FFF2-40B4-BE49-F238E27FC236}">
                <a16:creationId xmlns:a16="http://schemas.microsoft.com/office/drawing/2014/main" id="{80E0B6C5-990A-0D82-AA09-7C46EA05A67B}"/>
              </a:ext>
            </a:extLst>
          </p:cNvPr>
          <p:cNvSpPr>
            <a:spLocks noGrp="1"/>
          </p:cNvSpPr>
          <p:nvPr>
            <p:ph idx="1"/>
          </p:nvPr>
        </p:nvSpPr>
        <p:spPr>
          <a:xfrm>
            <a:off x="838200" y="1059473"/>
            <a:ext cx="10663518" cy="5117040"/>
          </a:xfrm>
        </p:spPr>
        <p:txBody>
          <a:bodyPr>
            <a:normAutofit/>
          </a:bodyPr>
          <a:lstStyle/>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Additional capital investment for transport schemes, some national (</a:t>
            </a:r>
            <a:r>
              <a:rPr lang="en-US" sz="1600" dirty="0" err="1">
                <a:latin typeface="Calibri" panose="020F0502020204030204" pitchFamily="34" charset="0"/>
                <a:cs typeface="Times New Roman" panose="02020603050405020304" pitchFamily="18" charset="0"/>
              </a:rPr>
              <a:t>Transpennine</a:t>
            </a:r>
            <a:r>
              <a:rPr lang="en-US" sz="1600" dirty="0">
                <a:latin typeface="Calibri" panose="020F0502020204030204" pitchFamily="34" charset="0"/>
                <a:cs typeface="Times New Roman" panose="02020603050405020304" pitchFamily="18" charset="0"/>
              </a:rPr>
              <a:t> route upgrade, East-West Corridor between Oxford and Cambridge), and some via local authorities and mayors: </a:t>
            </a: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Providing £15.6 billion in total by 2031-32 for the elected mayors of some of England’s largest city regions via the Transport for City Regions (TCR) settlements.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Investing £2.3 billion in the Local Transport Grant over Phase 2 for local transport improvements including bus lanes, cycleways and congestion improvement measures in places outside of those areas receiving TCR settlements.</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Guidance for MSAs on Local Growth Plans: </a:t>
            </a:r>
            <a:r>
              <a:rPr lang="en-US" sz="1600" dirty="0">
                <a:latin typeface="Calibri" panose="020F0502020204030204" pitchFamily="34" charset="0"/>
                <a:cs typeface="Times New Roman" panose="02020603050405020304" pitchFamily="18" charset="0"/>
                <a:hlinkClick r:id="rId3"/>
              </a:rPr>
              <a:t>https://www.gov.uk/government/publications/local-growth-plans-england/guidance-for-mayoral-strategic-authorities-on-developing-local-growth-plans</a:t>
            </a: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E8B549EC-6C92-F89A-09E2-E8A053E57874}"/>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6A8A9936-23CF-A2DE-AD33-8E6ECD37F815}"/>
              </a:ext>
            </a:extLst>
          </p:cNvPr>
          <p:cNvSpPr>
            <a:spLocks noGrp="1"/>
          </p:cNvSpPr>
          <p:nvPr>
            <p:ph type="sldNum" sz="quarter" idx="12"/>
          </p:nvPr>
        </p:nvSpPr>
        <p:spPr/>
        <p:txBody>
          <a:bodyPr/>
          <a:lstStyle/>
          <a:p>
            <a:fld id="{B4E5BD08-0B11-4DCE-9EB4-4E42DDB860D8}" type="slidenum">
              <a:rPr lang="en-GB" smtClean="0"/>
              <a:pPr/>
              <a:t>25</a:t>
            </a:fld>
            <a:endParaRPr lang="en-GB" dirty="0"/>
          </a:p>
        </p:txBody>
      </p:sp>
    </p:spTree>
    <p:extLst>
      <p:ext uri="{BB962C8B-B14F-4D97-AF65-F5344CB8AC3E}">
        <p14:creationId xmlns:p14="http://schemas.microsoft.com/office/powerpoint/2010/main" val="3441584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14ED8-0061-1011-8EA9-7C91F7D28D5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624BB8E-A24B-E8BF-433D-3B18E618535A}"/>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Other funding issues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4E349789-2599-5F08-38D7-4ED84CBE051A}"/>
              </a:ext>
            </a:extLst>
          </p:cNvPr>
          <p:cNvSpPr>
            <a:spLocks noGrp="1"/>
          </p:cNvSpPr>
          <p:nvPr>
            <p:ph idx="1"/>
          </p:nvPr>
        </p:nvSpPr>
        <p:spPr>
          <a:xfrm>
            <a:off x="838200" y="1059473"/>
            <a:ext cx="10663518" cy="5117040"/>
          </a:xfrm>
        </p:spPr>
        <p:txBody>
          <a:bodyPr>
            <a:normAutofit/>
          </a:bodyPr>
          <a:lstStyle/>
          <a:p>
            <a:pPr marL="342900" lvl="0" indent="-342900">
              <a:lnSpc>
                <a:spcPct val="115000"/>
              </a:lnSpc>
              <a:spcAft>
                <a:spcPts val="600"/>
              </a:spcAft>
              <a:buFont typeface="Symbol" panose="05050102010706020507" pitchFamily="18" charset="2"/>
              <a:buChar char=""/>
            </a:pPr>
            <a:r>
              <a:rPr lang="en-US" sz="1600" b="1" dirty="0">
                <a:latin typeface="Calibri" panose="020F0502020204030204" pitchFamily="34" charset="0"/>
                <a:cs typeface="Times New Roman" panose="02020603050405020304" pitchFamily="18" charset="0"/>
              </a:rPr>
              <a:t>Public Health grant </a:t>
            </a:r>
            <a:r>
              <a:rPr lang="en-US" sz="1600" dirty="0">
                <a:latin typeface="Calibri" panose="020F0502020204030204" pitchFamily="34" charset="0"/>
                <a:cs typeface="Times New Roman" panose="02020603050405020304" pitchFamily="18" charset="0"/>
              </a:rPr>
              <a:t>– cuts in the non-NHS element of the DHSC DEL suggests there will be no additional funding for public health</a:t>
            </a:r>
          </a:p>
          <a:p>
            <a:pPr marL="342900" lvl="0" indent="-342900">
              <a:lnSpc>
                <a:spcPct val="115000"/>
              </a:lnSpc>
              <a:spcAft>
                <a:spcPts val="600"/>
              </a:spcAft>
              <a:buFont typeface="Symbol" panose="05050102010706020507" pitchFamily="18" charset="2"/>
              <a:buChar char=""/>
            </a:pPr>
            <a:r>
              <a:rPr lang="en-US" sz="1600" b="1" dirty="0">
                <a:latin typeface="Calibri" panose="020F0502020204030204" pitchFamily="34" charset="0"/>
                <a:cs typeface="Times New Roman" panose="02020603050405020304" pitchFamily="18" charset="0"/>
              </a:rPr>
              <a:t>Household Support Fund (HSF) </a:t>
            </a:r>
            <a:r>
              <a:rPr lang="en-US" sz="1600" dirty="0">
                <a:latin typeface="Calibri" panose="020F0502020204030204" pitchFamily="34" charset="0"/>
                <a:cs typeface="Times New Roman" panose="02020603050405020304" pitchFamily="18" charset="0"/>
              </a:rPr>
              <a:t>- </a:t>
            </a:r>
            <a:r>
              <a:rPr lang="en-GB" sz="1600" dirty="0">
                <a:latin typeface="Calibri" panose="020F0502020204030204" pitchFamily="34" charset="0"/>
                <a:cs typeface="Times New Roman" panose="02020603050405020304" pitchFamily="18" charset="0"/>
              </a:rPr>
              <a:t>will be replaced by the Crisis and Resilience Fund.  Funding of £1bn (£742m in the HSF in 2025-26).  But includes funding for Discretionary Housing Payments</a:t>
            </a:r>
            <a:endParaRPr lang="en-US"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600" b="1" dirty="0">
                <a:latin typeface="Calibri" panose="020F0502020204030204" pitchFamily="34" charset="0"/>
                <a:cs typeface="Times New Roman" panose="02020603050405020304" pitchFamily="18" charset="0"/>
              </a:rPr>
              <a:t>Extended Producer Responsibility (EPR) </a:t>
            </a:r>
            <a:r>
              <a:rPr lang="en-US" sz="1600" dirty="0">
                <a:latin typeface="Calibri" panose="020F0502020204030204" pitchFamily="34" charset="0"/>
                <a:cs typeface="Times New Roman" panose="02020603050405020304" pitchFamily="18" charset="0"/>
              </a:rPr>
              <a:t>– income streams continue in 2026-27 (guarantee ends in 2025-26)</a:t>
            </a:r>
          </a:p>
          <a:p>
            <a:pPr marL="342900" lvl="0" indent="-342900">
              <a:lnSpc>
                <a:spcPct val="115000"/>
              </a:lnSpc>
              <a:spcAft>
                <a:spcPts val="600"/>
              </a:spcAft>
              <a:buFont typeface="Symbol" panose="05050102010706020507" pitchFamily="18" charset="2"/>
              <a:buChar char=""/>
            </a:pPr>
            <a:r>
              <a:rPr lang="en-US" sz="1600" b="1" dirty="0">
                <a:latin typeface="Calibri" panose="020F0502020204030204" pitchFamily="34" charset="0"/>
                <a:cs typeface="Times New Roman" panose="02020603050405020304" pitchFamily="18" charset="0"/>
              </a:rPr>
              <a:t>Housing and homelessness </a:t>
            </a:r>
            <a:r>
              <a:rPr lang="en-US" sz="1600" dirty="0">
                <a:latin typeface="Calibri" panose="020F0502020204030204" pitchFamily="34" charset="0"/>
                <a:cs typeface="Times New Roman" panose="02020603050405020304" pitchFamily="18" charset="0"/>
              </a:rPr>
              <a:t>– </a:t>
            </a:r>
            <a:r>
              <a:rPr lang="en-GB" sz="1600" dirty="0">
                <a:latin typeface="Calibri" panose="020F0502020204030204" pitchFamily="34" charset="0"/>
                <a:cs typeface="Times New Roman" panose="02020603050405020304" pitchFamily="18" charset="0"/>
              </a:rPr>
              <a:t>£100m from the Transformation Fund for early interventions in homelessness</a:t>
            </a: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F720324-038D-D8CB-5E03-D4EA9CC9BFB4}"/>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816FA9FF-A8DF-4AD4-8459-D64A9ACDD8AD}"/>
              </a:ext>
            </a:extLst>
          </p:cNvPr>
          <p:cNvSpPr>
            <a:spLocks noGrp="1"/>
          </p:cNvSpPr>
          <p:nvPr>
            <p:ph type="sldNum" sz="quarter" idx="12"/>
          </p:nvPr>
        </p:nvSpPr>
        <p:spPr/>
        <p:txBody>
          <a:bodyPr/>
          <a:lstStyle/>
          <a:p>
            <a:fld id="{B4E5BD08-0B11-4DCE-9EB4-4E42DDB860D8}" type="slidenum">
              <a:rPr lang="en-GB" smtClean="0"/>
              <a:pPr/>
              <a:t>26</a:t>
            </a:fld>
            <a:endParaRPr lang="en-GB" dirty="0"/>
          </a:p>
        </p:txBody>
      </p:sp>
    </p:spTree>
    <p:extLst>
      <p:ext uri="{BB962C8B-B14F-4D97-AF65-F5344CB8AC3E}">
        <p14:creationId xmlns:p14="http://schemas.microsoft.com/office/powerpoint/2010/main" val="4140608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63DC8-AAA6-3D3C-39D5-AF3CBFD72C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B82758-68FB-564A-93BA-E52724E40C20}"/>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Local government financial sustainability</a:t>
            </a:r>
            <a:endParaRPr lang="en-GB" sz="4000" b="1" dirty="0">
              <a:solidFill>
                <a:srgbClr val="FF6600"/>
              </a:solidFill>
            </a:endParaRPr>
          </a:p>
        </p:txBody>
      </p:sp>
      <p:sp>
        <p:nvSpPr>
          <p:cNvPr id="5" name="Content Placeholder 4">
            <a:extLst>
              <a:ext uri="{FF2B5EF4-FFF2-40B4-BE49-F238E27FC236}">
                <a16:creationId xmlns:a16="http://schemas.microsoft.com/office/drawing/2014/main" id="{82AD4846-ADF1-D390-1487-A1A055D7F03B}"/>
              </a:ext>
            </a:extLst>
          </p:cNvPr>
          <p:cNvSpPr>
            <a:spLocks noGrp="1"/>
          </p:cNvSpPr>
          <p:nvPr>
            <p:ph idx="1"/>
          </p:nvPr>
        </p:nvSpPr>
        <p:spPr>
          <a:xfrm>
            <a:off x="838200" y="1059473"/>
            <a:ext cx="10663518" cy="5117040"/>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Although local government CSP increases are higher than the average increase in DEL across the public sector, this is still a very challenging settlement for the sector</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Increases in resources will be substantially lower than they have been recent years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Spending pressures will continue to grow more rapidly than resources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Funding reforms will create very severe funding pressures in some authorities (we need to know more about transitional support)</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Non-CSP funding will be very important (particularly for SEND deficits)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Exceptional Financial Support (EFS) is likely to become more widely used within local government over the coming years – combined with pressure to increase council tax </a:t>
            </a: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6AEDA473-9CCC-7A10-577C-DCCD05CD955D}"/>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4AF29030-D069-CC2A-D730-29856BE4F36F}"/>
              </a:ext>
            </a:extLst>
          </p:cNvPr>
          <p:cNvSpPr>
            <a:spLocks noGrp="1"/>
          </p:cNvSpPr>
          <p:nvPr>
            <p:ph type="sldNum" sz="quarter" idx="12"/>
          </p:nvPr>
        </p:nvSpPr>
        <p:spPr/>
        <p:txBody>
          <a:bodyPr/>
          <a:lstStyle/>
          <a:p>
            <a:fld id="{B4E5BD08-0B11-4DCE-9EB4-4E42DDB860D8}" type="slidenum">
              <a:rPr lang="en-GB" smtClean="0"/>
              <a:pPr/>
              <a:t>27</a:t>
            </a:fld>
            <a:endParaRPr lang="en-GB" dirty="0"/>
          </a:p>
        </p:txBody>
      </p:sp>
    </p:spTree>
    <p:extLst>
      <p:ext uri="{BB962C8B-B14F-4D97-AF65-F5344CB8AC3E}">
        <p14:creationId xmlns:p14="http://schemas.microsoft.com/office/powerpoint/2010/main" val="493124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8119F8-4363-9411-14CA-1AACE07294CD}"/>
              </a:ext>
            </a:extLst>
          </p:cNvPr>
          <p:cNvSpPr>
            <a:spLocks noGrp="1"/>
          </p:cNvSpPr>
          <p:nvPr>
            <p:ph idx="1"/>
          </p:nvPr>
        </p:nvSpPr>
        <p:spPr/>
        <p:txBody>
          <a:bodyPr/>
          <a:lstStyle/>
          <a:p>
            <a:endParaRPr lang="en-GB" dirty="0"/>
          </a:p>
          <a:p>
            <a:pPr marL="0" indent="0">
              <a:buNone/>
            </a:pPr>
            <a:endParaRPr lang="en-GB" dirty="0"/>
          </a:p>
          <a:p>
            <a:pPr marL="0" indent="0">
              <a:buNone/>
            </a:pPr>
            <a:endParaRPr lang="en-GB" dirty="0"/>
          </a:p>
          <a:p>
            <a:pPr marL="0" indent="0">
              <a:buNone/>
            </a:pPr>
            <a:endParaRPr lang="en-GB" dirty="0"/>
          </a:p>
          <a:p>
            <a:pPr marL="0" indent="0" algn="ctr">
              <a:buNone/>
            </a:pPr>
            <a:r>
              <a:rPr lang="en-GB" sz="3200" b="1" dirty="0"/>
              <a:t>First Balance Sheet Analysis for 2024/25</a:t>
            </a:r>
          </a:p>
          <a:p>
            <a:pPr marL="0" indent="0" algn="ctr">
              <a:buNone/>
            </a:pPr>
            <a:r>
              <a:rPr lang="en-GB" sz="3200" b="1" dirty="0"/>
              <a:t>13 June 2025</a:t>
            </a:r>
            <a:endParaRPr lang="en-GB" b="1" dirty="0"/>
          </a:p>
        </p:txBody>
      </p:sp>
    </p:spTree>
    <p:extLst>
      <p:ext uri="{BB962C8B-B14F-4D97-AF65-F5344CB8AC3E}">
        <p14:creationId xmlns:p14="http://schemas.microsoft.com/office/powerpoint/2010/main" val="3665079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BC42E-FD92-B0FC-9B4B-805F7B201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FA66F6-7F8F-759D-146A-00950C9C4A66}"/>
              </a:ext>
            </a:extLst>
          </p:cNvPr>
          <p:cNvSpPr>
            <a:spLocks noGrp="1"/>
          </p:cNvSpPr>
          <p:nvPr>
            <p:ph type="title"/>
          </p:nvPr>
        </p:nvSpPr>
        <p:spPr/>
        <p:txBody>
          <a:bodyPr>
            <a:noAutofit/>
          </a:bodyPr>
          <a:lstStyle/>
          <a:p>
            <a:r>
              <a:rPr lang="en-GB" sz="3600" b="1" dirty="0">
                <a:latin typeface="+mn-lt"/>
              </a:rPr>
              <a:t>How many have published 24/25 accounts?</a:t>
            </a:r>
          </a:p>
        </p:txBody>
      </p:sp>
      <p:sp>
        <p:nvSpPr>
          <p:cNvPr id="5" name="TextBox 4">
            <a:extLst>
              <a:ext uri="{FF2B5EF4-FFF2-40B4-BE49-F238E27FC236}">
                <a16:creationId xmlns:a16="http://schemas.microsoft.com/office/drawing/2014/main" id="{393F2094-F62E-16E8-60EC-D2194CB33046}"/>
              </a:ext>
            </a:extLst>
          </p:cNvPr>
          <p:cNvSpPr txBox="1"/>
          <p:nvPr/>
        </p:nvSpPr>
        <p:spPr>
          <a:xfrm>
            <a:off x="361950" y="4970616"/>
            <a:ext cx="11468100"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Only 16 sets of accounts published so far (10 upper tier and 11 districts).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This is lower than expected. Two (not very scientific) surveys in April/May suggested that between 10 and 15% might publish by end of May.</a:t>
            </a:r>
          </a:p>
        </p:txBody>
      </p:sp>
      <p:pic>
        <p:nvPicPr>
          <p:cNvPr id="7" name="Picture 6">
            <a:extLst>
              <a:ext uri="{FF2B5EF4-FFF2-40B4-BE49-F238E27FC236}">
                <a16:creationId xmlns:a16="http://schemas.microsoft.com/office/drawing/2014/main" id="{842454F5-D0C5-6075-710B-9BC4648D951E}"/>
              </a:ext>
            </a:extLst>
          </p:cNvPr>
          <p:cNvPicPr>
            <a:picLocks noChangeAspect="1"/>
          </p:cNvPicPr>
          <p:nvPr/>
        </p:nvPicPr>
        <p:blipFill>
          <a:blip r:embed="rId2"/>
          <a:stretch>
            <a:fillRect/>
          </a:stretch>
        </p:blipFill>
        <p:spPr>
          <a:xfrm>
            <a:off x="361950" y="978309"/>
            <a:ext cx="8885835" cy="3711677"/>
          </a:xfrm>
          <a:prstGeom prst="rect">
            <a:avLst/>
          </a:prstGeom>
        </p:spPr>
      </p:pic>
    </p:spTree>
    <p:extLst>
      <p:ext uri="{BB962C8B-B14F-4D97-AF65-F5344CB8AC3E}">
        <p14:creationId xmlns:p14="http://schemas.microsoft.com/office/powerpoint/2010/main" val="225586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A04C4-B10C-8669-D943-CCCF6518154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EE16F9A-C176-7414-899F-D971B86CF779}"/>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Summary for local government</a:t>
            </a:r>
            <a:endParaRPr lang="en-GB" sz="4000" b="1" dirty="0">
              <a:solidFill>
                <a:srgbClr val="FF6600"/>
              </a:solidFill>
            </a:endParaRPr>
          </a:p>
        </p:txBody>
      </p:sp>
      <p:sp>
        <p:nvSpPr>
          <p:cNvPr id="5" name="Content Placeholder 4">
            <a:extLst>
              <a:ext uri="{FF2B5EF4-FFF2-40B4-BE49-F238E27FC236}">
                <a16:creationId xmlns:a16="http://schemas.microsoft.com/office/drawing/2014/main" id="{20B352AE-79A1-25CB-5BDE-7CEDBAD12C4C}"/>
              </a:ext>
            </a:extLst>
          </p:cNvPr>
          <p:cNvSpPr>
            <a:spLocks noGrp="1"/>
          </p:cNvSpPr>
          <p:nvPr>
            <p:ph idx="1"/>
          </p:nvPr>
        </p:nvSpPr>
        <p:spPr>
          <a:xfrm>
            <a:off x="838200" y="1059473"/>
            <a:ext cx="10663518" cy="5117040"/>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Local government’s Core Spending Power (CSP) will increase 3.1% real terms between 2023-24 and 2028-29</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 tough settlement: it does not give the sector the funding it needs, and will result in much smaller increases in funding than the sector has received in recent years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Better settlement than many other parts of the public sector are getting, even if increases in resources are largely the result of council tax rather than more grant funding</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Still uncertainty about the grant funding within CSP, and wider funding package (an additional £5bn in grant funding)</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2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But increases in CSP are lower than the sector has received in recent years – and lower than increases in spending pressures </a:t>
            </a:r>
          </a:p>
          <a:p>
            <a:pPr marL="342900" indent="-342900">
              <a:lnSpc>
                <a:spcPct val="12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Average CSP increases were 6.9% (cash) between 2019-20 and 2025-26 – and these will fall to around 4.5% over the next 3 years</a:t>
            </a:r>
          </a:p>
          <a:p>
            <a:pPr marL="342900" indent="-342900">
              <a:lnSpc>
                <a:spcPct val="12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Further destabilisation to local authority finances from the funding reforms in 2026-27</a:t>
            </a: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37739D8-EFF3-4A70-980A-E20B6F0F797B}"/>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243ED764-C3C2-BA01-C470-322CD57840E0}"/>
              </a:ext>
            </a:extLst>
          </p:cNvPr>
          <p:cNvSpPr>
            <a:spLocks noGrp="1"/>
          </p:cNvSpPr>
          <p:nvPr>
            <p:ph type="sldNum" sz="quarter" idx="12"/>
          </p:nvPr>
        </p:nvSpPr>
        <p:spPr/>
        <p:txBody>
          <a:bodyPr/>
          <a:lstStyle/>
          <a:p>
            <a:fld id="{B4E5BD08-0B11-4DCE-9EB4-4E42DDB860D8}" type="slidenum">
              <a:rPr lang="en-GB" smtClean="0"/>
              <a:pPr/>
              <a:t>3</a:t>
            </a:fld>
            <a:endParaRPr lang="en-GB" dirty="0"/>
          </a:p>
        </p:txBody>
      </p:sp>
    </p:spTree>
    <p:extLst>
      <p:ext uri="{BB962C8B-B14F-4D97-AF65-F5344CB8AC3E}">
        <p14:creationId xmlns:p14="http://schemas.microsoft.com/office/powerpoint/2010/main" val="2099740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5216A-04E5-9DAB-48F5-49866A6A12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2DA74F-BAE8-AAD8-AEBE-A17047B56140}"/>
              </a:ext>
            </a:extLst>
          </p:cNvPr>
          <p:cNvSpPr>
            <a:spLocks noGrp="1"/>
          </p:cNvSpPr>
          <p:nvPr>
            <p:ph type="title"/>
          </p:nvPr>
        </p:nvSpPr>
        <p:spPr/>
        <p:txBody>
          <a:bodyPr>
            <a:noAutofit/>
          </a:bodyPr>
          <a:lstStyle/>
          <a:p>
            <a:r>
              <a:rPr lang="en-GB" sz="3600" b="1" dirty="0">
                <a:latin typeface="+mn-lt"/>
              </a:rPr>
              <a:t>Net Assets – Upper Tier</a:t>
            </a:r>
          </a:p>
        </p:txBody>
      </p:sp>
      <p:sp>
        <p:nvSpPr>
          <p:cNvPr id="5" name="TextBox 4">
            <a:extLst>
              <a:ext uri="{FF2B5EF4-FFF2-40B4-BE49-F238E27FC236}">
                <a16:creationId xmlns:a16="http://schemas.microsoft.com/office/drawing/2014/main" id="{6796198A-2FDF-0700-D034-2B36AB7DC616}"/>
              </a:ext>
            </a:extLst>
          </p:cNvPr>
          <p:cNvSpPr txBox="1"/>
          <p:nvPr/>
        </p:nvSpPr>
        <p:spPr>
          <a:xfrm>
            <a:off x="7035800" y="875119"/>
            <a:ext cx="4635500" cy="57554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Aggregate balances for the 10 upper tier authorities which have published so far.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URR reduced significantly (9%) for the third year running.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Total usable reserves reduced by 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Dedicated Schools Grant deficits have more than doubled.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Balance Sheets have shrunk.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Current Resources have reduced significantly (9%).</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A04B46D-61FF-502D-B6AC-F0DD641ED96F}"/>
              </a:ext>
            </a:extLst>
          </p:cNvPr>
          <p:cNvPicPr>
            <a:picLocks noChangeAspect="1"/>
          </p:cNvPicPr>
          <p:nvPr/>
        </p:nvPicPr>
        <p:blipFill>
          <a:blip r:embed="rId2"/>
          <a:stretch>
            <a:fillRect/>
          </a:stretch>
        </p:blipFill>
        <p:spPr>
          <a:xfrm>
            <a:off x="301419" y="963606"/>
            <a:ext cx="6235280" cy="5289710"/>
          </a:xfrm>
          <a:prstGeom prst="rect">
            <a:avLst/>
          </a:prstGeom>
        </p:spPr>
      </p:pic>
    </p:spTree>
    <p:extLst>
      <p:ext uri="{BB962C8B-B14F-4D97-AF65-F5344CB8AC3E}">
        <p14:creationId xmlns:p14="http://schemas.microsoft.com/office/powerpoint/2010/main" val="781570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7E314-80FE-100A-8921-9A8258A2C4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441E21-88EF-F9B0-F28A-1A83BDCA95BC}"/>
              </a:ext>
            </a:extLst>
          </p:cNvPr>
          <p:cNvSpPr>
            <a:spLocks noGrp="1"/>
          </p:cNvSpPr>
          <p:nvPr>
            <p:ph type="title"/>
          </p:nvPr>
        </p:nvSpPr>
        <p:spPr/>
        <p:txBody>
          <a:bodyPr>
            <a:noAutofit/>
          </a:bodyPr>
          <a:lstStyle/>
          <a:p>
            <a:r>
              <a:rPr lang="en-GB" sz="3600" b="1" dirty="0">
                <a:latin typeface="+mn-lt"/>
              </a:rPr>
              <a:t>Net Assets - Districts</a:t>
            </a:r>
          </a:p>
        </p:txBody>
      </p:sp>
      <p:sp>
        <p:nvSpPr>
          <p:cNvPr id="5" name="TextBox 4">
            <a:extLst>
              <a:ext uri="{FF2B5EF4-FFF2-40B4-BE49-F238E27FC236}">
                <a16:creationId xmlns:a16="http://schemas.microsoft.com/office/drawing/2014/main" id="{1D2DE89E-74D8-FDBD-AFC5-DBF8DFDDE6A9}"/>
              </a:ext>
            </a:extLst>
          </p:cNvPr>
          <p:cNvSpPr txBox="1"/>
          <p:nvPr/>
        </p:nvSpPr>
        <p:spPr>
          <a:xfrm>
            <a:off x="7035800" y="875119"/>
            <a:ext cx="4635500" cy="483209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Aggregate balances for the 11 districts which have published so far.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URR increased significantly (13%).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Total usable reserves increased by 14%.</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Collection Fund surpluses reducing..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Balance Sheets have grown.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Current Resources have increased significantly (12%).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87A74624-C5A4-E501-0CD0-04B3A4D065D8}"/>
              </a:ext>
            </a:extLst>
          </p:cNvPr>
          <p:cNvPicPr>
            <a:picLocks noChangeAspect="1"/>
          </p:cNvPicPr>
          <p:nvPr/>
        </p:nvPicPr>
        <p:blipFill>
          <a:blip r:embed="rId2"/>
          <a:stretch>
            <a:fillRect/>
          </a:stretch>
        </p:blipFill>
        <p:spPr>
          <a:xfrm>
            <a:off x="250191" y="875119"/>
            <a:ext cx="6543778" cy="4650610"/>
          </a:xfrm>
          <a:prstGeom prst="rect">
            <a:avLst/>
          </a:prstGeom>
        </p:spPr>
      </p:pic>
    </p:spTree>
    <p:extLst>
      <p:ext uri="{BB962C8B-B14F-4D97-AF65-F5344CB8AC3E}">
        <p14:creationId xmlns:p14="http://schemas.microsoft.com/office/powerpoint/2010/main" val="2288778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58ACF-081F-D41A-44DD-27258DD2003E}"/>
              </a:ext>
            </a:extLst>
          </p:cNvPr>
          <p:cNvSpPr>
            <a:spLocks noGrp="1"/>
          </p:cNvSpPr>
          <p:nvPr>
            <p:ph type="title"/>
          </p:nvPr>
        </p:nvSpPr>
        <p:spPr/>
        <p:txBody>
          <a:bodyPr>
            <a:normAutofit fontScale="90000"/>
          </a:bodyPr>
          <a:lstStyle/>
          <a:p>
            <a:r>
              <a:rPr lang="en-GB" b="1" dirty="0">
                <a:latin typeface="+mn-lt"/>
              </a:rPr>
              <a:t>Usable Revenue Reserves</a:t>
            </a:r>
          </a:p>
        </p:txBody>
      </p:sp>
      <p:sp>
        <p:nvSpPr>
          <p:cNvPr id="7" name="TextBox 6">
            <a:extLst>
              <a:ext uri="{FF2B5EF4-FFF2-40B4-BE49-F238E27FC236}">
                <a16:creationId xmlns:a16="http://schemas.microsoft.com/office/drawing/2014/main" id="{40990748-BC4A-A0ED-2988-D778B8E9DF7B}"/>
              </a:ext>
            </a:extLst>
          </p:cNvPr>
          <p:cNvSpPr txBox="1"/>
          <p:nvPr/>
        </p:nvSpPr>
        <p:spPr>
          <a:xfrm>
            <a:off x="6262656" y="4242618"/>
            <a:ext cx="539225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rPr>
              <a:t>Districts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Based on 11 which have published.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Increased by 13% in cash terms.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Smaller decrease as % of CSP.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B3089DF-F535-2FD4-8B1C-5C913A980A1C}"/>
              </a:ext>
            </a:extLst>
          </p:cNvPr>
          <p:cNvSpPr txBox="1"/>
          <p:nvPr/>
        </p:nvSpPr>
        <p:spPr>
          <a:xfrm>
            <a:off x="413201" y="4316361"/>
            <a:ext cx="5368167" cy="184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rPr>
              <a:t>Upper Tier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Based on 10 which have published.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Decreased by 12% in cash terms.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Greater decrease as % of CSP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Third consecutive year where URR decreased significantly.</a:t>
            </a:r>
          </a:p>
        </p:txBody>
      </p:sp>
      <p:pic>
        <p:nvPicPr>
          <p:cNvPr id="13" name="Picture 12">
            <a:extLst>
              <a:ext uri="{FF2B5EF4-FFF2-40B4-BE49-F238E27FC236}">
                <a16:creationId xmlns:a16="http://schemas.microsoft.com/office/drawing/2014/main" id="{1E7A57F6-700F-936C-DCD0-65B55D8B19E2}"/>
              </a:ext>
            </a:extLst>
          </p:cNvPr>
          <p:cNvPicPr>
            <a:picLocks noChangeAspect="1"/>
          </p:cNvPicPr>
          <p:nvPr/>
        </p:nvPicPr>
        <p:blipFill>
          <a:blip r:embed="rId2"/>
          <a:stretch>
            <a:fillRect/>
          </a:stretch>
        </p:blipFill>
        <p:spPr>
          <a:xfrm>
            <a:off x="413201" y="1028699"/>
            <a:ext cx="5379702" cy="2903220"/>
          </a:xfrm>
          <a:prstGeom prst="rect">
            <a:avLst/>
          </a:prstGeom>
        </p:spPr>
      </p:pic>
      <p:pic>
        <p:nvPicPr>
          <p:cNvPr id="14" name="Picture 13">
            <a:extLst>
              <a:ext uri="{FF2B5EF4-FFF2-40B4-BE49-F238E27FC236}">
                <a16:creationId xmlns:a16="http://schemas.microsoft.com/office/drawing/2014/main" id="{C9BA76D6-8746-E3B1-9C03-B23EE4620C5F}"/>
              </a:ext>
            </a:extLst>
          </p:cNvPr>
          <p:cNvPicPr>
            <a:picLocks noChangeAspect="1"/>
          </p:cNvPicPr>
          <p:nvPr/>
        </p:nvPicPr>
        <p:blipFill>
          <a:blip r:embed="rId3"/>
          <a:stretch>
            <a:fillRect/>
          </a:stretch>
        </p:blipFill>
        <p:spPr>
          <a:xfrm>
            <a:off x="6262656" y="1028699"/>
            <a:ext cx="5250180" cy="2926080"/>
          </a:xfrm>
          <a:prstGeom prst="rect">
            <a:avLst/>
          </a:prstGeom>
        </p:spPr>
      </p:pic>
    </p:spTree>
    <p:extLst>
      <p:ext uri="{BB962C8B-B14F-4D97-AF65-F5344CB8AC3E}">
        <p14:creationId xmlns:p14="http://schemas.microsoft.com/office/powerpoint/2010/main" val="1340242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BE733-79E3-C53A-BB95-4D188E6C6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53B77D-B9D5-A281-7528-09BC8AC8BCA1}"/>
              </a:ext>
            </a:extLst>
          </p:cNvPr>
          <p:cNvSpPr>
            <a:spLocks noGrp="1"/>
          </p:cNvSpPr>
          <p:nvPr>
            <p:ph type="title"/>
          </p:nvPr>
        </p:nvSpPr>
        <p:spPr/>
        <p:txBody>
          <a:bodyPr>
            <a:normAutofit fontScale="90000"/>
          </a:bodyPr>
          <a:lstStyle/>
          <a:p>
            <a:r>
              <a:rPr lang="en-GB" b="1" dirty="0">
                <a:latin typeface="+mn-lt"/>
              </a:rPr>
              <a:t>Usable Revenue Reserves</a:t>
            </a:r>
          </a:p>
        </p:txBody>
      </p:sp>
      <p:sp>
        <p:nvSpPr>
          <p:cNvPr id="12" name="TextBox 11">
            <a:extLst>
              <a:ext uri="{FF2B5EF4-FFF2-40B4-BE49-F238E27FC236}">
                <a16:creationId xmlns:a16="http://schemas.microsoft.com/office/drawing/2014/main" id="{842E7338-D75C-6FD3-092D-22DB7295C8C0}"/>
              </a:ext>
            </a:extLst>
          </p:cNvPr>
          <p:cNvSpPr txBox="1"/>
          <p:nvPr/>
        </p:nvSpPr>
        <p:spPr>
          <a:xfrm>
            <a:off x="413201" y="4316361"/>
            <a:ext cx="11099635" cy="19389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Upper Tier Usable Revenue Reserves depleted in the years where CSP increases were the highest.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Indication that demand/cost pressures growing faster </a:t>
            </a:r>
            <a:r>
              <a:rPr kumimoji="0" lang="en-GB" sz="2400" b="0" i="0" u="none" strike="noStrike" kern="1200" cap="none" spc="0" normalizeH="0" baseline="0" noProof="0">
                <a:ln>
                  <a:noFill/>
                </a:ln>
                <a:solidFill>
                  <a:srgbClr val="000000"/>
                </a:solidFill>
                <a:effectLst/>
                <a:uLnTx/>
                <a:uFillTx/>
                <a:latin typeface="Calibri" panose="020F0502020204030204"/>
                <a:ea typeface="+mn-ea"/>
                <a:cs typeface="+mn-cs"/>
              </a:rPr>
              <a:t>than funding.</a:t>
            </a: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Average cash CSP increases between 2019/20 and 2025/26 were 6.9%, they will drop to 4.5% over the next three years. </a:t>
            </a:r>
          </a:p>
        </p:txBody>
      </p:sp>
      <p:pic>
        <p:nvPicPr>
          <p:cNvPr id="13" name="Picture 12">
            <a:extLst>
              <a:ext uri="{FF2B5EF4-FFF2-40B4-BE49-F238E27FC236}">
                <a16:creationId xmlns:a16="http://schemas.microsoft.com/office/drawing/2014/main" id="{033F1AE0-BAE6-60CA-1AAA-C3AEFC7E739E}"/>
              </a:ext>
            </a:extLst>
          </p:cNvPr>
          <p:cNvPicPr>
            <a:picLocks noChangeAspect="1"/>
          </p:cNvPicPr>
          <p:nvPr/>
        </p:nvPicPr>
        <p:blipFill>
          <a:blip r:embed="rId2"/>
          <a:stretch>
            <a:fillRect/>
          </a:stretch>
        </p:blipFill>
        <p:spPr>
          <a:xfrm>
            <a:off x="413201" y="1028699"/>
            <a:ext cx="5379702" cy="2903220"/>
          </a:xfrm>
          <a:prstGeom prst="rect">
            <a:avLst/>
          </a:prstGeom>
        </p:spPr>
      </p:pic>
      <p:pic>
        <p:nvPicPr>
          <p:cNvPr id="14" name="Picture 13">
            <a:extLst>
              <a:ext uri="{FF2B5EF4-FFF2-40B4-BE49-F238E27FC236}">
                <a16:creationId xmlns:a16="http://schemas.microsoft.com/office/drawing/2014/main" id="{498790D8-595B-BF81-AF68-34BF04E14ADB}"/>
              </a:ext>
            </a:extLst>
          </p:cNvPr>
          <p:cNvPicPr>
            <a:picLocks noChangeAspect="1"/>
          </p:cNvPicPr>
          <p:nvPr/>
        </p:nvPicPr>
        <p:blipFill>
          <a:blip r:embed="rId3"/>
          <a:stretch>
            <a:fillRect/>
          </a:stretch>
        </p:blipFill>
        <p:spPr>
          <a:xfrm>
            <a:off x="6262656" y="1028699"/>
            <a:ext cx="5250180" cy="2926080"/>
          </a:xfrm>
          <a:prstGeom prst="rect">
            <a:avLst/>
          </a:prstGeom>
        </p:spPr>
      </p:pic>
      <p:sp>
        <p:nvSpPr>
          <p:cNvPr id="3" name="TextBox 2">
            <a:extLst>
              <a:ext uri="{FF2B5EF4-FFF2-40B4-BE49-F238E27FC236}">
                <a16:creationId xmlns:a16="http://schemas.microsoft.com/office/drawing/2014/main" id="{D43E7A3B-18D7-6D8B-0F8E-7435EAC2B4AD}"/>
              </a:ext>
            </a:extLst>
          </p:cNvPr>
          <p:cNvSpPr txBox="1"/>
          <p:nvPr/>
        </p:nvSpPr>
        <p:spPr>
          <a:xfrm>
            <a:off x="7073900" y="2946400"/>
            <a:ext cx="711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mn-cs"/>
              </a:rPr>
              <a:t>0.9%</a:t>
            </a:r>
          </a:p>
        </p:txBody>
      </p:sp>
      <p:sp>
        <p:nvSpPr>
          <p:cNvPr id="4" name="TextBox 3">
            <a:extLst>
              <a:ext uri="{FF2B5EF4-FFF2-40B4-BE49-F238E27FC236}">
                <a16:creationId xmlns:a16="http://schemas.microsoft.com/office/drawing/2014/main" id="{83EA2051-8B16-640C-CAF2-00C823C01204}"/>
              </a:ext>
            </a:extLst>
          </p:cNvPr>
          <p:cNvSpPr txBox="1"/>
          <p:nvPr/>
        </p:nvSpPr>
        <p:spPr>
          <a:xfrm>
            <a:off x="7797800" y="2946400"/>
            <a:ext cx="711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mn-cs"/>
              </a:rPr>
              <a:t>3.1%</a:t>
            </a:r>
          </a:p>
        </p:txBody>
      </p:sp>
      <p:sp>
        <p:nvSpPr>
          <p:cNvPr id="5" name="TextBox 4">
            <a:extLst>
              <a:ext uri="{FF2B5EF4-FFF2-40B4-BE49-F238E27FC236}">
                <a16:creationId xmlns:a16="http://schemas.microsoft.com/office/drawing/2014/main" id="{AF496CEB-11C3-772B-6CB0-56A1DCF67B71}"/>
              </a:ext>
            </a:extLst>
          </p:cNvPr>
          <p:cNvSpPr txBox="1"/>
          <p:nvPr/>
        </p:nvSpPr>
        <p:spPr>
          <a:xfrm>
            <a:off x="8532146" y="2946400"/>
            <a:ext cx="711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mn-cs"/>
              </a:rPr>
              <a:t>0.3%</a:t>
            </a:r>
          </a:p>
        </p:txBody>
      </p:sp>
      <p:sp>
        <p:nvSpPr>
          <p:cNvPr id="6" name="TextBox 5">
            <a:extLst>
              <a:ext uri="{FF2B5EF4-FFF2-40B4-BE49-F238E27FC236}">
                <a16:creationId xmlns:a16="http://schemas.microsoft.com/office/drawing/2014/main" id="{DD573DAF-D628-5D2F-346C-9C2026F74FA9}"/>
              </a:ext>
            </a:extLst>
          </p:cNvPr>
          <p:cNvSpPr txBox="1"/>
          <p:nvPr/>
        </p:nvSpPr>
        <p:spPr>
          <a:xfrm>
            <a:off x="9245314" y="2946400"/>
            <a:ext cx="711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mn-cs"/>
              </a:rPr>
              <a:t>5.1%</a:t>
            </a:r>
          </a:p>
        </p:txBody>
      </p:sp>
      <p:sp>
        <p:nvSpPr>
          <p:cNvPr id="8" name="TextBox 7">
            <a:extLst>
              <a:ext uri="{FF2B5EF4-FFF2-40B4-BE49-F238E27FC236}">
                <a16:creationId xmlns:a16="http://schemas.microsoft.com/office/drawing/2014/main" id="{7E2973CC-18C5-D87B-B791-ABA8AD8875EB}"/>
              </a:ext>
            </a:extLst>
          </p:cNvPr>
          <p:cNvSpPr txBox="1"/>
          <p:nvPr/>
        </p:nvSpPr>
        <p:spPr>
          <a:xfrm>
            <a:off x="9912636" y="2946400"/>
            <a:ext cx="711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mn-cs"/>
              </a:rPr>
              <a:t>4.9%</a:t>
            </a:r>
          </a:p>
        </p:txBody>
      </p:sp>
      <p:sp>
        <p:nvSpPr>
          <p:cNvPr id="9" name="TextBox 8">
            <a:extLst>
              <a:ext uri="{FF2B5EF4-FFF2-40B4-BE49-F238E27FC236}">
                <a16:creationId xmlns:a16="http://schemas.microsoft.com/office/drawing/2014/main" id="{83A572F3-25ED-095E-F0B3-30F43E23D4C3}"/>
              </a:ext>
            </a:extLst>
          </p:cNvPr>
          <p:cNvSpPr txBox="1"/>
          <p:nvPr/>
        </p:nvSpPr>
        <p:spPr>
          <a:xfrm>
            <a:off x="10619454" y="2946400"/>
            <a:ext cx="711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mn-cs"/>
              </a:rPr>
              <a:t>5.8%</a:t>
            </a:r>
          </a:p>
        </p:txBody>
      </p:sp>
      <p:sp>
        <p:nvSpPr>
          <p:cNvPr id="10" name="TextBox 9">
            <a:extLst>
              <a:ext uri="{FF2B5EF4-FFF2-40B4-BE49-F238E27FC236}">
                <a16:creationId xmlns:a16="http://schemas.microsoft.com/office/drawing/2014/main" id="{880EE8B0-A3EE-128C-B0BB-E7FCED2E8AB1}"/>
              </a:ext>
            </a:extLst>
          </p:cNvPr>
          <p:cNvSpPr txBox="1"/>
          <p:nvPr/>
        </p:nvSpPr>
        <p:spPr>
          <a:xfrm>
            <a:off x="1320800" y="2946400"/>
            <a:ext cx="711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mn-cs"/>
              </a:rPr>
              <a:t>2.1%</a:t>
            </a:r>
          </a:p>
        </p:txBody>
      </p:sp>
      <p:sp>
        <p:nvSpPr>
          <p:cNvPr id="11" name="TextBox 10">
            <a:extLst>
              <a:ext uri="{FF2B5EF4-FFF2-40B4-BE49-F238E27FC236}">
                <a16:creationId xmlns:a16="http://schemas.microsoft.com/office/drawing/2014/main" id="{18CFFB86-3935-16D2-DC22-4814363967EA}"/>
              </a:ext>
            </a:extLst>
          </p:cNvPr>
          <p:cNvSpPr txBox="1"/>
          <p:nvPr/>
        </p:nvSpPr>
        <p:spPr>
          <a:xfrm>
            <a:off x="2019300" y="2946400"/>
            <a:ext cx="711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mn-cs"/>
              </a:rPr>
              <a:t>6.3%</a:t>
            </a:r>
          </a:p>
        </p:txBody>
      </p:sp>
      <p:sp>
        <p:nvSpPr>
          <p:cNvPr id="15" name="TextBox 14">
            <a:extLst>
              <a:ext uri="{FF2B5EF4-FFF2-40B4-BE49-F238E27FC236}">
                <a16:creationId xmlns:a16="http://schemas.microsoft.com/office/drawing/2014/main" id="{1840117E-5653-619F-0CAA-9623389BDCEE}"/>
              </a:ext>
            </a:extLst>
          </p:cNvPr>
          <p:cNvSpPr txBox="1"/>
          <p:nvPr/>
        </p:nvSpPr>
        <p:spPr>
          <a:xfrm>
            <a:off x="2755900" y="2946400"/>
            <a:ext cx="711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mn-cs"/>
              </a:rPr>
              <a:t>3.1%</a:t>
            </a:r>
          </a:p>
        </p:txBody>
      </p:sp>
      <p:sp>
        <p:nvSpPr>
          <p:cNvPr id="16" name="TextBox 15">
            <a:extLst>
              <a:ext uri="{FF2B5EF4-FFF2-40B4-BE49-F238E27FC236}">
                <a16:creationId xmlns:a16="http://schemas.microsoft.com/office/drawing/2014/main" id="{0C5BF85D-2F72-55B9-47D5-6004CF8706C4}"/>
              </a:ext>
            </a:extLst>
          </p:cNvPr>
          <p:cNvSpPr txBox="1"/>
          <p:nvPr/>
        </p:nvSpPr>
        <p:spPr>
          <a:xfrm>
            <a:off x="3515646" y="2946400"/>
            <a:ext cx="711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mn-cs"/>
              </a:rPr>
              <a:t>7.6%</a:t>
            </a:r>
          </a:p>
        </p:txBody>
      </p:sp>
      <p:sp>
        <p:nvSpPr>
          <p:cNvPr id="17" name="TextBox 16">
            <a:extLst>
              <a:ext uri="{FF2B5EF4-FFF2-40B4-BE49-F238E27FC236}">
                <a16:creationId xmlns:a16="http://schemas.microsoft.com/office/drawing/2014/main" id="{5B7B3841-AF58-A909-205F-B1EE6B550E29}"/>
              </a:ext>
            </a:extLst>
          </p:cNvPr>
          <p:cNvSpPr txBox="1"/>
          <p:nvPr/>
        </p:nvSpPr>
        <p:spPr>
          <a:xfrm>
            <a:off x="4274401" y="2946400"/>
            <a:ext cx="711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mn-cs"/>
              </a:rPr>
              <a:t>9.7%</a:t>
            </a:r>
          </a:p>
        </p:txBody>
      </p:sp>
      <p:sp>
        <p:nvSpPr>
          <p:cNvPr id="18" name="TextBox 17">
            <a:extLst>
              <a:ext uri="{FF2B5EF4-FFF2-40B4-BE49-F238E27FC236}">
                <a16:creationId xmlns:a16="http://schemas.microsoft.com/office/drawing/2014/main" id="{DF7F01D3-E8E2-EA8D-0CAC-B6260718B625}"/>
              </a:ext>
            </a:extLst>
          </p:cNvPr>
          <p:cNvSpPr txBox="1"/>
          <p:nvPr/>
        </p:nvSpPr>
        <p:spPr>
          <a:xfrm>
            <a:off x="5033652" y="2946400"/>
            <a:ext cx="711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mn-cs"/>
              </a:rPr>
              <a:t>7.7%</a:t>
            </a:r>
          </a:p>
        </p:txBody>
      </p:sp>
    </p:spTree>
    <p:extLst>
      <p:ext uri="{BB962C8B-B14F-4D97-AF65-F5344CB8AC3E}">
        <p14:creationId xmlns:p14="http://schemas.microsoft.com/office/powerpoint/2010/main" val="2022430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6D75E-1D2A-C0FB-BF25-E2C27B5D3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24B97E-0D9E-B568-E155-008B6D572C21}"/>
              </a:ext>
            </a:extLst>
          </p:cNvPr>
          <p:cNvSpPr>
            <a:spLocks noGrp="1"/>
          </p:cNvSpPr>
          <p:nvPr>
            <p:ph type="title"/>
          </p:nvPr>
        </p:nvSpPr>
        <p:spPr>
          <a:xfrm>
            <a:off x="260346" y="119515"/>
            <a:ext cx="9201150" cy="662782"/>
          </a:xfrm>
        </p:spPr>
        <p:txBody>
          <a:bodyPr>
            <a:normAutofit fontScale="90000"/>
          </a:bodyPr>
          <a:lstStyle/>
          <a:p>
            <a:r>
              <a:rPr lang="en-GB" b="1" dirty="0">
                <a:latin typeface="+mn-lt"/>
              </a:rPr>
              <a:t>Usable Revenue Reserves</a:t>
            </a:r>
          </a:p>
        </p:txBody>
      </p:sp>
      <p:pic>
        <p:nvPicPr>
          <p:cNvPr id="9" name="Picture 8">
            <a:extLst>
              <a:ext uri="{FF2B5EF4-FFF2-40B4-BE49-F238E27FC236}">
                <a16:creationId xmlns:a16="http://schemas.microsoft.com/office/drawing/2014/main" id="{8F4C6AE2-61CC-175B-801A-9C7E463E8E2E}"/>
              </a:ext>
            </a:extLst>
          </p:cNvPr>
          <p:cNvPicPr>
            <a:picLocks noChangeAspect="1"/>
          </p:cNvPicPr>
          <p:nvPr/>
        </p:nvPicPr>
        <p:blipFill>
          <a:blip r:embed="rId2"/>
          <a:stretch>
            <a:fillRect/>
          </a:stretch>
        </p:blipFill>
        <p:spPr>
          <a:xfrm>
            <a:off x="6096000" y="3746650"/>
            <a:ext cx="4955458" cy="2894213"/>
          </a:xfrm>
          <a:prstGeom prst="rect">
            <a:avLst/>
          </a:prstGeom>
        </p:spPr>
      </p:pic>
      <p:sp>
        <p:nvSpPr>
          <p:cNvPr id="13" name="TextBox 12">
            <a:extLst>
              <a:ext uri="{FF2B5EF4-FFF2-40B4-BE49-F238E27FC236}">
                <a16:creationId xmlns:a16="http://schemas.microsoft.com/office/drawing/2014/main" id="{64155873-7192-91A7-EB39-B5AFEA428277}"/>
              </a:ext>
            </a:extLst>
          </p:cNvPr>
          <p:cNvSpPr txBox="1"/>
          <p:nvPr/>
        </p:nvSpPr>
        <p:spPr>
          <a:xfrm>
            <a:off x="4945626" y="1494503"/>
            <a:ext cx="102255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Upper Tier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23F0E-179A-B9D3-4D4D-FF6F38694D4E}"/>
              </a:ext>
            </a:extLst>
          </p:cNvPr>
          <p:cNvSpPr txBox="1"/>
          <p:nvPr/>
        </p:nvSpPr>
        <p:spPr>
          <a:xfrm>
            <a:off x="4945626" y="4434348"/>
            <a:ext cx="10225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Districts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Arrow: Left 14">
            <a:extLst>
              <a:ext uri="{FF2B5EF4-FFF2-40B4-BE49-F238E27FC236}">
                <a16:creationId xmlns:a16="http://schemas.microsoft.com/office/drawing/2014/main" id="{3FB7504F-6804-224B-5F84-1013AE23AAAD}"/>
              </a:ext>
            </a:extLst>
          </p:cNvPr>
          <p:cNvSpPr/>
          <p:nvPr/>
        </p:nvSpPr>
        <p:spPr>
          <a:xfrm>
            <a:off x="5043949" y="2244527"/>
            <a:ext cx="609600" cy="469176"/>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row: Right 15">
            <a:extLst>
              <a:ext uri="{FF2B5EF4-FFF2-40B4-BE49-F238E27FC236}">
                <a16:creationId xmlns:a16="http://schemas.microsoft.com/office/drawing/2014/main" id="{35DEC849-EEFA-C38C-4ED6-62CD60F15811}"/>
              </a:ext>
            </a:extLst>
          </p:cNvPr>
          <p:cNvSpPr/>
          <p:nvPr/>
        </p:nvSpPr>
        <p:spPr>
          <a:xfrm>
            <a:off x="5117691" y="4886634"/>
            <a:ext cx="609600" cy="476863"/>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24D26A45-E827-3632-9619-5DD96389B65E}"/>
              </a:ext>
            </a:extLst>
          </p:cNvPr>
          <p:cNvPicPr>
            <a:picLocks noChangeAspect="1"/>
          </p:cNvPicPr>
          <p:nvPr/>
        </p:nvPicPr>
        <p:blipFill>
          <a:blip r:embed="rId3"/>
          <a:stretch>
            <a:fillRect/>
          </a:stretch>
        </p:blipFill>
        <p:spPr>
          <a:xfrm>
            <a:off x="372029" y="786114"/>
            <a:ext cx="4413130" cy="2881897"/>
          </a:xfrm>
          <a:prstGeom prst="rect">
            <a:avLst/>
          </a:prstGeom>
        </p:spPr>
      </p:pic>
      <p:pic>
        <p:nvPicPr>
          <p:cNvPr id="18" name="Picture 17">
            <a:extLst>
              <a:ext uri="{FF2B5EF4-FFF2-40B4-BE49-F238E27FC236}">
                <a16:creationId xmlns:a16="http://schemas.microsoft.com/office/drawing/2014/main" id="{C0210596-C1DD-1C1F-55BA-03A75AE72F72}"/>
              </a:ext>
            </a:extLst>
          </p:cNvPr>
          <p:cNvPicPr>
            <a:picLocks noChangeAspect="1"/>
          </p:cNvPicPr>
          <p:nvPr/>
        </p:nvPicPr>
        <p:blipFill>
          <a:blip r:embed="rId4"/>
          <a:stretch>
            <a:fillRect/>
          </a:stretch>
        </p:blipFill>
        <p:spPr>
          <a:xfrm>
            <a:off x="394490" y="3746650"/>
            <a:ext cx="4390669" cy="2865981"/>
          </a:xfrm>
          <a:prstGeom prst="rect">
            <a:avLst/>
          </a:prstGeom>
        </p:spPr>
      </p:pic>
      <p:pic>
        <p:nvPicPr>
          <p:cNvPr id="19" name="Picture 18">
            <a:extLst>
              <a:ext uri="{FF2B5EF4-FFF2-40B4-BE49-F238E27FC236}">
                <a16:creationId xmlns:a16="http://schemas.microsoft.com/office/drawing/2014/main" id="{395BA3FC-E26D-C382-B77D-E9217230C3B0}"/>
              </a:ext>
            </a:extLst>
          </p:cNvPr>
          <p:cNvPicPr>
            <a:picLocks noChangeAspect="1"/>
          </p:cNvPicPr>
          <p:nvPr/>
        </p:nvPicPr>
        <p:blipFill>
          <a:blip r:embed="rId5"/>
          <a:stretch>
            <a:fillRect/>
          </a:stretch>
        </p:blipFill>
        <p:spPr>
          <a:xfrm>
            <a:off x="6096000" y="782297"/>
            <a:ext cx="4955458" cy="2881898"/>
          </a:xfrm>
          <a:prstGeom prst="rect">
            <a:avLst/>
          </a:prstGeom>
        </p:spPr>
      </p:pic>
    </p:spTree>
    <p:extLst>
      <p:ext uri="{BB962C8B-B14F-4D97-AF65-F5344CB8AC3E}">
        <p14:creationId xmlns:p14="http://schemas.microsoft.com/office/powerpoint/2010/main" val="2285142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3523C-F518-2C11-29D5-C0552DB4C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5FD494-682B-8EE3-86AD-DC999E01DF48}"/>
              </a:ext>
            </a:extLst>
          </p:cNvPr>
          <p:cNvSpPr>
            <a:spLocks noGrp="1"/>
          </p:cNvSpPr>
          <p:nvPr>
            <p:ph type="title"/>
          </p:nvPr>
        </p:nvSpPr>
        <p:spPr/>
        <p:txBody>
          <a:bodyPr>
            <a:normAutofit fontScale="90000"/>
          </a:bodyPr>
          <a:lstStyle/>
          <a:p>
            <a:r>
              <a:rPr lang="en-GB" b="1" dirty="0">
                <a:latin typeface="+mn-lt"/>
              </a:rPr>
              <a:t>Dedicated Schools Grant Deficits</a:t>
            </a:r>
          </a:p>
        </p:txBody>
      </p:sp>
      <p:sp>
        <p:nvSpPr>
          <p:cNvPr id="12" name="TextBox 11">
            <a:extLst>
              <a:ext uri="{FF2B5EF4-FFF2-40B4-BE49-F238E27FC236}">
                <a16:creationId xmlns:a16="http://schemas.microsoft.com/office/drawing/2014/main" id="{7BA5622D-ABF1-DF3B-CB7B-00304EC7D594}"/>
              </a:ext>
            </a:extLst>
          </p:cNvPr>
          <p:cNvSpPr txBox="1"/>
          <p:nvPr/>
        </p:nvSpPr>
        <p:spPr>
          <a:xfrm>
            <a:off x="413201" y="4316361"/>
            <a:ext cx="11026489" cy="224676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Dedicated School Grant deficits have accelerated for a second consecutive year for the eight authorities which have published.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They have more than doubled in aggregate.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This now appears to be a real threat to the financial health of most upper tier authorities.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But no real mention of the problem in the Spending Review:</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To be resolved as part of the upcoming Funding Review?</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Does Government really understand the magnitude of the issue?</a:t>
            </a:r>
          </a:p>
        </p:txBody>
      </p:sp>
      <p:pic>
        <p:nvPicPr>
          <p:cNvPr id="5" name="Picture 4">
            <a:extLst>
              <a:ext uri="{FF2B5EF4-FFF2-40B4-BE49-F238E27FC236}">
                <a16:creationId xmlns:a16="http://schemas.microsoft.com/office/drawing/2014/main" id="{E5382810-5C0D-B893-358B-73617B2DFD4F}"/>
              </a:ext>
            </a:extLst>
          </p:cNvPr>
          <p:cNvPicPr>
            <a:picLocks noChangeAspect="1"/>
          </p:cNvPicPr>
          <p:nvPr/>
        </p:nvPicPr>
        <p:blipFill>
          <a:blip r:embed="rId2"/>
          <a:stretch>
            <a:fillRect/>
          </a:stretch>
        </p:blipFill>
        <p:spPr>
          <a:xfrm>
            <a:off x="413201" y="1028698"/>
            <a:ext cx="5859780" cy="3162300"/>
          </a:xfrm>
          <a:prstGeom prst="rect">
            <a:avLst/>
          </a:prstGeom>
        </p:spPr>
      </p:pic>
      <p:pic>
        <p:nvPicPr>
          <p:cNvPr id="6" name="Picture 5">
            <a:extLst>
              <a:ext uri="{FF2B5EF4-FFF2-40B4-BE49-F238E27FC236}">
                <a16:creationId xmlns:a16="http://schemas.microsoft.com/office/drawing/2014/main" id="{3D1E6018-1FBC-07A6-4F4C-BBE655792EF3}"/>
              </a:ext>
            </a:extLst>
          </p:cNvPr>
          <p:cNvPicPr>
            <a:picLocks noChangeAspect="1"/>
          </p:cNvPicPr>
          <p:nvPr/>
        </p:nvPicPr>
        <p:blipFill>
          <a:blip r:embed="rId3"/>
          <a:stretch>
            <a:fillRect/>
          </a:stretch>
        </p:blipFill>
        <p:spPr>
          <a:xfrm>
            <a:off x="6729984" y="1028698"/>
            <a:ext cx="4852416" cy="3168763"/>
          </a:xfrm>
          <a:prstGeom prst="rect">
            <a:avLst/>
          </a:prstGeom>
        </p:spPr>
      </p:pic>
    </p:spTree>
    <p:extLst>
      <p:ext uri="{BB962C8B-B14F-4D97-AF65-F5344CB8AC3E}">
        <p14:creationId xmlns:p14="http://schemas.microsoft.com/office/powerpoint/2010/main" val="1678088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CEE45-BB7E-009D-EA00-17F4639B12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6A486F-E09E-3EE0-2AB2-B65374A7AE51}"/>
              </a:ext>
            </a:extLst>
          </p:cNvPr>
          <p:cNvSpPr>
            <a:spLocks noGrp="1"/>
          </p:cNvSpPr>
          <p:nvPr>
            <p:ph type="title"/>
          </p:nvPr>
        </p:nvSpPr>
        <p:spPr/>
        <p:txBody>
          <a:bodyPr>
            <a:normAutofit fontScale="90000"/>
          </a:bodyPr>
          <a:lstStyle/>
          <a:p>
            <a:r>
              <a:rPr lang="en-GB" b="1" dirty="0">
                <a:latin typeface="+mn-lt"/>
              </a:rPr>
              <a:t>Dedicated Schools Grant Deficits</a:t>
            </a:r>
          </a:p>
        </p:txBody>
      </p:sp>
      <p:sp>
        <p:nvSpPr>
          <p:cNvPr id="12" name="TextBox 11">
            <a:extLst>
              <a:ext uri="{FF2B5EF4-FFF2-40B4-BE49-F238E27FC236}">
                <a16:creationId xmlns:a16="http://schemas.microsoft.com/office/drawing/2014/main" id="{A6C37ED9-F77F-0A13-3C0E-4D2C5365E044}"/>
              </a:ext>
            </a:extLst>
          </p:cNvPr>
          <p:cNvSpPr txBox="1"/>
          <p:nvPr/>
        </p:nvSpPr>
        <p:spPr>
          <a:xfrm>
            <a:off x="413202" y="4316361"/>
            <a:ext cx="5682798" cy="25545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When adding DSG deficits to URR balances we see a much steeper decline in financial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For the 10 authorities, DSG deficits are almost a third of the size of the total usable revenue reserves.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In 2023/24, there were 3 authorities where DSG deficits &gt; URR – suspect this number will increase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A1C991B-4FDD-0766-5173-C11AF82FCB74}"/>
              </a:ext>
            </a:extLst>
          </p:cNvPr>
          <p:cNvPicPr>
            <a:picLocks noChangeAspect="1"/>
          </p:cNvPicPr>
          <p:nvPr/>
        </p:nvPicPr>
        <p:blipFill>
          <a:blip r:embed="rId2"/>
          <a:stretch>
            <a:fillRect/>
          </a:stretch>
        </p:blipFill>
        <p:spPr>
          <a:xfrm>
            <a:off x="324711" y="946673"/>
            <a:ext cx="5859780" cy="3162300"/>
          </a:xfrm>
          <a:prstGeom prst="rect">
            <a:avLst/>
          </a:prstGeom>
        </p:spPr>
      </p:pic>
      <p:pic>
        <p:nvPicPr>
          <p:cNvPr id="9" name="Picture 8">
            <a:extLst>
              <a:ext uri="{FF2B5EF4-FFF2-40B4-BE49-F238E27FC236}">
                <a16:creationId xmlns:a16="http://schemas.microsoft.com/office/drawing/2014/main" id="{E6491EDB-1E06-9F41-C438-063FBFCD2EDB}"/>
              </a:ext>
            </a:extLst>
          </p:cNvPr>
          <p:cNvPicPr>
            <a:picLocks noChangeAspect="1"/>
          </p:cNvPicPr>
          <p:nvPr/>
        </p:nvPicPr>
        <p:blipFill>
          <a:blip r:embed="rId3"/>
          <a:stretch>
            <a:fillRect/>
          </a:stretch>
        </p:blipFill>
        <p:spPr>
          <a:xfrm>
            <a:off x="6443483" y="946674"/>
            <a:ext cx="4844628" cy="3162300"/>
          </a:xfrm>
          <a:prstGeom prst="rect">
            <a:avLst/>
          </a:prstGeom>
        </p:spPr>
      </p:pic>
      <p:pic>
        <p:nvPicPr>
          <p:cNvPr id="10" name="Picture 9">
            <a:extLst>
              <a:ext uri="{FF2B5EF4-FFF2-40B4-BE49-F238E27FC236}">
                <a16:creationId xmlns:a16="http://schemas.microsoft.com/office/drawing/2014/main" id="{849381AA-76CC-474E-FAE6-FD6287EBC3A5}"/>
              </a:ext>
            </a:extLst>
          </p:cNvPr>
          <p:cNvPicPr>
            <a:picLocks noChangeAspect="1"/>
          </p:cNvPicPr>
          <p:nvPr/>
        </p:nvPicPr>
        <p:blipFill>
          <a:blip r:embed="rId4"/>
          <a:stretch>
            <a:fillRect/>
          </a:stretch>
        </p:blipFill>
        <p:spPr>
          <a:xfrm>
            <a:off x="6443482" y="4180529"/>
            <a:ext cx="4844627" cy="2465134"/>
          </a:xfrm>
          <a:prstGeom prst="rect">
            <a:avLst/>
          </a:prstGeom>
        </p:spPr>
      </p:pic>
    </p:spTree>
    <p:extLst>
      <p:ext uri="{BB962C8B-B14F-4D97-AF65-F5344CB8AC3E}">
        <p14:creationId xmlns:p14="http://schemas.microsoft.com/office/powerpoint/2010/main" val="3369462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D0C66-0213-3AA5-C00F-9AB9FAEA3F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B2C6C1-6F0F-2052-BB36-548B69CB2CED}"/>
              </a:ext>
            </a:extLst>
          </p:cNvPr>
          <p:cNvSpPr>
            <a:spLocks noGrp="1"/>
          </p:cNvSpPr>
          <p:nvPr>
            <p:ph type="title"/>
          </p:nvPr>
        </p:nvSpPr>
        <p:spPr/>
        <p:txBody>
          <a:bodyPr>
            <a:noAutofit/>
          </a:bodyPr>
          <a:lstStyle/>
          <a:p>
            <a:r>
              <a:rPr lang="en-GB" sz="3600" b="1" dirty="0">
                <a:latin typeface="+mn-lt"/>
              </a:rPr>
              <a:t>Debt and Borrowing – Upper Tier</a:t>
            </a:r>
          </a:p>
        </p:txBody>
      </p:sp>
      <p:sp>
        <p:nvSpPr>
          <p:cNvPr id="5" name="TextBox 4">
            <a:extLst>
              <a:ext uri="{FF2B5EF4-FFF2-40B4-BE49-F238E27FC236}">
                <a16:creationId xmlns:a16="http://schemas.microsoft.com/office/drawing/2014/main" id="{C21C09AA-C1A7-C8A2-4F0E-97FCD91BA133}"/>
              </a:ext>
            </a:extLst>
          </p:cNvPr>
          <p:cNvSpPr txBox="1"/>
          <p:nvPr/>
        </p:nvSpPr>
        <p:spPr>
          <a:xfrm>
            <a:off x="7035800" y="875119"/>
            <a:ext cx="4635500" cy="63709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Need to borrow has increased by 7%.</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All this increase funded by external borrowing and some internal borrowing has switched to external.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Significant increase in short term borrowing (64%) and interest payable (24%).</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External borrowing increasing due to:</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Increased capital expenditure.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To fund DSG deficits.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Exceptional Financia Support.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Replace internal borrowing as reserves deplete.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FDEA03B-4E90-1CDB-A23B-CCDAB2F068DC}"/>
              </a:ext>
            </a:extLst>
          </p:cNvPr>
          <p:cNvPicPr>
            <a:picLocks noChangeAspect="1"/>
          </p:cNvPicPr>
          <p:nvPr/>
        </p:nvPicPr>
        <p:blipFill>
          <a:blip r:embed="rId2"/>
          <a:stretch>
            <a:fillRect/>
          </a:stretch>
        </p:blipFill>
        <p:spPr>
          <a:xfrm>
            <a:off x="320623" y="1011497"/>
            <a:ext cx="6255099" cy="3629332"/>
          </a:xfrm>
          <a:prstGeom prst="rect">
            <a:avLst/>
          </a:prstGeom>
        </p:spPr>
      </p:pic>
    </p:spTree>
    <p:extLst>
      <p:ext uri="{BB962C8B-B14F-4D97-AF65-F5344CB8AC3E}">
        <p14:creationId xmlns:p14="http://schemas.microsoft.com/office/powerpoint/2010/main" val="3149035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9AF4F-753C-B624-39DD-635DC6FCA9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47A1BA-B025-C8C2-1E36-4DA9DB90ACB6}"/>
              </a:ext>
            </a:extLst>
          </p:cNvPr>
          <p:cNvSpPr>
            <a:spLocks noGrp="1"/>
          </p:cNvSpPr>
          <p:nvPr>
            <p:ph type="title"/>
          </p:nvPr>
        </p:nvSpPr>
        <p:spPr/>
        <p:txBody>
          <a:bodyPr>
            <a:noAutofit/>
          </a:bodyPr>
          <a:lstStyle/>
          <a:p>
            <a:r>
              <a:rPr lang="en-GB" sz="3600" b="1" dirty="0">
                <a:latin typeface="+mn-lt"/>
              </a:rPr>
              <a:t>Debt and Borrowing – Districts</a:t>
            </a:r>
          </a:p>
        </p:txBody>
      </p:sp>
      <p:sp>
        <p:nvSpPr>
          <p:cNvPr id="11" name="TextBox 10">
            <a:extLst>
              <a:ext uri="{FF2B5EF4-FFF2-40B4-BE49-F238E27FC236}">
                <a16:creationId xmlns:a16="http://schemas.microsoft.com/office/drawing/2014/main" id="{F033A3A3-97ED-1817-EC2E-CF004B2F7731}"/>
              </a:ext>
            </a:extLst>
          </p:cNvPr>
          <p:cNvSpPr txBox="1"/>
          <p:nvPr/>
        </p:nvSpPr>
        <p:spPr>
          <a:xfrm>
            <a:off x="7035800" y="875119"/>
            <a:ext cx="4635500" cy="452431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Need to borrow has increased by 6%.</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Mainly funded by internal borrowing which increased by 20% as external borrowing reduced slightly.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Opposite picture to upper tier. Increasing reserves amongst published districts translates to higher internal borrowing and lower exposure to interest rate volatility.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D29397E-7A48-1154-3466-239D8643EEC6}"/>
              </a:ext>
            </a:extLst>
          </p:cNvPr>
          <p:cNvPicPr>
            <a:picLocks noChangeAspect="1"/>
          </p:cNvPicPr>
          <p:nvPr/>
        </p:nvPicPr>
        <p:blipFill>
          <a:blip r:embed="rId2"/>
          <a:stretch>
            <a:fillRect/>
          </a:stretch>
        </p:blipFill>
        <p:spPr>
          <a:xfrm>
            <a:off x="317499" y="1019174"/>
            <a:ext cx="6167009" cy="3641725"/>
          </a:xfrm>
          <a:prstGeom prst="rect">
            <a:avLst/>
          </a:prstGeom>
        </p:spPr>
      </p:pic>
    </p:spTree>
    <p:extLst>
      <p:ext uri="{BB962C8B-B14F-4D97-AF65-F5344CB8AC3E}">
        <p14:creationId xmlns:p14="http://schemas.microsoft.com/office/powerpoint/2010/main" val="1502915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10FE5-0C7A-C254-70BA-C58BCB3F81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F652C8-4EA0-3992-F8F8-9BEFA7F34556}"/>
              </a:ext>
            </a:extLst>
          </p:cNvPr>
          <p:cNvSpPr>
            <a:spLocks noGrp="1"/>
          </p:cNvSpPr>
          <p:nvPr>
            <p:ph type="title"/>
          </p:nvPr>
        </p:nvSpPr>
        <p:spPr/>
        <p:txBody>
          <a:bodyPr>
            <a:normAutofit fontScale="90000"/>
          </a:bodyPr>
          <a:lstStyle/>
          <a:p>
            <a:r>
              <a:rPr lang="en-GB" b="1" dirty="0">
                <a:latin typeface="+mn-lt"/>
              </a:rPr>
              <a:t>Capital Financing Requirement</a:t>
            </a:r>
          </a:p>
        </p:txBody>
      </p:sp>
      <p:sp>
        <p:nvSpPr>
          <p:cNvPr id="7" name="TextBox 6">
            <a:extLst>
              <a:ext uri="{FF2B5EF4-FFF2-40B4-BE49-F238E27FC236}">
                <a16:creationId xmlns:a16="http://schemas.microsoft.com/office/drawing/2014/main" id="{E5724207-05A2-8F96-5B32-3BCA6FEE5AEF}"/>
              </a:ext>
            </a:extLst>
          </p:cNvPr>
          <p:cNvSpPr txBox="1"/>
          <p:nvPr/>
        </p:nvSpPr>
        <p:spPr>
          <a:xfrm>
            <a:off x="6262656" y="4242618"/>
            <a:ext cx="539225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rPr>
              <a:t>Districts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Based on 11 which have published.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Increase in CFR of 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0325E2F-A370-54BC-7A61-9F5B14FFCB7C}"/>
              </a:ext>
            </a:extLst>
          </p:cNvPr>
          <p:cNvSpPr txBox="1"/>
          <p:nvPr/>
        </p:nvSpPr>
        <p:spPr>
          <a:xfrm>
            <a:off x="413201" y="4316361"/>
            <a:ext cx="536816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rPr>
              <a:t>Upper Tier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Based on 10 which have published.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Increase in CFR of 7% in 2024/25.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Graph in cash terms, in real terms, CFRs are stable with no real increase.</a:t>
            </a:r>
          </a:p>
        </p:txBody>
      </p:sp>
      <p:pic>
        <p:nvPicPr>
          <p:cNvPr id="5" name="Picture 4">
            <a:extLst>
              <a:ext uri="{FF2B5EF4-FFF2-40B4-BE49-F238E27FC236}">
                <a16:creationId xmlns:a16="http://schemas.microsoft.com/office/drawing/2014/main" id="{881203B3-5F4B-E778-5BF1-0C076BBADA58}"/>
              </a:ext>
            </a:extLst>
          </p:cNvPr>
          <p:cNvPicPr>
            <a:picLocks noChangeAspect="1"/>
          </p:cNvPicPr>
          <p:nvPr/>
        </p:nvPicPr>
        <p:blipFill>
          <a:blip r:embed="rId2"/>
          <a:stretch>
            <a:fillRect/>
          </a:stretch>
        </p:blipFill>
        <p:spPr>
          <a:xfrm>
            <a:off x="304800" y="1014590"/>
            <a:ext cx="5400689" cy="2903220"/>
          </a:xfrm>
          <a:prstGeom prst="rect">
            <a:avLst/>
          </a:prstGeom>
        </p:spPr>
      </p:pic>
      <p:pic>
        <p:nvPicPr>
          <p:cNvPr id="6" name="Picture 5">
            <a:extLst>
              <a:ext uri="{FF2B5EF4-FFF2-40B4-BE49-F238E27FC236}">
                <a16:creationId xmlns:a16="http://schemas.microsoft.com/office/drawing/2014/main" id="{53067FC9-EF5F-2BBB-EAEA-B7B099821552}"/>
              </a:ext>
            </a:extLst>
          </p:cNvPr>
          <p:cNvPicPr>
            <a:picLocks noChangeAspect="1"/>
          </p:cNvPicPr>
          <p:nvPr/>
        </p:nvPicPr>
        <p:blipFill>
          <a:blip r:embed="rId3"/>
          <a:stretch>
            <a:fillRect/>
          </a:stretch>
        </p:blipFill>
        <p:spPr>
          <a:xfrm>
            <a:off x="6262656" y="991730"/>
            <a:ext cx="5250180" cy="2926080"/>
          </a:xfrm>
          <a:prstGeom prst="rect">
            <a:avLst/>
          </a:prstGeom>
        </p:spPr>
      </p:pic>
    </p:spTree>
    <p:extLst>
      <p:ext uri="{BB962C8B-B14F-4D97-AF65-F5344CB8AC3E}">
        <p14:creationId xmlns:p14="http://schemas.microsoft.com/office/powerpoint/2010/main" val="238385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2017B-A619-057A-E287-2A9213FB03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B7739B-EA3F-2C61-348F-DD0B99B5670B}"/>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Departmental Expenditure Limits (DEL)</a:t>
            </a:r>
            <a:endParaRPr lang="en-GB" sz="4000" b="1" dirty="0">
              <a:solidFill>
                <a:srgbClr val="FF6600"/>
              </a:solidFill>
            </a:endParaRPr>
          </a:p>
        </p:txBody>
      </p:sp>
      <p:sp>
        <p:nvSpPr>
          <p:cNvPr id="5" name="Content Placeholder 4">
            <a:extLst>
              <a:ext uri="{FF2B5EF4-FFF2-40B4-BE49-F238E27FC236}">
                <a16:creationId xmlns:a16="http://schemas.microsoft.com/office/drawing/2014/main" id="{96780D4E-8FFF-1951-D426-692FA2352FDD}"/>
              </a:ext>
            </a:extLst>
          </p:cNvPr>
          <p:cNvSpPr>
            <a:spLocks noGrp="1"/>
          </p:cNvSpPr>
          <p:nvPr>
            <p:ph idx="1"/>
          </p:nvPr>
        </p:nvSpPr>
        <p:spPr>
          <a:xfrm>
            <a:off x="838200" y="1097280"/>
            <a:ext cx="4848497"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Spending Review 2025 gives us the first insight into the government’s spending priorities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Very tight settlement for the public sector as a whole</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Average real-terms growth of only 1.2% over next 3 years</a:t>
            </a: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Front-loaded growth (real-terms growth falls from 1.9% in 2026-27 to 0.9% in 2028-29)</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Next spending review is in 2027, and will update 2028-29</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Further top-up in funding in 2028-29? </a:t>
            </a: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2C11B638-5412-C6DD-449E-2F484B4DC09B}"/>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E9A782C6-71E7-ECD6-95F7-D754D380E4A6}"/>
              </a:ext>
            </a:extLst>
          </p:cNvPr>
          <p:cNvSpPr>
            <a:spLocks noGrp="1"/>
          </p:cNvSpPr>
          <p:nvPr>
            <p:ph type="sldNum" sz="quarter" idx="12"/>
          </p:nvPr>
        </p:nvSpPr>
        <p:spPr/>
        <p:txBody>
          <a:bodyPr/>
          <a:lstStyle/>
          <a:p>
            <a:fld id="{B4E5BD08-0B11-4DCE-9EB4-4E42DDB860D8}" type="slidenum">
              <a:rPr lang="en-GB" smtClean="0"/>
              <a:pPr/>
              <a:t>4</a:t>
            </a:fld>
            <a:endParaRPr lang="en-GB" dirty="0"/>
          </a:p>
        </p:txBody>
      </p:sp>
      <p:pic>
        <p:nvPicPr>
          <p:cNvPr id="6" name="Picture 5">
            <a:extLst>
              <a:ext uri="{FF2B5EF4-FFF2-40B4-BE49-F238E27FC236}">
                <a16:creationId xmlns:a16="http://schemas.microsoft.com/office/drawing/2014/main" id="{C9C9FFCD-94E5-32B0-17FF-CC0954EAB55B}"/>
              </a:ext>
            </a:extLst>
          </p:cNvPr>
          <p:cNvPicPr>
            <a:picLocks noChangeAspect="1"/>
          </p:cNvPicPr>
          <p:nvPr/>
        </p:nvPicPr>
        <p:blipFill>
          <a:blip r:embed="rId3"/>
          <a:stretch>
            <a:fillRect/>
          </a:stretch>
        </p:blipFill>
        <p:spPr>
          <a:xfrm>
            <a:off x="5959108" y="1163201"/>
            <a:ext cx="5742930" cy="3176291"/>
          </a:xfrm>
          <a:prstGeom prst="rect">
            <a:avLst/>
          </a:prstGeom>
        </p:spPr>
      </p:pic>
    </p:spTree>
    <p:extLst>
      <p:ext uri="{BB962C8B-B14F-4D97-AF65-F5344CB8AC3E}">
        <p14:creationId xmlns:p14="http://schemas.microsoft.com/office/powerpoint/2010/main" val="3123926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722EE-00E1-AD70-02A9-B41632D8E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C04C48-8C38-7DB0-FA8F-4CAE7C120A70}"/>
              </a:ext>
            </a:extLst>
          </p:cNvPr>
          <p:cNvSpPr>
            <a:spLocks noGrp="1"/>
          </p:cNvSpPr>
          <p:nvPr>
            <p:ph type="title"/>
          </p:nvPr>
        </p:nvSpPr>
        <p:spPr/>
        <p:txBody>
          <a:bodyPr>
            <a:normAutofit fontScale="90000"/>
          </a:bodyPr>
          <a:lstStyle/>
          <a:p>
            <a:r>
              <a:rPr lang="en-GB" b="1" dirty="0">
                <a:latin typeface="+mn-lt"/>
              </a:rPr>
              <a:t>Current Resources</a:t>
            </a:r>
          </a:p>
        </p:txBody>
      </p:sp>
      <p:sp>
        <p:nvSpPr>
          <p:cNvPr id="7" name="TextBox 6">
            <a:extLst>
              <a:ext uri="{FF2B5EF4-FFF2-40B4-BE49-F238E27FC236}">
                <a16:creationId xmlns:a16="http://schemas.microsoft.com/office/drawing/2014/main" id="{92DD5EA0-5B75-C07E-AEFB-278227D0DE49}"/>
              </a:ext>
            </a:extLst>
          </p:cNvPr>
          <p:cNvSpPr txBox="1"/>
          <p:nvPr/>
        </p:nvSpPr>
        <p:spPr>
          <a:xfrm>
            <a:off x="6262656" y="4242618"/>
            <a:ext cx="5392256"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rPr>
              <a:t>Districts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Based on 11 which have published.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Increased steadily over the last five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No DSG deficit and significant business rate gains.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36E0865-8680-3F02-80F1-17C0ACAA6526}"/>
              </a:ext>
            </a:extLst>
          </p:cNvPr>
          <p:cNvSpPr txBox="1"/>
          <p:nvPr/>
        </p:nvSpPr>
        <p:spPr>
          <a:xfrm>
            <a:off x="413201" y="4316361"/>
            <a:ext cx="5368167"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rPr>
              <a:t>Upper Tier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Based on 10 which have published.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Reducing (in cash terms) for third consecutive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Shows the impact of falling URR and increasing DSG deficits.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Suspect usable capital reserves are ‘propping up’ current resources.</a:t>
            </a:r>
          </a:p>
        </p:txBody>
      </p:sp>
      <p:pic>
        <p:nvPicPr>
          <p:cNvPr id="8" name="Picture 7">
            <a:extLst>
              <a:ext uri="{FF2B5EF4-FFF2-40B4-BE49-F238E27FC236}">
                <a16:creationId xmlns:a16="http://schemas.microsoft.com/office/drawing/2014/main" id="{97B4A209-26E5-5B76-A27E-743DCF69353F}"/>
              </a:ext>
            </a:extLst>
          </p:cNvPr>
          <p:cNvPicPr>
            <a:picLocks noChangeAspect="1"/>
          </p:cNvPicPr>
          <p:nvPr/>
        </p:nvPicPr>
        <p:blipFill>
          <a:blip r:embed="rId2"/>
          <a:stretch>
            <a:fillRect/>
          </a:stretch>
        </p:blipFill>
        <p:spPr>
          <a:xfrm>
            <a:off x="304800" y="1014590"/>
            <a:ext cx="5400689" cy="2903220"/>
          </a:xfrm>
          <a:prstGeom prst="rect">
            <a:avLst/>
          </a:prstGeom>
        </p:spPr>
      </p:pic>
      <p:pic>
        <p:nvPicPr>
          <p:cNvPr id="9" name="Picture 8">
            <a:extLst>
              <a:ext uri="{FF2B5EF4-FFF2-40B4-BE49-F238E27FC236}">
                <a16:creationId xmlns:a16="http://schemas.microsoft.com/office/drawing/2014/main" id="{5F613DA2-A713-118B-A4A2-8C851CE0D1C4}"/>
              </a:ext>
            </a:extLst>
          </p:cNvPr>
          <p:cNvPicPr>
            <a:picLocks noChangeAspect="1"/>
          </p:cNvPicPr>
          <p:nvPr/>
        </p:nvPicPr>
        <p:blipFill>
          <a:blip r:embed="rId3"/>
          <a:stretch>
            <a:fillRect/>
          </a:stretch>
        </p:blipFill>
        <p:spPr>
          <a:xfrm>
            <a:off x="6333694" y="1014590"/>
            <a:ext cx="5250180" cy="2926080"/>
          </a:xfrm>
          <a:prstGeom prst="rect">
            <a:avLst/>
          </a:prstGeom>
        </p:spPr>
      </p:pic>
    </p:spTree>
    <p:extLst>
      <p:ext uri="{BB962C8B-B14F-4D97-AF65-F5344CB8AC3E}">
        <p14:creationId xmlns:p14="http://schemas.microsoft.com/office/powerpoint/2010/main" val="1705138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CA46B-FF5B-75D2-CA36-092F906568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E6DDA-D9B7-3D7F-C6D3-DDEF1CD166A9}"/>
              </a:ext>
            </a:extLst>
          </p:cNvPr>
          <p:cNvSpPr>
            <a:spLocks noGrp="1"/>
          </p:cNvSpPr>
          <p:nvPr>
            <p:ph type="title"/>
          </p:nvPr>
        </p:nvSpPr>
        <p:spPr/>
        <p:txBody>
          <a:bodyPr>
            <a:noAutofit/>
          </a:bodyPr>
          <a:lstStyle/>
          <a:p>
            <a:r>
              <a:rPr lang="en-GB" sz="3600" b="1" dirty="0">
                <a:latin typeface="+mn-lt"/>
              </a:rPr>
              <a:t>Early conclusions</a:t>
            </a:r>
          </a:p>
        </p:txBody>
      </p:sp>
      <p:sp>
        <p:nvSpPr>
          <p:cNvPr id="5" name="TextBox 4">
            <a:extLst>
              <a:ext uri="{FF2B5EF4-FFF2-40B4-BE49-F238E27FC236}">
                <a16:creationId xmlns:a16="http://schemas.microsoft.com/office/drawing/2014/main" id="{6D19721D-A190-B50C-93B7-14EF3BF2DED0}"/>
              </a:ext>
            </a:extLst>
          </p:cNvPr>
          <p:cNvSpPr txBox="1"/>
          <p:nvPr/>
        </p:nvSpPr>
        <p:spPr>
          <a:xfrm>
            <a:off x="228600" y="993106"/>
            <a:ext cx="11353800" cy="563231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These are very early conclusions based just on 10 upper tier authorities and 11 districts which have released accounts.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Continuing signs of stress amongst upper tier authorities. Less so across districts.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Upper tier balance sheets have reduced in money terms by 4% (double figures percentage decrease as a proportion of CSP).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Trend of falling usable revenue reserves looks set to continue in 2024/25 – they have reduced by 9% across the 10 authorities which have published.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DSG deficits have more than doubled.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Taken together, current resources have reduced and this appears to have had an impact on borrowing, with external borrowing increasing quite significantly and debt interest cost rising.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Most districts have seen URR and current resources increase and this is reflected in CFR increases mainly being funded via internal borrowing.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411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EDB65-6FBE-2170-1C25-6FAAD5F33A5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9FEDB6-B168-3CE1-784E-4EEF4C3A3AFC}"/>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Historical context </a:t>
            </a:r>
            <a:endParaRPr lang="en-GB" sz="4000" b="1" dirty="0">
              <a:solidFill>
                <a:srgbClr val="FF6600"/>
              </a:solidFill>
            </a:endParaRPr>
          </a:p>
        </p:txBody>
      </p:sp>
      <p:sp>
        <p:nvSpPr>
          <p:cNvPr id="5" name="Content Placeholder 4">
            <a:extLst>
              <a:ext uri="{FF2B5EF4-FFF2-40B4-BE49-F238E27FC236}">
                <a16:creationId xmlns:a16="http://schemas.microsoft.com/office/drawing/2014/main" id="{AAB84078-5603-24E8-C084-020D023995A9}"/>
              </a:ext>
            </a:extLst>
          </p:cNvPr>
          <p:cNvSpPr>
            <a:spLocks noGrp="1"/>
          </p:cNvSpPr>
          <p:nvPr>
            <p:ph idx="1"/>
          </p:nvPr>
        </p:nvSpPr>
        <p:spPr>
          <a:xfrm>
            <a:off x="838200" y="1097280"/>
            <a:ext cx="4848497"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Spending increased relatively rapidly in the last SR (19-20 to 23-24) +3.6%</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Increasing more slowly in this SR period (+2.3%)</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Note that growth was lower in the Phase 2 (25-26 to 28-29), at only 1.5% average growth in real terms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Gradual tightening of public spending over the decade</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Increases are much higher than Conservative government’s pre-election spending plans</a:t>
            </a: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BEE0508-E9F6-F8EF-3C70-F7F526FB6E6B}"/>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1837BD60-6A4D-19DA-89FE-E9C92D392680}"/>
              </a:ext>
            </a:extLst>
          </p:cNvPr>
          <p:cNvSpPr>
            <a:spLocks noGrp="1"/>
          </p:cNvSpPr>
          <p:nvPr>
            <p:ph type="sldNum" sz="quarter" idx="12"/>
          </p:nvPr>
        </p:nvSpPr>
        <p:spPr/>
        <p:txBody>
          <a:bodyPr/>
          <a:lstStyle/>
          <a:p>
            <a:fld id="{B4E5BD08-0B11-4DCE-9EB4-4E42DDB860D8}" type="slidenum">
              <a:rPr lang="en-GB" smtClean="0"/>
              <a:pPr/>
              <a:t>5</a:t>
            </a:fld>
            <a:endParaRPr lang="en-GB" dirty="0"/>
          </a:p>
        </p:txBody>
      </p:sp>
      <p:pic>
        <p:nvPicPr>
          <p:cNvPr id="8" name="Picture 7" descr="A graph of growth in a company">
            <a:extLst>
              <a:ext uri="{FF2B5EF4-FFF2-40B4-BE49-F238E27FC236}">
                <a16:creationId xmlns:a16="http://schemas.microsoft.com/office/drawing/2014/main" id="{31955041-C66E-DABB-2302-26ECC34A9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697" y="1097280"/>
            <a:ext cx="6254523" cy="3980151"/>
          </a:xfrm>
          <a:prstGeom prst="rect">
            <a:avLst/>
          </a:prstGeom>
        </p:spPr>
      </p:pic>
    </p:spTree>
    <p:extLst>
      <p:ext uri="{BB962C8B-B14F-4D97-AF65-F5344CB8AC3E}">
        <p14:creationId xmlns:p14="http://schemas.microsoft.com/office/powerpoint/2010/main" val="359221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075D6-4F14-4EB5-A645-787478D53DB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D5A748-5813-BFE5-D696-1314A1CF9854}"/>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Departmental Expenditure Limits (DEL)</a:t>
            </a:r>
            <a:endParaRPr lang="en-GB" sz="4000" b="1" dirty="0">
              <a:solidFill>
                <a:srgbClr val="FF6600"/>
              </a:solidFill>
            </a:endParaRPr>
          </a:p>
        </p:txBody>
      </p:sp>
      <p:sp>
        <p:nvSpPr>
          <p:cNvPr id="5" name="Content Placeholder 4">
            <a:extLst>
              <a:ext uri="{FF2B5EF4-FFF2-40B4-BE49-F238E27FC236}">
                <a16:creationId xmlns:a16="http://schemas.microsoft.com/office/drawing/2014/main" id="{EB0B556B-8E48-11EC-AD50-D52536991A5C}"/>
              </a:ext>
            </a:extLst>
          </p:cNvPr>
          <p:cNvSpPr>
            <a:spLocks noGrp="1"/>
          </p:cNvSpPr>
          <p:nvPr>
            <p:ph idx="1"/>
          </p:nvPr>
        </p:nvSpPr>
        <p:spPr>
          <a:xfrm>
            <a:off x="838200" y="1097280"/>
            <a:ext cx="4848497"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Average cash increase in </a:t>
            </a:r>
            <a:r>
              <a:rPr lang="en-GB" sz="1600" b="1" dirty="0">
                <a:latin typeface="Calibri" panose="020F0502020204030204" pitchFamily="34" charset="0"/>
                <a:cs typeface="Times New Roman" panose="02020603050405020304" pitchFamily="18" charset="0"/>
              </a:rPr>
              <a:t>DEL is 3.2%</a:t>
            </a:r>
          </a:p>
          <a:p>
            <a:pPr marL="342900" indent="-342900">
              <a:lnSpc>
                <a:spcPct val="115000"/>
              </a:lnSpc>
              <a:spcAft>
                <a:spcPts val="600"/>
              </a:spcAft>
              <a:buFont typeface="Symbol" panose="05050102010706020507" pitchFamily="18" charset="2"/>
              <a:buChar char=""/>
            </a:pPr>
            <a:r>
              <a:rPr lang="en-GB" sz="1600" b="1" dirty="0">
                <a:latin typeface="Calibri" panose="020F0502020204030204" pitchFamily="34" charset="0"/>
                <a:cs typeface="Times New Roman" panose="02020603050405020304" pitchFamily="18" charset="0"/>
              </a:rPr>
              <a:t>NHS</a:t>
            </a:r>
            <a:r>
              <a:rPr lang="en-GB" sz="1600" dirty="0">
                <a:latin typeface="Calibri" panose="020F0502020204030204" pitchFamily="34" charset="0"/>
                <a:cs typeface="Times New Roman" panose="02020603050405020304" pitchFamily="18" charset="0"/>
              </a:rPr>
              <a:t> is the clear winner in SR25 – consistent annual increases in funding (averaging 4.9% cash), and receives £30.5bn (60% of the net increase in DEL)</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Cuts in the </a:t>
            </a:r>
            <a:r>
              <a:rPr lang="en-GB" sz="1600" b="1" dirty="0">
                <a:latin typeface="Calibri" panose="020F0502020204030204" pitchFamily="34" charset="0"/>
                <a:cs typeface="Times New Roman" panose="02020603050405020304" pitchFamily="18" charset="0"/>
              </a:rPr>
              <a:t>non-NHS</a:t>
            </a:r>
            <a:r>
              <a:rPr lang="en-GB" sz="1600" dirty="0">
                <a:latin typeface="Calibri" panose="020F0502020204030204" pitchFamily="34" charset="0"/>
                <a:cs typeface="Times New Roman" panose="02020603050405020304" pitchFamily="18" charset="0"/>
              </a:rPr>
              <a:t> element of the DHSC DEL</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Growth in </a:t>
            </a:r>
            <a:r>
              <a:rPr lang="en-GB" sz="1600" b="1" dirty="0">
                <a:latin typeface="Calibri" panose="020F0502020204030204" pitchFamily="34" charset="0"/>
                <a:cs typeface="Times New Roman" panose="02020603050405020304" pitchFamily="18" charset="0"/>
              </a:rPr>
              <a:t>Education and Schools </a:t>
            </a:r>
            <a:r>
              <a:rPr lang="en-GB" sz="1600" dirty="0">
                <a:latin typeface="Calibri" panose="020F0502020204030204" pitchFamily="34" charset="0"/>
                <a:cs typeface="Times New Roman" panose="02020603050405020304" pitchFamily="18" charset="0"/>
              </a:rPr>
              <a:t>but only small real-terms growth</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Cash-flat for </a:t>
            </a:r>
            <a:r>
              <a:rPr lang="en-GB" sz="1600" b="1" dirty="0">
                <a:latin typeface="Calibri" panose="020F0502020204030204" pitchFamily="34" charset="0"/>
                <a:cs typeface="Times New Roman" panose="02020603050405020304" pitchFamily="18" charset="0"/>
              </a:rPr>
              <a:t>Home Office </a:t>
            </a:r>
            <a:r>
              <a:rPr lang="en-GB" sz="1600" dirty="0">
                <a:latin typeface="Calibri" panose="020F0502020204030204" pitchFamily="34" charset="0"/>
                <a:cs typeface="Times New Roman" panose="02020603050405020304" pitchFamily="18" charset="0"/>
              </a:rPr>
              <a:t>(real terms cuts) and resources for Police depend on precept increases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Increases in funding for </a:t>
            </a:r>
            <a:r>
              <a:rPr lang="en-GB" sz="1600" b="1" dirty="0">
                <a:latin typeface="Calibri" panose="020F0502020204030204" pitchFamily="34" charset="0"/>
                <a:cs typeface="Times New Roman" panose="02020603050405020304" pitchFamily="18" charset="0"/>
              </a:rPr>
              <a:t>Defence</a:t>
            </a:r>
            <a:r>
              <a:rPr lang="en-GB" sz="1600" dirty="0">
                <a:latin typeface="Calibri" panose="020F0502020204030204" pitchFamily="34" charset="0"/>
                <a:cs typeface="Times New Roman" panose="02020603050405020304" pitchFamily="18" charset="0"/>
              </a:rPr>
              <a:t> are largely in capital investment rather than revenue spending</a:t>
            </a:r>
          </a:p>
          <a:p>
            <a:pPr marL="342900" indent="-342900">
              <a:lnSpc>
                <a:spcPct val="115000"/>
              </a:lnSpc>
              <a:spcAft>
                <a:spcPts val="600"/>
              </a:spcAft>
              <a:buFont typeface="Symbol" panose="05050102010706020507" pitchFamily="18" charset="2"/>
              <a:buChar char=""/>
            </a:pPr>
            <a:r>
              <a:rPr lang="en-GB" sz="1600" b="1" dirty="0">
                <a:latin typeface="Calibri" panose="020F0502020204030204" pitchFamily="34" charset="0"/>
                <a:cs typeface="Times New Roman" panose="02020603050405020304" pitchFamily="18" charset="0"/>
              </a:rPr>
              <a:t>Local government CSP </a:t>
            </a:r>
            <a:r>
              <a:rPr lang="en-GB" sz="1600" dirty="0">
                <a:latin typeface="Calibri" panose="020F0502020204030204" pitchFamily="34" charset="0"/>
                <a:cs typeface="Times New Roman" panose="02020603050405020304" pitchFamily="18" charset="0"/>
              </a:rPr>
              <a:t>increases by 4.5% on average – but depends on council tax increases</a:t>
            </a: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28ADE560-A629-E4C0-6C2B-9D7B6AF8AFB7}"/>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6175CAF1-905F-4E6A-67B8-78484D67E951}"/>
              </a:ext>
            </a:extLst>
          </p:cNvPr>
          <p:cNvSpPr>
            <a:spLocks noGrp="1"/>
          </p:cNvSpPr>
          <p:nvPr>
            <p:ph type="sldNum" sz="quarter" idx="12"/>
          </p:nvPr>
        </p:nvSpPr>
        <p:spPr/>
        <p:txBody>
          <a:bodyPr/>
          <a:lstStyle/>
          <a:p>
            <a:fld id="{B4E5BD08-0B11-4DCE-9EB4-4E42DDB860D8}" type="slidenum">
              <a:rPr lang="en-GB" smtClean="0"/>
              <a:pPr/>
              <a:t>6</a:t>
            </a:fld>
            <a:endParaRPr lang="en-GB" dirty="0"/>
          </a:p>
        </p:txBody>
      </p:sp>
      <p:pic>
        <p:nvPicPr>
          <p:cNvPr id="7" name="Picture 6">
            <a:extLst>
              <a:ext uri="{FF2B5EF4-FFF2-40B4-BE49-F238E27FC236}">
                <a16:creationId xmlns:a16="http://schemas.microsoft.com/office/drawing/2014/main" id="{4CDB0787-5F28-68DE-0ABA-4C484D6EE887}"/>
              </a:ext>
            </a:extLst>
          </p:cNvPr>
          <p:cNvPicPr>
            <a:picLocks noChangeAspect="1"/>
          </p:cNvPicPr>
          <p:nvPr/>
        </p:nvPicPr>
        <p:blipFill>
          <a:blip r:embed="rId3"/>
          <a:stretch>
            <a:fillRect/>
          </a:stretch>
        </p:blipFill>
        <p:spPr>
          <a:xfrm>
            <a:off x="5881470" y="1097280"/>
            <a:ext cx="5742930" cy="4645555"/>
          </a:xfrm>
          <a:prstGeom prst="rect">
            <a:avLst/>
          </a:prstGeom>
        </p:spPr>
      </p:pic>
    </p:spTree>
    <p:extLst>
      <p:ext uri="{BB962C8B-B14F-4D97-AF65-F5344CB8AC3E}">
        <p14:creationId xmlns:p14="http://schemas.microsoft.com/office/powerpoint/2010/main" val="625335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4754D-84E7-5995-9F40-AB47B832C4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541A6A5-6902-A970-AA08-5BD2EF127E50}"/>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The winners and losers!</a:t>
            </a:r>
            <a:endParaRPr lang="en-GB" sz="4000" b="1" dirty="0">
              <a:solidFill>
                <a:srgbClr val="FF6600"/>
              </a:solidFill>
            </a:endParaRPr>
          </a:p>
        </p:txBody>
      </p:sp>
      <p:sp>
        <p:nvSpPr>
          <p:cNvPr id="2" name="Footer Placeholder 1">
            <a:extLst>
              <a:ext uri="{FF2B5EF4-FFF2-40B4-BE49-F238E27FC236}">
                <a16:creationId xmlns:a16="http://schemas.microsoft.com/office/drawing/2014/main" id="{2AF5E488-B5DB-F875-C7FC-74BAD88C894B}"/>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778F7039-701A-CAF5-EBB5-B9E50FD94E08}"/>
              </a:ext>
            </a:extLst>
          </p:cNvPr>
          <p:cNvSpPr>
            <a:spLocks noGrp="1"/>
          </p:cNvSpPr>
          <p:nvPr>
            <p:ph type="sldNum" sz="quarter" idx="12"/>
          </p:nvPr>
        </p:nvSpPr>
        <p:spPr/>
        <p:txBody>
          <a:bodyPr/>
          <a:lstStyle/>
          <a:p>
            <a:fld id="{B4E5BD08-0B11-4DCE-9EB4-4E42DDB860D8}" type="slidenum">
              <a:rPr lang="en-GB" smtClean="0"/>
              <a:pPr/>
              <a:t>7</a:t>
            </a:fld>
            <a:endParaRPr lang="en-GB" dirty="0"/>
          </a:p>
        </p:txBody>
      </p:sp>
      <p:pic>
        <p:nvPicPr>
          <p:cNvPr id="8" name="Picture 7" descr="A graph of different colored lines">
            <a:extLst>
              <a:ext uri="{FF2B5EF4-FFF2-40B4-BE49-F238E27FC236}">
                <a16:creationId xmlns:a16="http://schemas.microsoft.com/office/drawing/2014/main" id="{AADA96DF-3BB8-01D4-56F5-B9285F80D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887156"/>
            <a:ext cx="8675163" cy="5384248"/>
          </a:xfrm>
          <a:prstGeom prst="rect">
            <a:avLst/>
          </a:prstGeom>
        </p:spPr>
      </p:pic>
    </p:spTree>
    <p:extLst>
      <p:ext uri="{BB962C8B-B14F-4D97-AF65-F5344CB8AC3E}">
        <p14:creationId xmlns:p14="http://schemas.microsoft.com/office/powerpoint/2010/main" val="3790154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58697-BB27-7AA8-D509-B1006508E0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79CB18-A745-5882-72C0-FD942A6BAB76}"/>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Capital DEL</a:t>
            </a:r>
            <a:endParaRPr lang="en-GB" sz="4000" b="1" dirty="0">
              <a:solidFill>
                <a:srgbClr val="FF6600"/>
              </a:solidFill>
            </a:endParaRPr>
          </a:p>
        </p:txBody>
      </p:sp>
      <p:sp>
        <p:nvSpPr>
          <p:cNvPr id="5" name="Content Placeholder 4">
            <a:extLst>
              <a:ext uri="{FF2B5EF4-FFF2-40B4-BE49-F238E27FC236}">
                <a16:creationId xmlns:a16="http://schemas.microsoft.com/office/drawing/2014/main" id="{C0CA903A-E96A-2C96-58F5-39035EB0FD83}"/>
              </a:ext>
            </a:extLst>
          </p:cNvPr>
          <p:cNvSpPr>
            <a:spLocks noGrp="1"/>
          </p:cNvSpPr>
          <p:nvPr>
            <p:ph idx="1"/>
          </p:nvPr>
        </p:nvSpPr>
        <p:spPr>
          <a:xfrm>
            <a:off x="838200" y="1097280"/>
            <a:ext cx="4173439"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Largest increase in capital spending is in Defence (2.5% GDP target).  Spending is increasingly capital intensive.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Large amounts also on Energy and Net Zero.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Smaller amounts on Housing and Transport</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Less of a growth focus than might have been expected? </a:t>
            </a: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C345559B-7404-7B56-D71D-0E194130BD26}"/>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B6CFCA9F-1FB9-7139-BAA1-30C41B0794B9}"/>
              </a:ext>
            </a:extLst>
          </p:cNvPr>
          <p:cNvSpPr>
            <a:spLocks noGrp="1"/>
          </p:cNvSpPr>
          <p:nvPr>
            <p:ph type="sldNum" sz="quarter" idx="12"/>
          </p:nvPr>
        </p:nvSpPr>
        <p:spPr/>
        <p:txBody>
          <a:bodyPr/>
          <a:lstStyle/>
          <a:p>
            <a:fld id="{B4E5BD08-0B11-4DCE-9EB4-4E42DDB860D8}" type="slidenum">
              <a:rPr lang="en-GB" smtClean="0"/>
              <a:pPr/>
              <a:t>8</a:t>
            </a:fld>
            <a:endParaRPr lang="en-GB" dirty="0"/>
          </a:p>
        </p:txBody>
      </p:sp>
      <p:pic>
        <p:nvPicPr>
          <p:cNvPr id="8" name="Picture 7" descr="A chart with numbers and circles">
            <a:extLst>
              <a:ext uri="{FF2B5EF4-FFF2-40B4-BE49-F238E27FC236}">
                <a16:creationId xmlns:a16="http://schemas.microsoft.com/office/drawing/2014/main" id="{3A1CE51F-DCE9-4355-3699-3937FEB8A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1639" y="1097280"/>
            <a:ext cx="6930388" cy="4632385"/>
          </a:xfrm>
          <a:prstGeom prst="rect">
            <a:avLst/>
          </a:prstGeom>
        </p:spPr>
      </p:pic>
    </p:spTree>
    <p:extLst>
      <p:ext uri="{BB962C8B-B14F-4D97-AF65-F5344CB8AC3E}">
        <p14:creationId xmlns:p14="http://schemas.microsoft.com/office/powerpoint/2010/main" val="4130483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71813-E256-0D27-E8B8-36D572537A1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42A3E3-911C-4D79-0713-B9FD40D8153B}"/>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Local government Core Spending Power (CSP)</a:t>
            </a:r>
            <a:endParaRPr lang="en-GB" sz="4000" b="1" dirty="0">
              <a:solidFill>
                <a:srgbClr val="FF6600"/>
              </a:solidFill>
            </a:endParaRPr>
          </a:p>
        </p:txBody>
      </p:sp>
      <p:sp>
        <p:nvSpPr>
          <p:cNvPr id="5" name="Content Placeholder 4">
            <a:extLst>
              <a:ext uri="{FF2B5EF4-FFF2-40B4-BE49-F238E27FC236}">
                <a16:creationId xmlns:a16="http://schemas.microsoft.com/office/drawing/2014/main" id="{F7B0839E-D093-FBDD-9E76-4B4783162CFE}"/>
              </a:ext>
            </a:extLst>
          </p:cNvPr>
          <p:cNvSpPr>
            <a:spLocks noGrp="1"/>
          </p:cNvSpPr>
          <p:nvPr>
            <p:ph idx="1"/>
          </p:nvPr>
        </p:nvSpPr>
        <p:spPr>
          <a:xfrm>
            <a:off x="838200" y="1097280"/>
            <a:ext cx="4848497"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CSP increases by £9.5bn by 2028-29(Table 5.3)</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Assume increase in council tax (average increase 6.2%), generating £7.5bn by 2028-29</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Implies additional grant funding of £2.3bn, with £1.4bn in 2026-27, £388m in 2027-28 and £533m in 2028-29</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Increase in CSP (and grant funding) is front-loaded</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Real-terms growth depends on growth in council tax revenues (76% of increase in CSP is from council tax)</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Summary – local government will have real-terms growth in CSP and this is better than for most other parts of the public sector</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We will set this in wider CSP timeline later</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6F49B585-22BB-A2CF-1DEF-1A189D947D74}"/>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0A634935-E50F-2947-0CE7-986CF0CE9F91}"/>
              </a:ext>
            </a:extLst>
          </p:cNvPr>
          <p:cNvSpPr>
            <a:spLocks noGrp="1"/>
          </p:cNvSpPr>
          <p:nvPr>
            <p:ph type="sldNum" sz="quarter" idx="12"/>
          </p:nvPr>
        </p:nvSpPr>
        <p:spPr/>
        <p:txBody>
          <a:bodyPr/>
          <a:lstStyle/>
          <a:p>
            <a:fld id="{B4E5BD08-0B11-4DCE-9EB4-4E42DDB860D8}" type="slidenum">
              <a:rPr lang="en-GB" smtClean="0"/>
              <a:pPr/>
              <a:t>9</a:t>
            </a:fld>
            <a:endParaRPr lang="en-GB" dirty="0"/>
          </a:p>
        </p:txBody>
      </p:sp>
      <p:graphicFrame>
        <p:nvGraphicFramePr>
          <p:cNvPr id="7" name="Table 6">
            <a:extLst>
              <a:ext uri="{FF2B5EF4-FFF2-40B4-BE49-F238E27FC236}">
                <a16:creationId xmlns:a16="http://schemas.microsoft.com/office/drawing/2014/main" id="{5B81A0BF-6025-9E23-8367-8FA96F6D934B}"/>
              </a:ext>
            </a:extLst>
          </p:cNvPr>
          <p:cNvGraphicFramePr>
            <a:graphicFrameLocks noGrp="1"/>
          </p:cNvGraphicFramePr>
          <p:nvPr>
            <p:extLst>
              <p:ext uri="{D42A27DB-BD31-4B8C-83A1-F6EECF244321}">
                <p14:modId xmlns:p14="http://schemas.microsoft.com/office/powerpoint/2010/main" val="4102958379"/>
              </p:ext>
            </p:extLst>
          </p:nvPr>
        </p:nvGraphicFramePr>
        <p:xfrm>
          <a:off x="5686697" y="1097280"/>
          <a:ext cx="6147303" cy="3552354"/>
        </p:xfrm>
        <a:graphic>
          <a:graphicData uri="http://schemas.openxmlformats.org/drawingml/2006/table">
            <a:tbl>
              <a:tblPr firstRow="1" firstCol="1" bandRow="1"/>
              <a:tblGrid>
                <a:gridCol w="2182293">
                  <a:extLst>
                    <a:ext uri="{9D8B030D-6E8A-4147-A177-3AD203B41FA5}">
                      <a16:colId xmlns:a16="http://schemas.microsoft.com/office/drawing/2014/main" val="3691205705"/>
                    </a:ext>
                  </a:extLst>
                </a:gridCol>
                <a:gridCol w="793002">
                  <a:extLst>
                    <a:ext uri="{9D8B030D-6E8A-4147-A177-3AD203B41FA5}">
                      <a16:colId xmlns:a16="http://schemas.microsoft.com/office/drawing/2014/main" val="2866932995"/>
                    </a:ext>
                  </a:extLst>
                </a:gridCol>
                <a:gridCol w="793002">
                  <a:extLst>
                    <a:ext uri="{9D8B030D-6E8A-4147-A177-3AD203B41FA5}">
                      <a16:colId xmlns:a16="http://schemas.microsoft.com/office/drawing/2014/main" val="818160974"/>
                    </a:ext>
                  </a:extLst>
                </a:gridCol>
                <a:gridCol w="793002">
                  <a:extLst>
                    <a:ext uri="{9D8B030D-6E8A-4147-A177-3AD203B41FA5}">
                      <a16:colId xmlns:a16="http://schemas.microsoft.com/office/drawing/2014/main" val="4114807207"/>
                    </a:ext>
                  </a:extLst>
                </a:gridCol>
                <a:gridCol w="793002">
                  <a:extLst>
                    <a:ext uri="{9D8B030D-6E8A-4147-A177-3AD203B41FA5}">
                      <a16:colId xmlns:a16="http://schemas.microsoft.com/office/drawing/2014/main" val="3530621171"/>
                    </a:ext>
                  </a:extLst>
                </a:gridCol>
                <a:gridCol w="793002">
                  <a:extLst>
                    <a:ext uri="{9D8B030D-6E8A-4147-A177-3AD203B41FA5}">
                      <a16:colId xmlns:a16="http://schemas.microsoft.com/office/drawing/2014/main" val="4024104976"/>
                    </a:ext>
                  </a:extLst>
                </a:gridCol>
              </a:tblGrid>
              <a:tr h="487804">
                <a:tc>
                  <a:txBody>
                    <a:bodyPr/>
                    <a:lstStyle/>
                    <a:p>
                      <a:pPr>
                        <a:lnSpc>
                          <a:spcPct val="115000"/>
                        </a:lnSpc>
                        <a:spcBef>
                          <a:spcPts val="1000"/>
                        </a:spcBef>
                        <a:spcAft>
                          <a:spcPts val="1000"/>
                        </a:spcAft>
                        <a:buNone/>
                      </a:pPr>
                      <a:r>
                        <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£bn</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1A983"/>
                    </a:solidFill>
                  </a:tcPr>
                </a:tc>
                <a:tc>
                  <a:txBody>
                    <a:bodyPr/>
                    <a:lstStyle/>
                    <a:p>
                      <a:pPr algn="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2025-26</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1A983"/>
                    </a:solidFill>
                  </a:tcPr>
                </a:tc>
                <a:tc>
                  <a:txBody>
                    <a:bodyPr/>
                    <a:lstStyle/>
                    <a:p>
                      <a:pPr algn="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2026-27</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1A983"/>
                    </a:solidFill>
                  </a:tcPr>
                </a:tc>
                <a:tc>
                  <a:txBody>
                    <a:bodyPr/>
                    <a:lstStyle/>
                    <a:p>
                      <a:pPr algn="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2027-28</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1A983"/>
                    </a:solidFill>
                  </a:tcPr>
                </a:tc>
                <a:tc>
                  <a:txBody>
                    <a:bodyPr/>
                    <a:lstStyle/>
                    <a:p>
                      <a:pPr algn="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2028-29</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1A983"/>
                    </a:solidFill>
                  </a:tcPr>
                </a:tc>
                <a:tc>
                  <a:txBody>
                    <a:bodyPr/>
                    <a:lstStyle/>
                    <a:p>
                      <a:pPr algn="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Cumulative change</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1A983"/>
                    </a:solidFill>
                  </a:tcPr>
                </a:tc>
                <a:extLst>
                  <a:ext uri="{0D108BD9-81ED-4DB2-BD59-A6C34878D82A}">
                    <a16:rowId xmlns:a16="http://schemas.microsoft.com/office/drawing/2014/main" val="3388110148"/>
                  </a:ext>
                </a:extLst>
              </a:tr>
              <a:tr h="243902">
                <a:tc>
                  <a:txBody>
                    <a:bodyPr/>
                    <a:lstStyle/>
                    <a:p>
                      <a:pP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Council tax</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38,312</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40,678</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43,190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45,858</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7,546</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3548465889"/>
                  </a:ext>
                </a:extLst>
              </a:tr>
              <a:tr h="243902">
                <a:tc>
                  <a:txBody>
                    <a:bodyPr/>
                    <a:lstStyle/>
                    <a:p>
                      <a:pP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Grant funding (incl SFA)</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31,094</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32,522</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32,910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33,442</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2,348</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6270017"/>
                  </a:ext>
                </a:extLst>
              </a:tr>
              <a:tr h="243902">
                <a:tc>
                  <a:txBody>
                    <a:bodyPr/>
                    <a:lstStyle/>
                    <a:p>
                      <a:pP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Core Spending Power</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69,406</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73,200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76,100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79,300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9,894</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386501699"/>
                  </a:ext>
                </a:extLst>
              </a:tr>
              <a:tr h="243902">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555709565"/>
                  </a:ext>
                </a:extLst>
              </a:tr>
              <a:tr h="243902">
                <a:tc>
                  <a:txBody>
                    <a:bodyPr/>
                    <a:lstStyle/>
                    <a:p>
                      <a:pP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CSP increase (cash, £bn)</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3,794</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2,900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3,200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9,894</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4264120801"/>
                  </a:ext>
                </a:extLst>
              </a:tr>
              <a:tr h="243902">
                <a:tc>
                  <a:txBody>
                    <a:bodyPr/>
                    <a:lstStyle/>
                    <a:p>
                      <a:pP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CSP increase (cash, %)</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891737367"/>
                  </a:ext>
                </a:extLst>
              </a:tr>
              <a:tr h="243902">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3164333710"/>
                  </a:ext>
                </a:extLst>
              </a:tr>
              <a:tr h="243902">
                <a:tc>
                  <a:txBody>
                    <a:bodyPr/>
                    <a:lstStyle/>
                    <a:p>
                      <a:pP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Real terms growth in CSP (%)</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407828599"/>
                  </a:ext>
                </a:extLst>
              </a:tr>
              <a:tr h="243902">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502337089"/>
                  </a:ext>
                </a:extLst>
              </a:tr>
              <a:tr h="434716">
                <a:tc>
                  <a:txBody>
                    <a:bodyPr/>
                    <a:lstStyle/>
                    <a:p>
                      <a:pPr>
                        <a:lnSpc>
                          <a:spcPct val="115000"/>
                        </a:lnSpc>
                        <a:spcBef>
                          <a:spcPts val="1000"/>
                        </a:spcBef>
                        <a:spcAft>
                          <a:spcPts val="1000"/>
                        </a:spcAf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Increase in grant funding (</a:t>
                      </a:r>
                      <a:r>
                        <a:rPr lang="en-GB" sz="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incl</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SFA)</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1,428</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388</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533</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2,348</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26901306"/>
                  </a:ext>
                </a:extLst>
              </a:tr>
              <a:tr h="434716">
                <a:tc>
                  <a:txBody>
                    <a:bodyPr/>
                    <a:lstStyle/>
                    <a:p>
                      <a:pP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Proportion of CSP increase from council tax</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15000"/>
                        </a:lnSpc>
                      </a:pPr>
                      <a:endParaRPr lang="en-GB" sz="1200">
                        <a:effectLst/>
                        <a:latin typeface="Verdana" panose="020B0604030504040204" pitchFamily="34"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gn="r">
                        <a:lnSpc>
                          <a:spcPct val="115000"/>
                        </a:lnSpc>
                        <a:spcBef>
                          <a:spcPts val="1000"/>
                        </a:spcBef>
                        <a:spcAft>
                          <a:spcPts val="1000"/>
                        </a:spcAf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774627958"/>
                  </a:ext>
                </a:extLst>
              </a:tr>
            </a:tbl>
          </a:graphicData>
        </a:graphic>
      </p:graphicFrame>
      <p:sp>
        <p:nvSpPr>
          <p:cNvPr id="8" name="TextBox 7">
            <a:extLst>
              <a:ext uri="{FF2B5EF4-FFF2-40B4-BE49-F238E27FC236}">
                <a16:creationId xmlns:a16="http://schemas.microsoft.com/office/drawing/2014/main" id="{A14D35A7-2539-CFC1-353D-0EE2E61100BC}"/>
              </a:ext>
            </a:extLst>
          </p:cNvPr>
          <p:cNvSpPr txBox="1"/>
          <p:nvPr/>
        </p:nvSpPr>
        <p:spPr>
          <a:xfrm>
            <a:off x="6167885" y="5004376"/>
            <a:ext cx="5666113" cy="646331"/>
          </a:xfrm>
          <a:prstGeom prst="rect">
            <a:avLst/>
          </a:prstGeom>
          <a:solidFill>
            <a:schemeClr val="accent2">
              <a:lumMod val="40000"/>
              <a:lumOff val="60000"/>
            </a:schemeClr>
          </a:solidFill>
        </p:spPr>
        <p:txBody>
          <a:bodyPr wrap="square" rtlCol="0">
            <a:spAutoFit/>
          </a:bodyPr>
          <a:lstStyle/>
          <a:p>
            <a:r>
              <a:rPr lang="en-GB" sz="1200" dirty="0"/>
              <a:t>The SR25 (and an email from MHCLG) refers to a £3.4bn grant increase within CSP.  This is the “Phase 2” increase in funding, which refers to the period </a:t>
            </a:r>
            <a:r>
              <a:rPr lang="en-GB" sz="1200" u="sng" dirty="0"/>
              <a:t>2025-26</a:t>
            </a:r>
            <a:r>
              <a:rPr lang="en-GB" sz="1200" dirty="0"/>
              <a:t> to 2028-29.  That is, it includes increases in grant funding in the current year.  </a:t>
            </a:r>
          </a:p>
        </p:txBody>
      </p:sp>
      <p:sp>
        <p:nvSpPr>
          <p:cNvPr id="9" name="TextBox 8">
            <a:extLst>
              <a:ext uri="{FF2B5EF4-FFF2-40B4-BE49-F238E27FC236}">
                <a16:creationId xmlns:a16="http://schemas.microsoft.com/office/drawing/2014/main" id="{EEECB51E-6EF1-5B96-090F-CE57B54CDD66}"/>
              </a:ext>
            </a:extLst>
          </p:cNvPr>
          <p:cNvSpPr txBox="1"/>
          <p:nvPr/>
        </p:nvSpPr>
        <p:spPr>
          <a:xfrm>
            <a:off x="6167886" y="5740626"/>
            <a:ext cx="5666113" cy="461665"/>
          </a:xfrm>
          <a:prstGeom prst="rect">
            <a:avLst/>
          </a:prstGeom>
          <a:solidFill>
            <a:schemeClr val="accent2">
              <a:lumMod val="40000"/>
              <a:lumOff val="60000"/>
            </a:schemeClr>
          </a:solidFill>
        </p:spPr>
        <p:txBody>
          <a:bodyPr wrap="square" rtlCol="0">
            <a:spAutoFit/>
          </a:bodyPr>
          <a:lstStyle/>
          <a:p>
            <a:r>
              <a:rPr lang="en-GB" sz="1200" dirty="0"/>
              <a:t>The IFS estimate that council tax will fund “over 80%” of the increase in CSP.  Similar to our analysis, possibly with different assumptions for council tax growth.  </a:t>
            </a:r>
          </a:p>
        </p:txBody>
      </p:sp>
    </p:spTree>
    <p:extLst>
      <p:ext uri="{BB962C8B-B14F-4D97-AF65-F5344CB8AC3E}">
        <p14:creationId xmlns:p14="http://schemas.microsoft.com/office/powerpoint/2010/main" val="9431437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300"/>
          </a:spcBef>
          <a:defRPr sz="1600" dirty="0" err="1" smtClean="0">
            <a:latin typeface="Arial" pitchFamily="34" charset="0"/>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4.xml><?xml version="1.0" encoding="utf-8"?>
<a:theme xmlns:a="http://schemas.openxmlformats.org/drawingml/2006/main" name="CONTENT_COBRAND">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mj-lt"/>
            <a:cs typeface="Brave Sans" panose="020B050402010101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0"/>
          </a:spcBef>
          <a:defRPr sz="1600" dirty="0" err="1" smtClean="0">
            <a:latin typeface="+mn-lt"/>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5.xml><?xml version="1.0" encoding="utf-8"?>
<a:theme xmlns:a="http://schemas.openxmlformats.org/drawingml/2006/main" name="1_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i Presentation Template 2022" id="{6A5C3DDB-8488-4C5E-B5F0-D42F69E03EFD}" vid="{F01CA5C9-343A-40C2-80B0-4D174AFCF8A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11051</TotalTime>
  <Words>4484</Words>
  <Application>Microsoft Office PowerPoint</Application>
  <PresentationFormat>Widescreen</PresentationFormat>
  <Paragraphs>505</Paragraphs>
  <Slides>41</Slides>
  <Notes>27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41</vt:i4>
      </vt:variant>
    </vt:vector>
  </HeadingPairs>
  <TitlesOfParts>
    <vt:vector size="54" baseType="lpstr">
      <vt:lpstr>Arial</vt:lpstr>
      <vt:lpstr>Brave Sans</vt:lpstr>
      <vt:lpstr>Calibri</vt:lpstr>
      <vt:lpstr>Calibri Light</vt:lpstr>
      <vt:lpstr>Courier New</vt:lpstr>
      <vt:lpstr>NJFont Medium</vt:lpstr>
      <vt:lpstr>Symbol</vt:lpstr>
      <vt:lpstr>Verdana</vt:lpstr>
      <vt:lpstr>Office Theme</vt:lpstr>
      <vt:lpstr>Custom Design</vt:lpstr>
      <vt:lpstr>TITLE</vt:lpstr>
      <vt:lpstr>CONTENT_COBRAND</vt:lpstr>
      <vt:lpstr>1_Office Theme</vt:lpstr>
      <vt:lpstr>Spending Review 2025  Financial accounts – first look </vt:lpstr>
      <vt:lpstr>Overview</vt:lpstr>
      <vt:lpstr>Summary for local government</vt:lpstr>
      <vt:lpstr>Departmental Expenditure Limits (DEL)</vt:lpstr>
      <vt:lpstr>Historical context </vt:lpstr>
      <vt:lpstr>Departmental Expenditure Limits (DEL)</vt:lpstr>
      <vt:lpstr>The winners and losers!</vt:lpstr>
      <vt:lpstr>Capital DEL</vt:lpstr>
      <vt:lpstr>Local government Core Spending Power (CSP)</vt:lpstr>
      <vt:lpstr>Local government Core Spending Power (CSP)</vt:lpstr>
      <vt:lpstr>Implications for local government funding</vt:lpstr>
      <vt:lpstr>Council tax</vt:lpstr>
      <vt:lpstr>Adult social care funding</vt:lpstr>
      <vt:lpstr>Adult social care grants</vt:lpstr>
      <vt:lpstr>What is included in the grants within CSP? </vt:lpstr>
      <vt:lpstr>MTPF model update </vt:lpstr>
      <vt:lpstr>Wider local government grant funding</vt:lpstr>
      <vt:lpstr>Core Spending Power (CSP)</vt:lpstr>
      <vt:lpstr>Core Spending Power (CSP) since 2010-11</vt:lpstr>
      <vt:lpstr>Funding for police and fire</vt:lpstr>
      <vt:lpstr>Local government funding reforms</vt:lpstr>
      <vt:lpstr>Simplifying local government funding</vt:lpstr>
      <vt:lpstr>SEND funding</vt:lpstr>
      <vt:lpstr>Devolution – Integrated Settlements</vt:lpstr>
      <vt:lpstr>Transport and infrastructure</vt:lpstr>
      <vt:lpstr>Other funding issues</vt:lpstr>
      <vt:lpstr>Local government financial sustainability</vt:lpstr>
      <vt:lpstr>PowerPoint Presentation</vt:lpstr>
      <vt:lpstr>How many have published 24/25 accounts?</vt:lpstr>
      <vt:lpstr>Net Assets – Upper Tier</vt:lpstr>
      <vt:lpstr>Net Assets - Districts</vt:lpstr>
      <vt:lpstr>Usable Revenue Reserves</vt:lpstr>
      <vt:lpstr>Usable Revenue Reserves</vt:lpstr>
      <vt:lpstr>Usable Revenue Reserves</vt:lpstr>
      <vt:lpstr>Dedicated Schools Grant Deficits</vt:lpstr>
      <vt:lpstr>Dedicated Schools Grant Deficits</vt:lpstr>
      <vt:lpstr>Debt and Borrowing – Upper Tier</vt:lpstr>
      <vt:lpstr>Debt and Borrowing – Districts</vt:lpstr>
      <vt:lpstr>Capital Financing Requirement</vt:lpstr>
      <vt:lpstr>Current Resources</vt:lpstr>
      <vt:lpstr>Early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Government Funding Update</dc:title>
  <dc:creator>Adrian Jenkins</dc:creator>
  <cp:lastModifiedBy>Adrian Jenkins</cp:lastModifiedBy>
  <cp:revision>847</cp:revision>
  <cp:lastPrinted>2019-11-26T08:59:02Z</cp:lastPrinted>
  <dcterms:created xsi:type="dcterms:W3CDTF">2018-10-19T13:57:21Z</dcterms:created>
  <dcterms:modified xsi:type="dcterms:W3CDTF">2025-06-13T08:53:20Z</dcterms:modified>
</cp:coreProperties>
</file>