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700" r:id="rId4"/>
    <p:sldMasterId id="2147483729" r:id="rId5"/>
  </p:sldMasterIdLst>
  <p:notesMasterIdLst>
    <p:notesMasterId r:id="rId54"/>
  </p:notesMasterIdLst>
  <p:handoutMasterIdLst>
    <p:handoutMasterId r:id="rId55"/>
  </p:handoutMasterIdLst>
  <p:sldIdLst>
    <p:sldId id="287" r:id="rId6"/>
    <p:sldId id="1150" r:id="rId7"/>
    <p:sldId id="1206" r:id="rId8"/>
    <p:sldId id="1208" r:id="rId9"/>
    <p:sldId id="1179" r:id="rId10"/>
    <p:sldId id="1210" r:id="rId11"/>
    <p:sldId id="1211" r:id="rId12"/>
    <p:sldId id="1212" r:id="rId13"/>
    <p:sldId id="1214" r:id="rId14"/>
    <p:sldId id="1215" r:id="rId15"/>
    <p:sldId id="1216" r:id="rId16"/>
    <p:sldId id="1217" r:id="rId17"/>
    <p:sldId id="1218" r:id="rId18"/>
    <p:sldId id="1219" r:id="rId19"/>
    <p:sldId id="1220" r:id="rId20"/>
    <p:sldId id="1221" r:id="rId21"/>
    <p:sldId id="1222" r:id="rId22"/>
    <p:sldId id="756" r:id="rId23"/>
    <p:sldId id="757" r:id="rId24"/>
    <p:sldId id="758" r:id="rId25"/>
    <p:sldId id="759" r:id="rId26"/>
    <p:sldId id="762" r:id="rId27"/>
    <p:sldId id="763" r:id="rId28"/>
    <p:sldId id="760" r:id="rId29"/>
    <p:sldId id="761" r:id="rId30"/>
    <p:sldId id="764" r:id="rId31"/>
    <p:sldId id="765" r:id="rId32"/>
    <p:sldId id="766" r:id="rId33"/>
    <p:sldId id="767" r:id="rId34"/>
    <p:sldId id="769" r:id="rId35"/>
    <p:sldId id="768" r:id="rId36"/>
    <p:sldId id="770" r:id="rId37"/>
    <p:sldId id="771" r:id="rId38"/>
    <p:sldId id="772" r:id="rId39"/>
    <p:sldId id="773" r:id="rId40"/>
    <p:sldId id="774" r:id="rId41"/>
    <p:sldId id="775" r:id="rId42"/>
    <p:sldId id="776" r:id="rId43"/>
    <p:sldId id="777" r:id="rId44"/>
    <p:sldId id="778" r:id="rId45"/>
    <p:sldId id="1223" r:id="rId46"/>
    <p:sldId id="1225" r:id="rId47"/>
    <p:sldId id="1229" r:id="rId48"/>
    <p:sldId id="1226" r:id="rId49"/>
    <p:sldId id="1227" r:id="rId50"/>
    <p:sldId id="1228" r:id="rId51"/>
    <p:sldId id="1207" r:id="rId52"/>
    <p:sldId id="1224" r:id="rId5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4355" autoAdjust="0"/>
  </p:normalViewPr>
  <p:slideViewPr>
    <p:cSldViewPr snapToGrid="0">
      <p:cViewPr varScale="1">
        <p:scale>
          <a:sx n="111" d="100"/>
          <a:sy n="111" d="100"/>
        </p:scale>
        <p:origin x="480" y="9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A2F5E-7A69-4916-8343-5487C785FDD1}"/>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5513C6-328D-4BCD-9B68-B31B3B2B8F3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6786F82-7D20-4401-9AC8-5A0A811DA6E4}" type="datetimeFigureOut">
              <a:rPr lang="en-GB" smtClean="0"/>
              <a:t>19/12/2024</a:t>
            </a:fld>
            <a:endParaRPr lang="en-GB"/>
          </a:p>
        </p:txBody>
      </p:sp>
      <p:sp>
        <p:nvSpPr>
          <p:cNvPr id="4" name="Footer Placeholder 3">
            <a:extLst>
              <a:ext uri="{FF2B5EF4-FFF2-40B4-BE49-F238E27FC236}">
                <a16:creationId xmlns:a16="http://schemas.microsoft.com/office/drawing/2014/main" id="{7E21B3FC-C472-436E-8A02-638BEBC6D83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GB"/>
              <a:t>Slide #</a:t>
            </a:r>
          </a:p>
        </p:txBody>
      </p:sp>
      <p:sp>
        <p:nvSpPr>
          <p:cNvPr id="5" name="Slide Number Placeholder 4">
            <a:extLst>
              <a:ext uri="{FF2B5EF4-FFF2-40B4-BE49-F238E27FC236}">
                <a16:creationId xmlns:a16="http://schemas.microsoft.com/office/drawing/2014/main" id="{4915F4D7-4207-4A51-9CA2-26F1E0CEFE04}"/>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46E9F6E-7CC6-47AA-8023-C1DA8FFBFDFB}" type="slidenum">
              <a:rPr lang="en-GB" smtClean="0"/>
              <a:t>‹#›</a:t>
            </a:fld>
            <a:endParaRPr lang="en-GB"/>
          </a:p>
        </p:txBody>
      </p:sp>
    </p:spTree>
    <p:extLst>
      <p:ext uri="{BB962C8B-B14F-4D97-AF65-F5344CB8AC3E}">
        <p14:creationId xmlns:p14="http://schemas.microsoft.com/office/powerpoint/2010/main" val="26136469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79C76123-4DE8-41DC-8DC0-F682B5F2C4B6}" type="datetimeFigureOut">
              <a:rPr lang="en-GB" smtClean="0"/>
              <a:pPr/>
              <a:t>19/12/2024</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r>
              <a:rPr lang="en-GB"/>
              <a:t>Slide #</a:t>
            </a:r>
          </a:p>
        </p:txBody>
      </p:sp>
      <p:sp>
        <p:nvSpPr>
          <p:cNvPr id="7" name="Slide Number Placehold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695AF33F-5A19-4C82-8109-1AB2EFBC8989}" type="slidenum">
              <a:rPr lang="en-GB" smtClean="0"/>
              <a:pPr/>
              <a:t>‹#›</a:t>
            </a:fld>
            <a:endParaRPr lang="en-GB"/>
          </a:p>
        </p:txBody>
      </p:sp>
    </p:spTree>
    <p:extLst>
      <p:ext uri="{BB962C8B-B14F-4D97-AF65-F5344CB8AC3E}">
        <p14:creationId xmlns:p14="http://schemas.microsoft.com/office/powerpoint/2010/main" val="1981754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AF33F-5A19-4C82-8109-1AB2EFBC8989}" type="slidenum">
              <a:rPr lang="en-GB" smtClean="0"/>
              <a:pPr/>
              <a:t>1</a:t>
            </a:fld>
            <a:endParaRPr lang="en-GB"/>
          </a:p>
        </p:txBody>
      </p:sp>
    </p:spTree>
    <p:extLst>
      <p:ext uri="{BB962C8B-B14F-4D97-AF65-F5344CB8AC3E}">
        <p14:creationId xmlns:p14="http://schemas.microsoft.com/office/powerpoint/2010/main" val="36192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D47B-3A5E-357C-DF0A-4706EAB9B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35403-1853-A43D-79F9-3B0C0D115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C9FB9-4F31-CDDE-9A85-C65BE90479B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6997023-3466-3150-BFEE-06FBE7F2ECFB}"/>
              </a:ext>
            </a:extLst>
          </p:cNvPr>
          <p:cNvSpPr>
            <a:spLocks noGrp="1"/>
          </p:cNvSpPr>
          <p:nvPr>
            <p:ph type="sldNum" sz="quarter" idx="5"/>
          </p:nvPr>
        </p:nvSpPr>
        <p:spPr/>
        <p:txBody>
          <a:bodyPr/>
          <a:lstStyle/>
          <a:p>
            <a:fld id="{695AF33F-5A19-4C82-8109-1AB2EFBC8989}" type="slidenum">
              <a:rPr lang="en-GB" smtClean="0"/>
              <a:pPr/>
              <a:t>10</a:t>
            </a:fld>
            <a:endParaRPr lang="en-GB"/>
          </a:p>
        </p:txBody>
      </p:sp>
    </p:spTree>
    <p:extLst>
      <p:ext uri="{BB962C8B-B14F-4D97-AF65-F5344CB8AC3E}">
        <p14:creationId xmlns:p14="http://schemas.microsoft.com/office/powerpoint/2010/main" val="111443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40E3B-32A2-1506-2BC4-10E01E237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4DE81-7E5C-03FE-674A-17D0F1BB3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D8445-75B1-43F6-9C48-F127CF3E81B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DE2E52A-9E02-FCD7-074C-8A76B664B4A2}"/>
              </a:ext>
            </a:extLst>
          </p:cNvPr>
          <p:cNvSpPr>
            <a:spLocks noGrp="1"/>
          </p:cNvSpPr>
          <p:nvPr>
            <p:ph type="sldNum" sz="quarter" idx="5"/>
          </p:nvPr>
        </p:nvSpPr>
        <p:spPr/>
        <p:txBody>
          <a:bodyPr/>
          <a:lstStyle/>
          <a:p>
            <a:fld id="{695AF33F-5A19-4C82-8109-1AB2EFBC8989}" type="slidenum">
              <a:rPr lang="en-GB" smtClean="0"/>
              <a:pPr/>
              <a:t>11</a:t>
            </a:fld>
            <a:endParaRPr lang="en-GB"/>
          </a:p>
        </p:txBody>
      </p:sp>
    </p:spTree>
    <p:extLst>
      <p:ext uri="{BB962C8B-B14F-4D97-AF65-F5344CB8AC3E}">
        <p14:creationId xmlns:p14="http://schemas.microsoft.com/office/powerpoint/2010/main" val="34670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A3DFB-E684-EE76-E23E-EFB66EE84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BBCE8-198A-37FF-8591-DD24C7479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53195-80FF-FB70-A8ED-9764BE7825F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44D8087-A840-F7B4-2389-A7C496EF6AB6}"/>
              </a:ext>
            </a:extLst>
          </p:cNvPr>
          <p:cNvSpPr>
            <a:spLocks noGrp="1"/>
          </p:cNvSpPr>
          <p:nvPr>
            <p:ph type="sldNum" sz="quarter" idx="5"/>
          </p:nvPr>
        </p:nvSpPr>
        <p:spPr/>
        <p:txBody>
          <a:bodyPr/>
          <a:lstStyle/>
          <a:p>
            <a:fld id="{695AF33F-5A19-4C82-8109-1AB2EFBC8989}" type="slidenum">
              <a:rPr lang="en-GB" smtClean="0"/>
              <a:pPr/>
              <a:t>12</a:t>
            </a:fld>
            <a:endParaRPr lang="en-GB"/>
          </a:p>
        </p:txBody>
      </p:sp>
    </p:spTree>
    <p:extLst>
      <p:ext uri="{BB962C8B-B14F-4D97-AF65-F5344CB8AC3E}">
        <p14:creationId xmlns:p14="http://schemas.microsoft.com/office/powerpoint/2010/main" val="369571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992-A7F5-08A1-9CDC-FCB4A978A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62A38-1DEA-C0FF-7383-A97BF2D44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EDBC9-B8EB-4D4C-4348-4F562312CC9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5CB4A281-133C-E1C9-A09F-DAD7B6D97E4D}"/>
              </a:ext>
            </a:extLst>
          </p:cNvPr>
          <p:cNvSpPr>
            <a:spLocks noGrp="1"/>
          </p:cNvSpPr>
          <p:nvPr>
            <p:ph type="sldNum" sz="quarter" idx="5"/>
          </p:nvPr>
        </p:nvSpPr>
        <p:spPr/>
        <p:txBody>
          <a:bodyPr/>
          <a:lstStyle/>
          <a:p>
            <a:fld id="{695AF33F-5A19-4C82-8109-1AB2EFBC8989}" type="slidenum">
              <a:rPr lang="en-GB" smtClean="0"/>
              <a:pPr/>
              <a:t>13</a:t>
            </a:fld>
            <a:endParaRPr lang="en-GB"/>
          </a:p>
        </p:txBody>
      </p:sp>
    </p:spTree>
    <p:extLst>
      <p:ext uri="{BB962C8B-B14F-4D97-AF65-F5344CB8AC3E}">
        <p14:creationId xmlns:p14="http://schemas.microsoft.com/office/powerpoint/2010/main" val="343916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8A71-07D1-C6F7-E148-83BE3A7D1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E015E-F427-06C0-56BB-8AD206E6A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9B598-E332-1F52-BDDE-E19D7B9A3ACE}"/>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00FADBB-0897-E82D-749B-8D76D8343247}"/>
              </a:ext>
            </a:extLst>
          </p:cNvPr>
          <p:cNvSpPr>
            <a:spLocks noGrp="1"/>
          </p:cNvSpPr>
          <p:nvPr>
            <p:ph type="sldNum" sz="quarter" idx="5"/>
          </p:nvPr>
        </p:nvSpPr>
        <p:spPr/>
        <p:txBody>
          <a:bodyPr/>
          <a:lstStyle/>
          <a:p>
            <a:fld id="{695AF33F-5A19-4C82-8109-1AB2EFBC8989}" type="slidenum">
              <a:rPr lang="en-GB" smtClean="0"/>
              <a:pPr/>
              <a:t>14</a:t>
            </a:fld>
            <a:endParaRPr lang="en-GB"/>
          </a:p>
        </p:txBody>
      </p:sp>
    </p:spTree>
    <p:extLst>
      <p:ext uri="{BB962C8B-B14F-4D97-AF65-F5344CB8AC3E}">
        <p14:creationId xmlns:p14="http://schemas.microsoft.com/office/powerpoint/2010/main" val="129059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93DA1-AD6B-11C6-CFD9-18E6C5546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75428-36C7-000D-287F-F21996D0A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1DC7F-436E-BC42-0D39-4F324600608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8BAA3A6-5B18-A832-E2A0-35066B9F41DE}"/>
              </a:ext>
            </a:extLst>
          </p:cNvPr>
          <p:cNvSpPr>
            <a:spLocks noGrp="1"/>
          </p:cNvSpPr>
          <p:nvPr>
            <p:ph type="sldNum" sz="quarter" idx="5"/>
          </p:nvPr>
        </p:nvSpPr>
        <p:spPr/>
        <p:txBody>
          <a:bodyPr/>
          <a:lstStyle/>
          <a:p>
            <a:fld id="{695AF33F-5A19-4C82-8109-1AB2EFBC8989}" type="slidenum">
              <a:rPr lang="en-GB" smtClean="0"/>
              <a:pPr/>
              <a:t>15</a:t>
            </a:fld>
            <a:endParaRPr lang="en-GB"/>
          </a:p>
        </p:txBody>
      </p:sp>
    </p:spTree>
    <p:extLst>
      <p:ext uri="{BB962C8B-B14F-4D97-AF65-F5344CB8AC3E}">
        <p14:creationId xmlns:p14="http://schemas.microsoft.com/office/powerpoint/2010/main" val="352758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E3F-E8F8-AD5F-ACC6-34326C8B6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BDBC1-6ADA-F566-2D91-606333843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D54A7-B615-8934-143E-5F2B8809063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0EE3C30-C608-C425-D0A4-53BD49AD3D24}"/>
              </a:ext>
            </a:extLst>
          </p:cNvPr>
          <p:cNvSpPr>
            <a:spLocks noGrp="1"/>
          </p:cNvSpPr>
          <p:nvPr>
            <p:ph type="sldNum" sz="quarter" idx="5"/>
          </p:nvPr>
        </p:nvSpPr>
        <p:spPr/>
        <p:txBody>
          <a:bodyPr/>
          <a:lstStyle/>
          <a:p>
            <a:fld id="{695AF33F-5A19-4C82-8109-1AB2EFBC8989}" type="slidenum">
              <a:rPr lang="en-GB" smtClean="0"/>
              <a:pPr/>
              <a:t>16</a:t>
            </a:fld>
            <a:endParaRPr lang="en-GB"/>
          </a:p>
        </p:txBody>
      </p:sp>
    </p:spTree>
    <p:extLst>
      <p:ext uri="{BB962C8B-B14F-4D97-AF65-F5344CB8AC3E}">
        <p14:creationId xmlns:p14="http://schemas.microsoft.com/office/powerpoint/2010/main" val="374695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8543-562A-570D-D45E-CD5A2AC33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9422F-B035-6489-195F-C15E85A78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B8EC9-37CA-ACCA-56E3-C43BA406A39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291A477-226E-4AFD-C7F4-4683BF132211}"/>
              </a:ext>
            </a:extLst>
          </p:cNvPr>
          <p:cNvSpPr>
            <a:spLocks noGrp="1"/>
          </p:cNvSpPr>
          <p:nvPr>
            <p:ph type="sldNum" sz="quarter" idx="5"/>
          </p:nvPr>
        </p:nvSpPr>
        <p:spPr/>
        <p:txBody>
          <a:bodyPr/>
          <a:lstStyle/>
          <a:p>
            <a:fld id="{695AF33F-5A19-4C82-8109-1AB2EFBC8989}" type="slidenum">
              <a:rPr lang="en-GB" smtClean="0"/>
              <a:pPr/>
              <a:t>17</a:t>
            </a:fld>
            <a:endParaRPr lang="en-GB"/>
          </a:p>
        </p:txBody>
      </p:sp>
    </p:spTree>
    <p:extLst>
      <p:ext uri="{BB962C8B-B14F-4D97-AF65-F5344CB8AC3E}">
        <p14:creationId xmlns:p14="http://schemas.microsoft.com/office/powerpoint/2010/main" val="334822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789A5-A027-646B-4459-61B88E9BC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588DB-C716-CBAD-8D16-EA69C850B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6BE8B-E00D-6EF4-18BF-1268B825C88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710A4BF-D745-52C4-C60E-CA95D4B3CBC1}"/>
              </a:ext>
            </a:extLst>
          </p:cNvPr>
          <p:cNvSpPr>
            <a:spLocks noGrp="1"/>
          </p:cNvSpPr>
          <p:nvPr>
            <p:ph type="sldNum" sz="quarter" idx="5"/>
          </p:nvPr>
        </p:nvSpPr>
        <p:spPr/>
        <p:txBody>
          <a:bodyPr/>
          <a:lstStyle/>
          <a:p>
            <a:fld id="{695AF33F-5A19-4C82-8109-1AB2EFBC8989}" type="slidenum">
              <a:rPr lang="en-GB" smtClean="0"/>
              <a:pPr/>
              <a:t>41</a:t>
            </a:fld>
            <a:endParaRPr lang="en-GB"/>
          </a:p>
        </p:txBody>
      </p:sp>
    </p:spTree>
    <p:extLst>
      <p:ext uri="{BB962C8B-B14F-4D97-AF65-F5344CB8AC3E}">
        <p14:creationId xmlns:p14="http://schemas.microsoft.com/office/powerpoint/2010/main" val="305295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EE95-922C-312C-EB4B-76018F915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E955A-A7B5-5AD6-C279-59D2A942C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D76AA-0D8A-2C2A-8A21-F779908BDD8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24FE70D-88F3-E0A3-25D3-8064699136B4}"/>
              </a:ext>
            </a:extLst>
          </p:cNvPr>
          <p:cNvSpPr>
            <a:spLocks noGrp="1"/>
          </p:cNvSpPr>
          <p:nvPr>
            <p:ph type="sldNum" sz="quarter" idx="5"/>
          </p:nvPr>
        </p:nvSpPr>
        <p:spPr/>
        <p:txBody>
          <a:bodyPr/>
          <a:lstStyle/>
          <a:p>
            <a:fld id="{695AF33F-5A19-4C82-8109-1AB2EFBC8989}" type="slidenum">
              <a:rPr lang="en-GB" smtClean="0"/>
              <a:pPr/>
              <a:t>42</a:t>
            </a:fld>
            <a:endParaRPr lang="en-GB"/>
          </a:p>
        </p:txBody>
      </p:sp>
    </p:spTree>
    <p:extLst>
      <p:ext uri="{BB962C8B-B14F-4D97-AF65-F5344CB8AC3E}">
        <p14:creationId xmlns:p14="http://schemas.microsoft.com/office/powerpoint/2010/main" val="117252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695AF33F-5A19-4C82-8109-1AB2EFBC8989}" type="slidenum">
              <a:rPr lang="en-GB" smtClean="0"/>
              <a:pPr/>
              <a:t>2</a:t>
            </a:fld>
            <a:endParaRPr lang="en-GB"/>
          </a:p>
        </p:txBody>
      </p:sp>
    </p:spTree>
    <p:extLst>
      <p:ext uri="{BB962C8B-B14F-4D97-AF65-F5344CB8AC3E}">
        <p14:creationId xmlns:p14="http://schemas.microsoft.com/office/powerpoint/2010/main" val="258540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6BCD-BDBA-5BD2-7902-50652D4DD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F3C51-131C-3C06-A17E-22AE1D631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E707C-A72A-9463-064B-E312B40B8E9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1D4594C-C34B-BF46-4C0F-65F4D22EFDC0}"/>
              </a:ext>
            </a:extLst>
          </p:cNvPr>
          <p:cNvSpPr>
            <a:spLocks noGrp="1"/>
          </p:cNvSpPr>
          <p:nvPr>
            <p:ph type="sldNum" sz="quarter" idx="5"/>
          </p:nvPr>
        </p:nvSpPr>
        <p:spPr/>
        <p:txBody>
          <a:bodyPr/>
          <a:lstStyle/>
          <a:p>
            <a:fld id="{695AF33F-5A19-4C82-8109-1AB2EFBC8989}" type="slidenum">
              <a:rPr lang="en-GB" smtClean="0"/>
              <a:pPr/>
              <a:t>43</a:t>
            </a:fld>
            <a:endParaRPr lang="en-GB"/>
          </a:p>
        </p:txBody>
      </p:sp>
    </p:spTree>
    <p:extLst>
      <p:ext uri="{BB962C8B-B14F-4D97-AF65-F5344CB8AC3E}">
        <p14:creationId xmlns:p14="http://schemas.microsoft.com/office/powerpoint/2010/main" val="354492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7DFA0-C778-0181-FEF8-8B267ADCD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E35D2-185D-F268-98F1-745607F5C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50604-EF22-50C7-FC82-663DF06CB10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EAEE0F5-E8B0-7A39-1F7C-7A3236D3FF25}"/>
              </a:ext>
            </a:extLst>
          </p:cNvPr>
          <p:cNvSpPr>
            <a:spLocks noGrp="1"/>
          </p:cNvSpPr>
          <p:nvPr>
            <p:ph type="sldNum" sz="quarter" idx="5"/>
          </p:nvPr>
        </p:nvSpPr>
        <p:spPr/>
        <p:txBody>
          <a:bodyPr/>
          <a:lstStyle/>
          <a:p>
            <a:fld id="{695AF33F-5A19-4C82-8109-1AB2EFBC8989}" type="slidenum">
              <a:rPr lang="en-GB" smtClean="0"/>
              <a:pPr/>
              <a:t>44</a:t>
            </a:fld>
            <a:endParaRPr lang="en-GB"/>
          </a:p>
        </p:txBody>
      </p:sp>
    </p:spTree>
    <p:extLst>
      <p:ext uri="{BB962C8B-B14F-4D97-AF65-F5344CB8AC3E}">
        <p14:creationId xmlns:p14="http://schemas.microsoft.com/office/powerpoint/2010/main" val="348813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CCC9D-6873-1404-D111-021DE71AF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F5E88-D47E-9715-1902-5088683E8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37944-0E0E-1221-F082-2EA46EE4BFF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3D57A99-F72E-F995-CEEE-CFBDE07F60CB}"/>
              </a:ext>
            </a:extLst>
          </p:cNvPr>
          <p:cNvSpPr>
            <a:spLocks noGrp="1"/>
          </p:cNvSpPr>
          <p:nvPr>
            <p:ph type="sldNum" sz="quarter" idx="5"/>
          </p:nvPr>
        </p:nvSpPr>
        <p:spPr/>
        <p:txBody>
          <a:bodyPr/>
          <a:lstStyle/>
          <a:p>
            <a:fld id="{695AF33F-5A19-4C82-8109-1AB2EFBC8989}" type="slidenum">
              <a:rPr lang="en-GB" smtClean="0"/>
              <a:pPr/>
              <a:t>45</a:t>
            </a:fld>
            <a:endParaRPr lang="en-GB"/>
          </a:p>
        </p:txBody>
      </p:sp>
    </p:spTree>
    <p:extLst>
      <p:ext uri="{BB962C8B-B14F-4D97-AF65-F5344CB8AC3E}">
        <p14:creationId xmlns:p14="http://schemas.microsoft.com/office/powerpoint/2010/main" val="280967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EC0F-653B-98A2-89A5-F6C9F5833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7BAD5-8950-AB62-B8FD-A2837BC0F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6351D-1827-6359-7E6B-45FEF151A64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AD4A495-B94C-2415-ADF8-63D0663E9EF8}"/>
              </a:ext>
            </a:extLst>
          </p:cNvPr>
          <p:cNvSpPr>
            <a:spLocks noGrp="1"/>
          </p:cNvSpPr>
          <p:nvPr>
            <p:ph type="sldNum" sz="quarter" idx="5"/>
          </p:nvPr>
        </p:nvSpPr>
        <p:spPr/>
        <p:txBody>
          <a:bodyPr/>
          <a:lstStyle/>
          <a:p>
            <a:fld id="{695AF33F-5A19-4C82-8109-1AB2EFBC8989}" type="slidenum">
              <a:rPr lang="en-GB" smtClean="0"/>
              <a:pPr/>
              <a:t>46</a:t>
            </a:fld>
            <a:endParaRPr lang="en-GB"/>
          </a:p>
        </p:txBody>
      </p:sp>
    </p:spTree>
    <p:extLst>
      <p:ext uri="{BB962C8B-B14F-4D97-AF65-F5344CB8AC3E}">
        <p14:creationId xmlns:p14="http://schemas.microsoft.com/office/powerpoint/2010/main" val="169739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3E98-D5F2-0E7C-D77F-F425AF11B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82B8E-F5DD-9869-77A2-3B7643AE2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A45FF-E1D7-AB6F-09FC-668135FB3F4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1034F05-0EFF-AF28-CDCB-591C4F575344}"/>
              </a:ext>
            </a:extLst>
          </p:cNvPr>
          <p:cNvSpPr>
            <a:spLocks noGrp="1"/>
          </p:cNvSpPr>
          <p:nvPr>
            <p:ph type="sldNum" sz="quarter" idx="5"/>
          </p:nvPr>
        </p:nvSpPr>
        <p:spPr/>
        <p:txBody>
          <a:bodyPr/>
          <a:lstStyle/>
          <a:p>
            <a:fld id="{695AF33F-5A19-4C82-8109-1AB2EFBC8989}" type="slidenum">
              <a:rPr lang="en-GB" smtClean="0"/>
              <a:pPr/>
              <a:t>47</a:t>
            </a:fld>
            <a:endParaRPr lang="en-GB"/>
          </a:p>
        </p:txBody>
      </p:sp>
    </p:spTree>
    <p:extLst>
      <p:ext uri="{BB962C8B-B14F-4D97-AF65-F5344CB8AC3E}">
        <p14:creationId xmlns:p14="http://schemas.microsoft.com/office/powerpoint/2010/main" val="1229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FF91E-08C4-BC76-7D57-870E212C5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E7845-DBFC-6A96-9B04-D39E0F827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52633-5BBB-05C2-5AAC-04408453034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5CCC53FA-DAB9-E5D5-DE9D-B94434986E2A}"/>
              </a:ext>
            </a:extLst>
          </p:cNvPr>
          <p:cNvSpPr>
            <a:spLocks noGrp="1"/>
          </p:cNvSpPr>
          <p:nvPr>
            <p:ph type="sldNum" sz="quarter" idx="5"/>
          </p:nvPr>
        </p:nvSpPr>
        <p:spPr/>
        <p:txBody>
          <a:bodyPr/>
          <a:lstStyle/>
          <a:p>
            <a:fld id="{695AF33F-5A19-4C82-8109-1AB2EFBC8989}" type="slidenum">
              <a:rPr lang="en-GB" smtClean="0"/>
              <a:pPr/>
              <a:t>48</a:t>
            </a:fld>
            <a:endParaRPr lang="en-GB"/>
          </a:p>
        </p:txBody>
      </p:sp>
    </p:spTree>
    <p:extLst>
      <p:ext uri="{BB962C8B-B14F-4D97-AF65-F5344CB8AC3E}">
        <p14:creationId xmlns:p14="http://schemas.microsoft.com/office/powerpoint/2010/main" val="393765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9B69B-9A70-1C9C-91DE-9A9C0B69D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862B6-4D3C-70F4-5836-F09B84952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541CB-B009-BA98-2054-0673112B0717}"/>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1C8967B-B29D-7167-76C2-9813D2B822E1}"/>
              </a:ext>
            </a:extLst>
          </p:cNvPr>
          <p:cNvSpPr>
            <a:spLocks noGrp="1"/>
          </p:cNvSpPr>
          <p:nvPr>
            <p:ph type="sldNum" sz="quarter" idx="5"/>
          </p:nvPr>
        </p:nvSpPr>
        <p:spPr/>
        <p:txBody>
          <a:bodyPr/>
          <a:lstStyle/>
          <a:p>
            <a:fld id="{695AF33F-5A19-4C82-8109-1AB2EFBC8989}" type="slidenum">
              <a:rPr lang="en-GB" smtClean="0"/>
              <a:pPr/>
              <a:t>3</a:t>
            </a:fld>
            <a:endParaRPr lang="en-GB"/>
          </a:p>
        </p:txBody>
      </p:sp>
    </p:spTree>
    <p:extLst>
      <p:ext uri="{BB962C8B-B14F-4D97-AF65-F5344CB8AC3E}">
        <p14:creationId xmlns:p14="http://schemas.microsoft.com/office/powerpoint/2010/main" val="173984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36A97-735D-70A5-74F1-B33E1670D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751F2-3B3A-848E-2762-164D7F2E3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F4088-51E7-6C92-1601-E1EC0809546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448D696-0760-2AEC-1569-569BF6D2D267}"/>
              </a:ext>
            </a:extLst>
          </p:cNvPr>
          <p:cNvSpPr>
            <a:spLocks noGrp="1"/>
          </p:cNvSpPr>
          <p:nvPr>
            <p:ph type="sldNum" sz="quarter" idx="5"/>
          </p:nvPr>
        </p:nvSpPr>
        <p:spPr/>
        <p:txBody>
          <a:bodyPr/>
          <a:lstStyle/>
          <a:p>
            <a:fld id="{695AF33F-5A19-4C82-8109-1AB2EFBC8989}" type="slidenum">
              <a:rPr lang="en-GB" smtClean="0"/>
              <a:pPr/>
              <a:t>4</a:t>
            </a:fld>
            <a:endParaRPr lang="en-GB"/>
          </a:p>
        </p:txBody>
      </p:sp>
    </p:spTree>
    <p:extLst>
      <p:ext uri="{BB962C8B-B14F-4D97-AF65-F5344CB8AC3E}">
        <p14:creationId xmlns:p14="http://schemas.microsoft.com/office/powerpoint/2010/main" val="240235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695AF33F-5A19-4C82-8109-1AB2EFBC8989}" type="slidenum">
              <a:rPr lang="en-GB" smtClean="0"/>
              <a:pPr/>
              <a:t>5</a:t>
            </a:fld>
            <a:endParaRPr lang="en-GB"/>
          </a:p>
        </p:txBody>
      </p:sp>
    </p:spTree>
    <p:extLst>
      <p:ext uri="{BB962C8B-B14F-4D97-AF65-F5344CB8AC3E}">
        <p14:creationId xmlns:p14="http://schemas.microsoft.com/office/powerpoint/2010/main" val="418083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86DB-8C09-0887-28DC-F235DF763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190CD-C18E-EE82-973B-A7F84DA53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7F698-F7B3-B48F-D4C0-0AE38C5D6FC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A2FCE26-FE6F-78DE-1B01-2AD380FF6076}"/>
              </a:ext>
            </a:extLst>
          </p:cNvPr>
          <p:cNvSpPr>
            <a:spLocks noGrp="1"/>
          </p:cNvSpPr>
          <p:nvPr>
            <p:ph type="sldNum" sz="quarter" idx="5"/>
          </p:nvPr>
        </p:nvSpPr>
        <p:spPr/>
        <p:txBody>
          <a:bodyPr/>
          <a:lstStyle/>
          <a:p>
            <a:fld id="{695AF33F-5A19-4C82-8109-1AB2EFBC8989}" type="slidenum">
              <a:rPr lang="en-GB" smtClean="0"/>
              <a:pPr/>
              <a:t>6</a:t>
            </a:fld>
            <a:endParaRPr lang="en-GB"/>
          </a:p>
        </p:txBody>
      </p:sp>
    </p:spTree>
    <p:extLst>
      <p:ext uri="{BB962C8B-B14F-4D97-AF65-F5344CB8AC3E}">
        <p14:creationId xmlns:p14="http://schemas.microsoft.com/office/powerpoint/2010/main" val="326916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F29F-3D00-3F14-235C-40839446D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3E720-9706-217F-C507-74684EA62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42691-48FA-89EB-72BB-83A7F98BA6D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6575915-2DF4-EA2E-733C-95CE666A1C55}"/>
              </a:ext>
            </a:extLst>
          </p:cNvPr>
          <p:cNvSpPr>
            <a:spLocks noGrp="1"/>
          </p:cNvSpPr>
          <p:nvPr>
            <p:ph type="sldNum" sz="quarter" idx="5"/>
          </p:nvPr>
        </p:nvSpPr>
        <p:spPr/>
        <p:txBody>
          <a:bodyPr/>
          <a:lstStyle/>
          <a:p>
            <a:fld id="{695AF33F-5A19-4C82-8109-1AB2EFBC8989}" type="slidenum">
              <a:rPr lang="en-GB" smtClean="0"/>
              <a:pPr/>
              <a:t>7</a:t>
            </a:fld>
            <a:endParaRPr lang="en-GB"/>
          </a:p>
        </p:txBody>
      </p:sp>
    </p:spTree>
    <p:extLst>
      <p:ext uri="{BB962C8B-B14F-4D97-AF65-F5344CB8AC3E}">
        <p14:creationId xmlns:p14="http://schemas.microsoft.com/office/powerpoint/2010/main" val="148682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6EE4-3208-2411-BE1F-3C2C663BB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9C573-0499-7C53-25D5-AFC2889A7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B888A-1FD2-B5A1-F6BC-EE0245FE4CE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41B43A1-5C47-2068-7AC7-E0FF18F41D2F}"/>
              </a:ext>
            </a:extLst>
          </p:cNvPr>
          <p:cNvSpPr>
            <a:spLocks noGrp="1"/>
          </p:cNvSpPr>
          <p:nvPr>
            <p:ph type="sldNum" sz="quarter" idx="5"/>
          </p:nvPr>
        </p:nvSpPr>
        <p:spPr/>
        <p:txBody>
          <a:bodyPr/>
          <a:lstStyle/>
          <a:p>
            <a:fld id="{695AF33F-5A19-4C82-8109-1AB2EFBC8989}" type="slidenum">
              <a:rPr lang="en-GB" smtClean="0"/>
              <a:pPr/>
              <a:t>8</a:t>
            </a:fld>
            <a:endParaRPr lang="en-GB"/>
          </a:p>
        </p:txBody>
      </p:sp>
    </p:spTree>
    <p:extLst>
      <p:ext uri="{BB962C8B-B14F-4D97-AF65-F5344CB8AC3E}">
        <p14:creationId xmlns:p14="http://schemas.microsoft.com/office/powerpoint/2010/main" val="50377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D7EB-5E49-83BF-C0AD-A0CC44A63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B03E6-E61F-7687-2EB8-DB5105B76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164AE-6A32-E207-927C-556D6AD7FF0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989C950-290E-7EBC-46E1-36FB1AAC34BA}"/>
              </a:ext>
            </a:extLst>
          </p:cNvPr>
          <p:cNvSpPr>
            <a:spLocks noGrp="1"/>
          </p:cNvSpPr>
          <p:nvPr>
            <p:ph type="sldNum" sz="quarter" idx="5"/>
          </p:nvPr>
        </p:nvSpPr>
        <p:spPr/>
        <p:txBody>
          <a:bodyPr/>
          <a:lstStyle/>
          <a:p>
            <a:fld id="{695AF33F-5A19-4C82-8109-1AB2EFBC8989}" type="slidenum">
              <a:rPr lang="en-GB" smtClean="0"/>
              <a:pPr/>
              <a:t>9</a:t>
            </a:fld>
            <a:endParaRPr lang="en-GB"/>
          </a:p>
        </p:txBody>
      </p:sp>
    </p:spTree>
    <p:extLst>
      <p:ext uri="{BB962C8B-B14F-4D97-AF65-F5344CB8AC3E}">
        <p14:creationId xmlns:p14="http://schemas.microsoft.com/office/powerpoint/2010/main" val="37618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05366-1495-0B49-AEEA-A4E12D772022}" type="datetime1">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92307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52733-3F6F-2343-A2F8-F5A727CF7AEC}" type="datetime1">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4753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0D95-6F29-AE47-8E06-917244FE5C13}" type="datetime1">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28309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1838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004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121638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F366A-3262-EC47-9757-68F503083531}" type="datetime1">
              <a:rPr lang="en-GB" smtClean="0"/>
              <a:t>19/12/2024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lvl1pPr>
          </a:lstStyle>
          <a:p>
            <a:fld id="{B4E5BD08-0B11-4DCE-9EB4-4E42DDB860D8}" type="slidenum">
              <a:rPr lang="en-GB" smtClean="0"/>
              <a:pPr/>
              <a:t>‹#›</a:t>
            </a:fld>
            <a:endParaRPr lang="en-GB" dirty="0"/>
          </a:p>
        </p:txBody>
      </p:sp>
      <p:pic>
        <p:nvPicPr>
          <p:cNvPr id="7" name="Picture 6" descr="C:\Users\Lola\Desktop\orangesandlemons.png"/>
          <p:cNvPicPr/>
          <p:nvPr userDrawn="1"/>
        </p:nvPicPr>
        <p:blipFill rotWithShape="1">
          <a:blip r:embed="rId2" cstate="print">
            <a:extLst>
              <a:ext uri="{28A0092B-C50C-407E-A947-70E740481C1C}">
                <a14:useLocalDpi xmlns:a14="http://schemas.microsoft.com/office/drawing/2010/main" val="0"/>
              </a:ext>
            </a:extLst>
          </a:blip>
          <a:srcRect t="31169" b="30798"/>
          <a:stretch/>
        </p:blipFill>
        <p:spPr bwMode="auto">
          <a:xfrm>
            <a:off x="5123892" y="6311900"/>
            <a:ext cx="1944216" cy="3780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2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srcRect/>
          <a:stretch/>
        </p:blipFill>
        <p:spPr>
          <a:xfrm>
            <a:off x="7143" y="-3048"/>
            <a:ext cx="12192000" cy="6858000"/>
          </a:xfrm>
          <a:prstGeom prst="rect">
            <a:avLst/>
          </a:prstGeom>
        </p:spPr>
      </p:pic>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6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41889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425392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79591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90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B4B6C-4A34-3A45-93FC-C6D857F3A9CE}" type="datetime1">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342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030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6641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727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9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4051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54744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82953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5081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01217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49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E294D-89B3-6B43-ABB9-AC54D06C181D}" type="datetime1">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3297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8346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89821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139232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47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5768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9079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9388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86DE531-C393-4064-92C3-631DB7E41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56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FBAAE9-671C-40BF-A467-C73C0C8326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6213" y="1395412"/>
            <a:ext cx="11199664" cy="666861"/>
          </a:xfrm>
        </p:spPr>
        <p:txBody>
          <a:bodyPr lIns="0" tIns="0" rIns="0" bIns="0" anchor="ctr" anchorCtr="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chor="t" anchorCtr="0">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
        <p:nvSpPr>
          <p:cNvPr id="5" name="Slide Number Placeholder 5">
            <a:extLst>
              <a:ext uri="{FF2B5EF4-FFF2-40B4-BE49-F238E27FC236}">
                <a16:creationId xmlns:a16="http://schemas.microsoft.com/office/drawing/2014/main" id="{3F0245C0-0A6A-41D2-818A-276256A768D2}"/>
              </a:ext>
            </a:extLst>
          </p:cNvPr>
          <p:cNvSpPr>
            <a:spLocks noGrp="1"/>
          </p:cNvSpPr>
          <p:nvPr>
            <p:ph type="sldNum" sz="quarter" idx="12"/>
          </p:nvPr>
        </p:nvSpPr>
        <p:spPr>
          <a:xfrm>
            <a:off x="8610600" y="6356352"/>
            <a:ext cx="2743200" cy="365125"/>
          </a:xfrm>
        </p:spPr>
        <p:txBody>
          <a:bodyPr/>
          <a:lstStyle/>
          <a:p>
            <a:fld id="{A5FD524B-A2CA-44B6-A908-28F8E117AD1A}" type="slidenum">
              <a:rPr lang="en-GB" smtClean="0"/>
              <a:t>‹#›</a:t>
            </a:fld>
            <a:endParaRPr lang="en-GB" dirty="0"/>
          </a:p>
        </p:txBody>
      </p:sp>
    </p:spTree>
    <p:extLst>
      <p:ext uri="{BB962C8B-B14F-4D97-AF65-F5344CB8AC3E}">
        <p14:creationId xmlns:p14="http://schemas.microsoft.com/office/powerpoint/2010/main" val="235996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FDBDB-B691-4775-B35D-49FE44CA6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6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1F9-4BCB-5542-B618-2168CC1272DB}" type="datetime1">
              <a:rPr lang="en-GB" smtClean="0"/>
              <a:t>19/12/2024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831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8912" y="134754"/>
            <a:ext cx="7233139" cy="1961332"/>
          </a:xfrm>
          <a:prstGeom prst="rect">
            <a:avLst/>
          </a:prstGeom>
        </p:spPr>
        <p:txBody>
          <a:bodyPr lIns="0" tIns="0" rIns="0" bIns="0">
            <a:noAutofit/>
          </a:bodyPr>
          <a:lstStyle>
            <a:lvl1pPr algn="l">
              <a:defRPr sz="2700" baseline="0">
                <a:solidFill>
                  <a:schemeClr val="tx1"/>
                </a:solidFill>
                <a:latin typeface="+mj-lt"/>
              </a:defRPr>
            </a:lvl1pPr>
          </a:lstStyle>
          <a:p>
            <a:r>
              <a:rPr lang="en-GB"/>
              <a:t>Title</a:t>
            </a:r>
          </a:p>
        </p:txBody>
      </p:sp>
      <p:sp>
        <p:nvSpPr>
          <p:cNvPr id="5" name="Content Placeholder 4"/>
          <p:cNvSpPr>
            <a:spLocks noGrp="1"/>
          </p:cNvSpPr>
          <p:nvPr>
            <p:ph sz="quarter" idx="11" hasCustomPrompt="1"/>
          </p:nvPr>
        </p:nvSpPr>
        <p:spPr>
          <a:xfrm>
            <a:off x="3188911" y="2207394"/>
            <a:ext cx="7233683" cy="1681200"/>
          </a:xfrm>
          <a:prstGeom prst="rect">
            <a:avLst/>
          </a:prstGeom>
        </p:spPr>
        <p:txBody>
          <a:bodyPr lIns="0" tIns="46800" rIns="0" bIns="0"/>
          <a:lstStyle>
            <a:lvl1pPr marL="0" indent="0" algn="l">
              <a:buNone/>
              <a:defRPr sz="2700" baseline="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Meeting name</a:t>
            </a:r>
          </a:p>
          <a:p>
            <a:pPr lvl="0"/>
            <a:r>
              <a:rPr lang="en-US"/>
              <a:t>Date</a:t>
            </a:r>
          </a:p>
        </p:txBody>
      </p:sp>
      <p:sp>
        <p:nvSpPr>
          <p:cNvPr id="17" name="Content Placeholder 5"/>
          <p:cNvSpPr>
            <a:spLocks noGrp="1"/>
          </p:cNvSpPr>
          <p:nvPr>
            <p:ph sz="quarter" idx="12"/>
          </p:nvPr>
        </p:nvSpPr>
        <p:spPr>
          <a:xfrm>
            <a:off x="0" y="0"/>
            <a:ext cx="3035808" cy="6858000"/>
          </a:xfrm>
          <a:prstGeom prst="rect">
            <a:avLst/>
          </a:prstGeom>
        </p:spPr>
        <p:txBody>
          <a:bodyPr lIns="0" tIns="0" rIns="0" bIns="0"/>
          <a:lstStyle>
            <a:lvl1pPr marL="0" indent="0">
              <a:buNone/>
              <a:defRPr sz="300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Click to edit Master text styles</a:t>
            </a:r>
          </a:p>
        </p:txBody>
      </p:sp>
      <p:sp>
        <p:nvSpPr>
          <p:cNvPr id="21" name="Circle: Hollow 9">
            <a:extLst>
              <a:ext uri="{FF2B5EF4-FFF2-40B4-BE49-F238E27FC236}">
                <a16:creationId xmlns:a16="http://schemas.microsoft.com/office/drawing/2014/main" id="{D8BF39FF-C0F5-4A51-91F7-02C71E663F13}"/>
              </a:ext>
            </a:extLst>
          </p:cNvPr>
          <p:cNvSpPr>
            <a:spLocks noChangeAspect="1"/>
          </p:cNvSpPr>
          <p:nvPr userDrawn="1"/>
        </p:nvSpPr>
        <p:spPr>
          <a:xfrm>
            <a:off x="11414585" y="6140386"/>
            <a:ext cx="575945" cy="575944"/>
          </a:xfrm>
          <a:prstGeom prst="donut">
            <a:avLst>
              <a:gd name="adj" fmla="val 17657"/>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2" name="Rectangle 21">
            <a:extLst>
              <a:ext uri="{FF2B5EF4-FFF2-40B4-BE49-F238E27FC236}">
                <a16:creationId xmlns:a16="http://schemas.microsoft.com/office/drawing/2014/main" id="{11ABDF43-ADBE-4B3B-9FF1-EBD434832FDD}"/>
              </a:ext>
            </a:extLst>
          </p:cNvPr>
          <p:cNvSpPr>
            <a:spLocks noChangeAspect="1"/>
          </p:cNvSpPr>
          <p:nvPr userDrawn="1"/>
        </p:nvSpPr>
        <p:spPr>
          <a:xfrm>
            <a:off x="11349807" y="6368432"/>
            <a:ext cx="705415" cy="119852"/>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3" name="TextBox 22"/>
          <p:cNvSpPr txBox="1"/>
          <p:nvPr userDrawn="1"/>
        </p:nvSpPr>
        <p:spPr>
          <a:xfrm>
            <a:off x="913002" y="6493161"/>
            <a:ext cx="707119" cy="156197"/>
          </a:xfrm>
          <a:prstGeom prst="rect">
            <a:avLst/>
          </a:prstGeom>
          <a:noFill/>
        </p:spPr>
        <p:txBody>
          <a:bodyPr wrap="square" lIns="0" tIns="0" rIns="0" bIns="0" rtlCol="0">
            <a:spAutoFit/>
          </a:bodyPr>
          <a:lstStyle/>
          <a:p>
            <a:pPr algn="l"/>
            <a:fld id="{8552FEF4-43CA-47F9-8A9C-CC0E010519B5}" type="slidenum">
              <a:rPr lang="en-GB" sz="1015" smtClean="0">
                <a:solidFill>
                  <a:schemeClr val="tx1"/>
                </a:solidFill>
              </a:rPr>
              <a:pPr algn="l"/>
              <a:t>‹#›</a:t>
            </a:fld>
            <a:endParaRPr lang="en-GB" sz="1015" dirty="0">
              <a:solidFill>
                <a:schemeClr val="tx1"/>
              </a:solidFill>
            </a:endParaRPr>
          </a:p>
        </p:txBody>
      </p:sp>
      <p:sp>
        <p:nvSpPr>
          <p:cNvPr id="24" name="Rectangle 23"/>
          <p:cNvSpPr/>
          <p:nvPr userDrawn="1"/>
        </p:nvSpPr>
        <p:spPr>
          <a:xfrm>
            <a:off x="2963808" y="0"/>
            <a:ext cx="72000" cy="6868800"/>
          </a:xfrm>
          <a:prstGeom prst="rect">
            <a:avLst/>
          </a:prstGeom>
          <a:solidFill>
            <a:schemeClr val="tx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14" name="Rectangle 13">
            <a:extLst>
              <a:ext uri="{FF2B5EF4-FFF2-40B4-BE49-F238E27FC236}">
                <a16:creationId xmlns:a16="http://schemas.microsoft.com/office/drawing/2014/main" id="{56B8CC57-B242-47B8-8D6E-C5789BBC15AC}"/>
              </a:ext>
            </a:extLst>
          </p:cNvPr>
          <p:cNvSpPr>
            <a:spLocks/>
          </p:cNvSpPr>
          <p:nvPr userDrawn="1"/>
        </p:nvSpPr>
        <p:spPr>
          <a:xfrm>
            <a:off x="3188909" y="6366169"/>
            <a:ext cx="8097131" cy="12211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l"/>
            <a:endParaRPr lang="en-GB" sz="12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A8D1E50-8A67-4AD1-9226-DC0E21F039B4}"/>
              </a:ext>
            </a:extLst>
          </p:cNvPr>
          <p:cNvSpPr/>
          <p:nvPr userDrawn="1"/>
        </p:nvSpPr>
        <p:spPr>
          <a:xfrm>
            <a:off x="3380013" y="6488284"/>
            <a:ext cx="8669179" cy="338554"/>
          </a:xfrm>
          <a:prstGeom prst="rect">
            <a:avLst/>
          </a:prstGeom>
        </p:spPr>
        <p:txBody>
          <a:bodyPr wrap="square">
            <a:noAutofit/>
          </a:bodyPr>
          <a:lstStyle/>
          <a:p>
            <a:pPr algn="ctr"/>
            <a:r>
              <a:rPr lang="en-US" sz="600" i="1" dirty="0">
                <a:solidFill>
                  <a:schemeClr val="tx1"/>
                </a:solidFill>
              </a:rP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endParaRPr lang="en-GB" sz="600" i="1" dirty="0">
              <a:solidFill>
                <a:schemeClr val="tx1"/>
              </a:solidFill>
            </a:endParaRPr>
          </a:p>
        </p:txBody>
      </p:sp>
    </p:spTree>
    <p:extLst>
      <p:ext uri="{BB962C8B-B14F-4D97-AF65-F5344CB8AC3E}">
        <p14:creationId xmlns:p14="http://schemas.microsoft.com/office/powerpoint/2010/main" val="13322074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3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6463" y="1057343"/>
            <a:ext cx="10393362" cy="480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030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ver">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0BAE8-3627-41FC-A022-A3B4B8226BBD}"/>
              </a:ext>
            </a:extLst>
          </p:cNvPr>
          <p:cNvSpPr/>
          <p:nvPr userDrawn="1"/>
        </p:nvSpPr>
        <p:spPr>
          <a:xfrm>
            <a:off x="0" y="0"/>
            <a:ext cx="12192000" cy="6858000"/>
          </a:xfrm>
          <a:prstGeom prst="rect">
            <a:avLst/>
          </a:prstGeom>
          <a:solidFill>
            <a:schemeClr val="tx1"/>
          </a:solidFill>
        </p:spPr>
        <p:txBody>
          <a:bodyPr wrap="square" rtlCol="0" anchor="ctr">
            <a:noAutofit/>
          </a:bodyPr>
          <a:lstStyle/>
          <a:p>
            <a:pPr algn="l"/>
            <a:endParaRPr lang="en-GB" sz="1600" b="1" dirty="0"/>
          </a:p>
        </p:txBody>
      </p:sp>
      <p:sp>
        <p:nvSpPr>
          <p:cNvPr id="2" name="Title 1"/>
          <p:cNvSpPr>
            <a:spLocks noGrp="1"/>
          </p:cNvSpPr>
          <p:nvPr>
            <p:ph type="ctrTitle" hasCustomPrompt="1"/>
          </p:nvPr>
        </p:nvSpPr>
        <p:spPr>
          <a:xfrm>
            <a:off x="913001" y="134754"/>
            <a:ext cx="11135525" cy="1961332"/>
          </a:xfrm>
          <a:prstGeom prst="rect">
            <a:avLst/>
          </a:prstGeom>
        </p:spPr>
        <p:txBody>
          <a:bodyPr lIns="0" tIns="0" rIns="0" bIns="0">
            <a:noAutofit/>
          </a:bodyPr>
          <a:lstStyle>
            <a:lvl1pPr algn="l">
              <a:defRPr sz="3600" baseline="0">
                <a:solidFill>
                  <a:schemeClr val="bg1"/>
                </a:solidFill>
                <a:latin typeface="+mj-lt"/>
              </a:defRPr>
            </a:lvl1pPr>
          </a:lstStyle>
          <a:p>
            <a:r>
              <a:rPr lang="en-GB"/>
              <a:t>Title</a:t>
            </a:r>
          </a:p>
        </p:txBody>
      </p:sp>
      <p:sp>
        <p:nvSpPr>
          <p:cNvPr id="5" name="Content Placeholder 4"/>
          <p:cNvSpPr>
            <a:spLocks noGrp="1"/>
          </p:cNvSpPr>
          <p:nvPr>
            <p:ph sz="quarter" idx="11" hasCustomPrompt="1"/>
          </p:nvPr>
        </p:nvSpPr>
        <p:spPr>
          <a:xfrm>
            <a:off x="912830" y="3080715"/>
            <a:ext cx="11136362" cy="1681200"/>
          </a:xfrm>
          <a:prstGeom prst="rect">
            <a:avLst/>
          </a:prstGeom>
        </p:spPr>
        <p:txBody>
          <a:bodyPr lIns="0" tIns="46800" rIns="0" bIns="0"/>
          <a:lstStyle>
            <a:lvl1pPr marL="0" indent="0" algn="l">
              <a:buNone/>
              <a:defRPr sz="3600" baseline="0">
                <a:solidFill>
                  <a:schemeClr val="bg1"/>
                </a:solidFill>
                <a:latin typeface="+mn-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Meeting name</a:t>
            </a:r>
          </a:p>
          <a:p>
            <a:pPr lvl="0"/>
            <a:r>
              <a:rPr lang="en-US"/>
              <a:t>Date</a:t>
            </a:r>
          </a:p>
        </p:txBody>
      </p:sp>
      <p:sp>
        <p:nvSpPr>
          <p:cNvPr id="23" name="TextBox 22"/>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tx1"/>
                </a:solidFill>
              </a:rPr>
              <a:pPr algn="l"/>
              <a:t>‹#›</a:t>
            </a:fld>
            <a:endParaRPr lang="en-GB" sz="1354" dirty="0">
              <a:solidFill>
                <a:schemeClr val="tx1"/>
              </a:solidFill>
            </a:endParaRPr>
          </a:p>
        </p:txBody>
      </p:sp>
      <p:sp>
        <p:nvSpPr>
          <p:cNvPr id="12" name="Circle: Hollow 11">
            <a:extLst>
              <a:ext uri="{FF2B5EF4-FFF2-40B4-BE49-F238E27FC236}">
                <a16:creationId xmlns:a16="http://schemas.microsoft.com/office/drawing/2014/main" id="{3C19B4E7-2A15-4830-9AB0-F9CA36A8199D}"/>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5CCAE6B8-B2E1-4749-ABE2-54BD5919532B}"/>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Rectangle 14">
            <a:extLst>
              <a:ext uri="{FF2B5EF4-FFF2-40B4-BE49-F238E27FC236}">
                <a16:creationId xmlns:a16="http://schemas.microsoft.com/office/drawing/2014/main" id="{A2DAFC54-AE6D-4E80-873A-632DEE4C49BD}"/>
              </a:ext>
            </a:extLst>
          </p:cNvPr>
          <p:cNvSpPr>
            <a:spLocks/>
          </p:cNvSpPr>
          <p:nvPr userDrawn="1"/>
        </p:nvSpPr>
        <p:spPr>
          <a:xfrm>
            <a:off x="913001" y="6368434"/>
            <a:ext cx="11142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9" name="Rectangle 8">
            <a:extLst>
              <a:ext uri="{FF2B5EF4-FFF2-40B4-BE49-F238E27FC236}">
                <a16:creationId xmlns:a16="http://schemas.microsoft.com/office/drawing/2014/main" id="{F0E46074-4D22-4494-8894-E5E5256FC4F7}"/>
              </a:ext>
            </a:extLst>
          </p:cNvPr>
          <p:cNvSpPr/>
          <p:nvPr userDrawn="1"/>
        </p:nvSpPr>
        <p:spPr>
          <a:xfrm>
            <a:off x="912831" y="6488284"/>
            <a:ext cx="11136362" cy="338554"/>
          </a:xfrm>
          <a:prstGeom prst="rect">
            <a:avLst/>
          </a:prstGeom>
        </p:spPr>
        <p:txBody>
          <a:bodyPr wrap="square">
            <a:noAutofit/>
          </a:bodyPr>
          <a:lstStyle/>
          <a:p>
            <a:pPr algn="ctr"/>
            <a:endParaRPr lang="en-GB" sz="800" i="1" dirty="0">
              <a:solidFill>
                <a:schemeClr val="bg1"/>
              </a:solidFill>
            </a:endParaRPr>
          </a:p>
        </p:txBody>
      </p:sp>
    </p:spTree>
    <p:extLst>
      <p:ext uri="{BB962C8B-B14F-4D97-AF65-F5344CB8AC3E}">
        <p14:creationId xmlns:p14="http://schemas.microsoft.com/office/powerpoint/2010/main" val="242486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Layou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035808" cy="6858000"/>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2" name="Title 1"/>
          <p:cNvSpPr>
            <a:spLocks noGrp="1"/>
          </p:cNvSpPr>
          <p:nvPr>
            <p:ph type="ctrTitle"/>
          </p:nvPr>
        </p:nvSpPr>
        <p:spPr>
          <a:xfrm>
            <a:off x="142808" y="134754"/>
            <a:ext cx="2750193" cy="1680099"/>
          </a:xfrm>
          <a:prstGeom prst="rect">
            <a:avLst/>
          </a:prstGeom>
        </p:spPr>
        <p:txBody>
          <a:bodyPr lIns="0" tIns="0" rIns="0" bIns="0">
            <a:noAutofit/>
          </a:bodyPr>
          <a:lstStyle>
            <a:lvl1pPr algn="l">
              <a:defRPr sz="2800">
                <a:solidFill>
                  <a:schemeClr val="bg1"/>
                </a:solidFill>
                <a:latin typeface="NJFont Medium" panose="020B0603020304020204" pitchFamily="34" charset="0"/>
              </a:defRPr>
            </a:lvl1pPr>
          </a:lstStyle>
          <a:p>
            <a:endParaRPr lang="en-GB"/>
          </a:p>
        </p:txBody>
      </p:sp>
      <p:sp>
        <p:nvSpPr>
          <p:cNvPr id="19" name="Rectangle 18">
            <a:extLst>
              <a:ext uri="{FF2B5EF4-FFF2-40B4-BE49-F238E27FC236}">
                <a16:creationId xmlns:a16="http://schemas.microsoft.com/office/drawing/2014/main" id="{8FEE5436-E5E4-4DC6-9BAF-BF36D4EBE271}"/>
              </a:ext>
            </a:extLst>
          </p:cNvPr>
          <p:cNvSpPr>
            <a:spLocks/>
          </p:cNvSpPr>
          <p:nvPr userDrawn="1"/>
        </p:nvSpPr>
        <p:spPr>
          <a:xfrm>
            <a:off x="913001" y="6368434"/>
            <a:ext cx="1980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10" name="Circle: Hollow 9">
            <a:extLst>
              <a:ext uri="{FF2B5EF4-FFF2-40B4-BE49-F238E27FC236}">
                <a16:creationId xmlns:a16="http://schemas.microsoft.com/office/drawing/2014/main" id="{D8BF39FF-C0F5-4A51-91F7-02C71E663F13}"/>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1" name="Rectangle 10">
            <a:extLst>
              <a:ext uri="{FF2B5EF4-FFF2-40B4-BE49-F238E27FC236}">
                <a16:creationId xmlns:a16="http://schemas.microsoft.com/office/drawing/2014/main" id="{11ABDF43-ADBE-4B3B-9FF1-EBD434832FDD}"/>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Content Placeholder 2"/>
          <p:cNvSpPr>
            <a:spLocks noGrp="1"/>
          </p:cNvSpPr>
          <p:nvPr userDrawn="1">
            <p:ph idx="1"/>
          </p:nvPr>
        </p:nvSpPr>
        <p:spPr>
          <a:xfrm>
            <a:off x="3157086" y="134754"/>
            <a:ext cx="8903369" cy="6581575"/>
          </a:xfrm>
          <a:prstGeom prst="rect">
            <a:avLst/>
          </a:prstGeom>
        </p:spPr>
        <p:txBody>
          <a:bodyPr lIns="0" tIns="0" rIns="0" bIns="0"/>
          <a:lstStyle>
            <a:lvl1pPr marL="222750" indent="-222750">
              <a:buFont typeface="Arial" panose="020B0604020202020204" pitchFamily="34" charset="0"/>
              <a:buChar char="•"/>
              <a:defRPr sz="2215">
                <a:solidFill>
                  <a:schemeClr val="tx1"/>
                </a:solidFill>
                <a:latin typeface="+mn-lt"/>
              </a:defRPr>
            </a:lvl1pPr>
            <a:lvl2pPr marL="445499" indent="-222750">
              <a:buFont typeface="Arial" panose="020B0604020202020204" pitchFamily="34" charset="0"/>
              <a:buChar char="•"/>
              <a:defRPr sz="2215">
                <a:solidFill>
                  <a:schemeClr val="tx1"/>
                </a:solidFill>
                <a:latin typeface="+mn-lt"/>
              </a:defRPr>
            </a:lvl2pPr>
            <a:lvl3pPr marL="552966" indent="-107467">
              <a:buFont typeface="Arial" panose="020B0604020202020204" pitchFamily="34" charset="0"/>
              <a:buChar char="•"/>
              <a:defRPr sz="1969">
                <a:solidFill>
                  <a:schemeClr val="tx1"/>
                </a:solidFill>
                <a:latin typeface="+mn-lt"/>
              </a:defRPr>
            </a:lvl3pPr>
            <a:lvl4pPr marL="658479" indent="-105513">
              <a:buFont typeface="Arial" panose="020B0604020202020204" pitchFamily="34" charset="0"/>
              <a:buChar char="•"/>
              <a:defRPr sz="1723">
                <a:solidFill>
                  <a:schemeClr val="tx1"/>
                </a:solidFill>
                <a:latin typeface="+mn-lt"/>
              </a:defRPr>
            </a:lvl4pPr>
            <a:lvl5pPr marL="775717" indent="-117237">
              <a:buFont typeface="Arial" panose="020B0604020202020204" pitchFamily="34" charset="0"/>
              <a:buChar char="•"/>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bg1"/>
                </a:solidFill>
              </a:rPr>
              <a:pPr algn="l"/>
              <a:t>‹#›</a:t>
            </a:fld>
            <a:endParaRPr lang="en-GB" sz="1354" dirty="0">
              <a:solidFill>
                <a:schemeClr val="bg1"/>
              </a:solidFill>
            </a:endParaRPr>
          </a:p>
        </p:txBody>
      </p:sp>
      <p:sp>
        <p:nvSpPr>
          <p:cNvPr id="4" name="Content Placeholder 3"/>
          <p:cNvSpPr>
            <a:spLocks noGrp="1"/>
          </p:cNvSpPr>
          <p:nvPr>
            <p:ph sz="quarter" idx="10" hasCustomPrompt="1"/>
          </p:nvPr>
        </p:nvSpPr>
        <p:spPr>
          <a:xfrm>
            <a:off x="142808" y="2343149"/>
            <a:ext cx="2750400" cy="3629026"/>
          </a:xfrm>
          <a:prstGeom prst="rect">
            <a:avLst/>
          </a:prstGeom>
        </p:spPr>
        <p:txBody>
          <a:bodyPr lIns="0" tIns="0" rIns="0" bIns="0"/>
          <a:lstStyle>
            <a:lvl1pPr marL="0" marR="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marL="0" marR="0" lvl="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a:pPr>
            <a:r>
              <a:rPr lang="en-GB"/>
              <a:t>High level narrative (if required)</a:t>
            </a:r>
          </a:p>
        </p:txBody>
      </p:sp>
    </p:spTree>
    <p:extLst>
      <p:ext uri="{BB962C8B-B14F-4D97-AF65-F5344CB8AC3E}">
        <p14:creationId xmlns:p14="http://schemas.microsoft.com/office/powerpoint/2010/main" val="261838294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2A2AF-8D2F-461A-AB90-4BEF232BB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C1AB7-2005-4338-BD2D-F015595BCC0E}"/>
              </a:ext>
            </a:extLst>
          </p:cNvPr>
          <p:cNvSpPr>
            <a:spLocks noGrp="1"/>
          </p:cNvSpPr>
          <p:nvPr>
            <p:ph type="dt" sz="half" idx="10"/>
          </p:nvPr>
        </p:nvSpPr>
        <p:spPr/>
        <p:txBody>
          <a:bodyPr/>
          <a:lstStyle/>
          <a:p>
            <a:endParaRPr lang="en-GB"/>
          </a:p>
        </p:txBody>
      </p:sp>
      <p:sp>
        <p:nvSpPr>
          <p:cNvPr id="6" name="Title 5">
            <a:extLst>
              <a:ext uri="{FF2B5EF4-FFF2-40B4-BE49-F238E27FC236}">
                <a16:creationId xmlns:a16="http://schemas.microsoft.com/office/drawing/2014/main" id="{A57851FF-9E3B-4962-8382-BEE4A034744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2899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DEE3-54EA-4018-A241-0BDE0633C882}"/>
              </a:ext>
            </a:extLst>
          </p:cNvPr>
          <p:cNvSpPr>
            <a:spLocks noGrp="1"/>
          </p:cNvSpPr>
          <p:nvPr>
            <p:ph type="title"/>
          </p:nvPr>
        </p:nvSpPr>
        <p:spPr>
          <a:xfrm>
            <a:off x="228600" y="212337"/>
            <a:ext cx="9201150" cy="66278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EDD8D-1500-4A4F-ADB2-BC2F490D6D53}"/>
              </a:ext>
            </a:extLst>
          </p:cNvPr>
          <p:cNvSpPr>
            <a:spLocks noGrp="1"/>
          </p:cNvSpPr>
          <p:nvPr>
            <p:ph idx="1"/>
          </p:nvPr>
        </p:nvSpPr>
        <p:spPr>
          <a:xfrm>
            <a:off x="228600" y="1028698"/>
            <a:ext cx="11620500"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35619515-08B4-491C-A78C-B2502ED45352}"/>
              </a:ext>
            </a:extLst>
          </p:cNvPr>
          <p:cNvSpPr txBox="1">
            <a:spLocks/>
          </p:cNvSpPr>
          <p:nvPr userDrawn="1"/>
        </p:nvSpPr>
        <p:spPr>
          <a:xfrm>
            <a:off x="0" y="6611530"/>
            <a:ext cx="1648047" cy="246469"/>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 Local Gov Improve Ltd</a:t>
            </a:r>
          </a:p>
        </p:txBody>
      </p:sp>
      <p:sp>
        <p:nvSpPr>
          <p:cNvPr id="4" name="Date Placeholder 3">
            <a:extLst>
              <a:ext uri="{FF2B5EF4-FFF2-40B4-BE49-F238E27FC236}">
                <a16:creationId xmlns:a16="http://schemas.microsoft.com/office/drawing/2014/main" id="{7D7D5F4A-8494-20FE-D1E6-AF1F01D4B244}"/>
              </a:ext>
            </a:extLst>
          </p:cNvPr>
          <p:cNvSpPr txBox="1">
            <a:spLocks/>
          </p:cNvSpPr>
          <p:nvPr userDrawn="1"/>
        </p:nvSpPr>
        <p:spPr>
          <a:xfrm>
            <a:off x="6971071" y="6598975"/>
            <a:ext cx="5116376" cy="24646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INFORMATION MANAGEMENT        FINANCIAL RESILIENCE    </a:t>
            </a:r>
            <a:r>
              <a:rPr lang="en-GB" sz="1100"/>
              <a:t>   </a:t>
            </a:r>
            <a:r>
              <a:rPr lang="en-GB" sz="1100">
                <a:solidFill>
                  <a:schemeClr val="bg1">
                    <a:lumMod val="50000"/>
                  </a:schemeClr>
                </a:solidFill>
              </a:rPr>
              <a:t>EXPERTISE ON DEMAND</a:t>
            </a:r>
          </a:p>
        </p:txBody>
      </p:sp>
      <p:pic>
        <p:nvPicPr>
          <p:cNvPr id="12" name="Picture 11" descr="Shape&#10;&#10;Description automatically generated">
            <a:extLst>
              <a:ext uri="{FF2B5EF4-FFF2-40B4-BE49-F238E27FC236}">
                <a16:creationId xmlns:a16="http://schemas.microsoft.com/office/drawing/2014/main" id="{B416A0C6-EEE9-3512-81D6-1031EBEB8D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296" y="6669865"/>
            <a:ext cx="107317" cy="104688"/>
          </a:xfrm>
          <a:prstGeom prst="rect">
            <a:avLst/>
          </a:prstGeom>
        </p:spPr>
      </p:pic>
      <p:pic>
        <p:nvPicPr>
          <p:cNvPr id="13" name="Picture 12" descr="Shape&#10;&#10;Description automatically generated">
            <a:extLst>
              <a:ext uri="{FF2B5EF4-FFF2-40B4-BE49-F238E27FC236}">
                <a16:creationId xmlns:a16="http://schemas.microsoft.com/office/drawing/2014/main" id="{ED138897-1A37-A6C3-F758-9233BE125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0464" y="6669865"/>
            <a:ext cx="107317" cy="104688"/>
          </a:xfrm>
          <a:prstGeom prst="rect">
            <a:avLst/>
          </a:prstGeom>
        </p:spPr>
      </p:pic>
    </p:spTree>
    <p:extLst>
      <p:ext uri="{BB962C8B-B14F-4D97-AF65-F5344CB8AC3E}">
        <p14:creationId xmlns:p14="http://schemas.microsoft.com/office/powerpoint/2010/main" val="1862250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5F6-52C3-46A7-A9EB-BCF802130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E97379-AEFA-423F-A9DE-5CD02E02A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5478B-122F-4A0C-B6A3-5D4DC8D0FA4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6E6F508-91F4-48C6-B1E6-D322C8A57256}"/>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AFCEE8C2-4C6D-4F05-A631-D0A1937C70CD}"/>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516871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C176-2788-4CB9-9290-01081896F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C49466-5C47-4065-8816-93E203BC4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E63DE-4E36-4831-919A-BF74493707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5AF88-376C-4053-99AB-5BA572365BF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EA0C60A-C176-4119-A0C5-2894459900BA}"/>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601E93C6-66BD-48BB-8C7A-DC4E9F4EA8FC}"/>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662552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F953-FE78-4E8C-AFDE-4FAC7AE4C9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6AC6B-433F-4B4B-BF2D-A914D6A5C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6E7E2-F40B-47E1-8807-A3698DD56C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C80991-D7C9-44CF-88AF-C373FAFDD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59260-E8E2-48AA-A0C8-7F56B10D7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603879-DB14-4841-8BD6-CB40A1500CE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949D69D-95C1-4BEA-A7A0-C98DC95EFB1C}"/>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9" name="Slide Number Placeholder 8">
            <a:extLst>
              <a:ext uri="{FF2B5EF4-FFF2-40B4-BE49-F238E27FC236}">
                <a16:creationId xmlns:a16="http://schemas.microsoft.com/office/drawing/2014/main" id="{670DE628-ED94-4EF7-B4CD-EDEA743FE29E}"/>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37190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17F1-427E-4B10-82DC-F7DFA72E9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0C6C99-30D2-4BD7-865A-62D1632CC13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C91C045-4280-411E-917C-8E449222FA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5" name="Slide Number Placeholder 4">
            <a:extLst>
              <a:ext uri="{FF2B5EF4-FFF2-40B4-BE49-F238E27FC236}">
                <a16:creationId xmlns:a16="http://schemas.microsoft.com/office/drawing/2014/main" id="{C20395E9-7A42-4B79-91B1-7EDA8FEA51D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150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FCA1F-8712-E642-85DD-DDBD1DE1FF6F}" type="datetime1">
              <a:rPr lang="en-GB" smtClean="0"/>
              <a:t>19/12/2024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173595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41F8F-3D20-4E04-937F-EFC4DA41A56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F8D1D8D-D34E-496A-AD27-64A7E57D4368}"/>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4" name="Slide Number Placeholder 3">
            <a:extLst>
              <a:ext uri="{FF2B5EF4-FFF2-40B4-BE49-F238E27FC236}">
                <a16:creationId xmlns:a16="http://schemas.microsoft.com/office/drawing/2014/main" id="{3CC9510D-994F-48ED-AB3B-128D21EB19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600386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7FF7-739D-4DC8-9C53-1F700D101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A87532-23C4-4A33-9FCB-5A41EE5D3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FF7697-2565-4AE4-86DD-F3CE659DB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990B0-CEF7-492A-B815-92325863716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60C3650-5E46-4078-BA4E-EA3A95D64CEA}"/>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E08CBC39-DF70-49F9-9B4D-9354A02B804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138497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61A0-7169-4AE6-9672-ABC266784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D24ACD-FA4B-434C-BDED-0AFF2B9A3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8BA32E8-A4B4-4507-868F-08DEC206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52490-E1FA-4B4E-BA95-D789A33B28F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F3FA758-FD30-4DB0-A4FB-C5657E4B16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97ED91FB-10DC-483A-ADD0-A0599A27D095}"/>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861464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099F-1D6D-41EE-B346-5DE5573137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61070-BC41-4D66-A6BB-0B460765A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C3059-2616-4BEA-AB8C-7415C1678C9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DB94813-C07E-4D54-B47F-7132EDBCEB64}"/>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BCEC51A5-002F-49A3-8A41-DD399F77A1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4083073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F0256-833B-40EF-BE6F-9C57889D07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9D41F-5040-48EC-A57E-151C32708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B48EA-920B-462A-8ABB-E819DBCB412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8B2117-CA73-4E93-A072-A49506B356B7}"/>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3F8D5A1D-BE8F-45A1-98B0-6E14BEA6B80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28206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2560-C219-D442-A5DD-DA5343A7081C}" type="datetime1">
              <a:rPr lang="en-GB" smtClean="0"/>
              <a:t>19/12/2024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9440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8ABC5B-45E3-8D44-8E91-922210813F37}" type="datetime1">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10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6DF3D-D570-6848-98D5-E444562A2157}" type="datetime1">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4229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BFD-7848-D34C-8764-48F89B04CA91}" type="datetime1">
              <a:rPr lang="en-GB" smtClean="0"/>
              <a:t>19/12/2024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8F1E-D855-4596-8825-3546885FB368}" type="slidenum">
              <a:rPr lang="en-GB" smtClean="0"/>
              <a:pPr/>
              <a:t>‹#›</a:t>
            </a:fld>
            <a:endParaRPr lang="en-GB"/>
          </a:p>
        </p:txBody>
      </p:sp>
    </p:spTree>
    <p:extLst>
      <p:ext uri="{BB962C8B-B14F-4D97-AF65-F5344CB8AC3E}">
        <p14:creationId xmlns:p14="http://schemas.microsoft.com/office/powerpoint/2010/main" val="468926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158_WCC_City_for_All_2017_18_Powerpoint_00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951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95067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bg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LONDON ASSEMBLY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27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sldNum="0" hdr="0" ft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87F56-A1AD-45C1-9977-9FF5D4B86BAB}"/>
              </a:ext>
            </a:extLst>
          </p:cNvPr>
          <p:cNvSpPr>
            <a:spLocks noGrp="1"/>
          </p:cNvSpPr>
          <p:nvPr>
            <p:ph type="title"/>
          </p:nvPr>
        </p:nvSpPr>
        <p:spPr>
          <a:xfrm>
            <a:off x="838200" y="245457"/>
            <a:ext cx="9334500" cy="5492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20F6C8-3567-476A-93F0-FA73B305D91E}"/>
              </a:ext>
            </a:extLst>
          </p:cNvPr>
          <p:cNvSpPr>
            <a:spLocks noGrp="1"/>
          </p:cNvSpPr>
          <p:nvPr>
            <p:ph type="body" idx="1"/>
          </p:nvPr>
        </p:nvSpPr>
        <p:spPr>
          <a:xfrm>
            <a:off x="838200" y="1164213"/>
            <a:ext cx="10515600" cy="501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E7ADC-B21A-4CD6-B6EB-07FE6773BC6B}"/>
              </a:ext>
            </a:extLst>
          </p:cNvPr>
          <p:cNvSpPr>
            <a:spLocks noGrp="1"/>
          </p:cNvSpPr>
          <p:nvPr>
            <p:ph type="dt" sz="half" idx="2"/>
          </p:nvPr>
        </p:nvSpPr>
        <p:spPr>
          <a:xfrm>
            <a:off x="0" y="6611531"/>
            <a:ext cx="1203251" cy="246469"/>
          </a:xfrm>
          <a:prstGeom prst="rect">
            <a:avLst/>
          </a:prstGeom>
        </p:spPr>
        <p:txBody>
          <a:bodyPr vert="horz" lIns="91440" tIns="45720" rIns="91440" bIns="45720" rtlCol="0" anchor="ctr"/>
          <a:lstStyle>
            <a:lvl1pPr algn="l">
              <a:defRPr sz="800">
                <a:solidFill>
                  <a:schemeClr val="tx1"/>
                </a:solidFill>
              </a:defRPr>
            </a:lvl1pPr>
          </a:lstStyle>
          <a:p>
            <a:endParaRPr lang="en-GB"/>
          </a:p>
        </p:txBody>
      </p:sp>
      <p:pic>
        <p:nvPicPr>
          <p:cNvPr id="7" name="Picture 6" descr="Logo&#10;&#10;Description automatically generated">
            <a:extLst>
              <a:ext uri="{FF2B5EF4-FFF2-40B4-BE49-F238E27FC236}">
                <a16:creationId xmlns:a16="http://schemas.microsoft.com/office/drawing/2014/main" id="{0F441801-DC95-516E-78BA-A021C3B15B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3582" y="378915"/>
            <a:ext cx="1711841" cy="282358"/>
          </a:xfrm>
          <a:prstGeom prst="rect">
            <a:avLst/>
          </a:prstGeom>
        </p:spPr>
      </p:pic>
    </p:spTree>
    <p:extLst>
      <p:ext uri="{BB962C8B-B14F-4D97-AF65-F5344CB8AC3E}">
        <p14:creationId xmlns:p14="http://schemas.microsoft.com/office/powerpoint/2010/main" val="278928972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explanatory-note-on-childrens-social-care-prevention-grant-methodology/2f355cbf-3e5a-43e1-a2ff-2fb30daa52b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5.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questions-statements.parliament.uk/written-statements/detail/2024-12-18/hcws34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ov.uk/government/consultations/consultation-provisional-local-government-finance-settlement-2025-to-2026/consultation-provisional-local-government-finance-settlement-2025-to-26" TargetMode="External"/><Relationship Id="rId4" Type="http://schemas.openxmlformats.org/officeDocument/2006/relationships/hyperlink" Target="https://www.gov.uk/government/collections/provisional-local-government-finance-settlement-england-2025-to-2026#core-spending-power-of-local-authorities-2025-to-2026-"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55.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55.xml"/><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lgimprove.com/upcoming-events/provisional-finance-settlement-analysis-webinar/" TargetMode="External"/><Relationship Id="rId1" Type="http://schemas.openxmlformats.org/officeDocument/2006/relationships/slideLayout" Target="../slideLayouts/slideLayout5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consultations/local-authority-funding-reform-objectives-and-principl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ixelfinancial.co.uk/benchmark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tmp"/><Relationship Id="rId4" Type="http://schemas.openxmlformats.org/officeDocument/2006/relationships/hyperlink" Target="https://pixelfinancial.co.uk/events/pixel-financial-benchmarking-webinar-2024-11-2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pixelfinancial.co.uk/subscribe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718117"/>
          </a:xfrm>
        </p:spPr>
        <p:txBody>
          <a:bodyPr>
            <a:noAutofit/>
          </a:bodyPr>
          <a:lstStyle/>
          <a:p>
            <a:r>
              <a:rPr lang="en-GB" sz="4800" b="1" dirty="0"/>
              <a:t>Provisional local government finance settlement 2025-26</a:t>
            </a:r>
            <a:br>
              <a:rPr lang="en-GB" sz="4800" b="1" dirty="0"/>
            </a:br>
            <a:endParaRPr lang="en-GB" sz="4800" b="1" dirty="0"/>
          </a:p>
        </p:txBody>
      </p:sp>
      <p:sp>
        <p:nvSpPr>
          <p:cNvPr id="3" name="Subtitle 2"/>
          <p:cNvSpPr>
            <a:spLocks noGrp="1"/>
          </p:cNvSpPr>
          <p:nvPr>
            <p:ph type="subTitle" idx="1"/>
          </p:nvPr>
        </p:nvSpPr>
        <p:spPr>
          <a:xfrm>
            <a:off x="1524000" y="4079018"/>
            <a:ext cx="9144000" cy="1178781"/>
          </a:xfrm>
        </p:spPr>
        <p:txBody>
          <a:bodyPr>
            <a:noAutofit/>
          </a:bodyPr>
          <a:lstStyle/>
          <a:p>
            <a:r>
              <a:rPr lang="en-GB" sz="2700" dirty="0"/>
              <a:t>Adrian Jenkins/ Dan Bates</a:t>
            </a:r>
          </a:p>
          <a:p>
            <a:r>
              <a:rPr lang="en-GB" sz="2700" dirty="0"/>
              <a:t>19 December 2024</a:t>
            </a:r>
          </a:p>
        </p:txBody>
      </p:sp>
      <p:pic>
        <p:nvPicPr>
          <p:cNvPr id="4" name="Picture 3" descr="C:\Users\Lola\Desktop\orangesandlemons.png"/>
          <p:cNvPicPr/>
          <p:nvPr/>
        </p:nvPicPr>
        <p:blipFill rotWithShape="1">
          <a:blip r:embed="rId3" cstate="print">
            <a:extLst>
              <a:ext uri="{28A0092B-C50C-407E-A947-70E740481C1C}">
                <a14:useLocalDpi xmlns:a14="http://schemas.microsoft.com/office/drawing/2010/main" val="0"/>
              </a:ext>
            </a:extLst>
          </a:blip>
          <a:srcRect t="31169" b="30798"/>
          <a:stretch/>
        </p:blipFill>
        <p:spPr bwMode="auto">
          <a:xfrm>
            <a:off x="4475820" y="5447622"/>
            <a:ext cx="3240360" cy="8640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B421064-7436-2143-81ED-881B775CD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D71A2-86B4-A541-A403-4738F083E234}"/>
              </a:ext>
            </a:extLst>
          </p:cNvPr>
          <p:cNvSpPr>
            <a:spLocks noGrp="1"/>
          </p:cNvSpPr>
          <p:nvPr>
            <p:ph type="sldNum" sz="quarter" idx="12"/>
          </p:nvPr>
        </p:nvSpPr>
        <p:spPr/>
        <p:txBody>
          <a:bodyPr/>
          <a:lstStyle/>
          <a:p>
            <a:fld id="{403E8F1E-D855-4596-8825-3546885FB368}" type="slidenum">
              <a:rPr lang="en-GB" smtClean="0"/>
              <a:pPr/>
              <a:t>1</a:t>
            </a:fld>
            <a:endParaRPr lang="en-GB"/>
          </a:p>
        </p:txBody>
      </p:sp>
    </p:spTree>
    <p:extLst>
      <p:ext uri="{BB962C8B-B14F-4D97-AF65-F5344CB8AC3E}">
        <p14:creationId xmlns:p14="http://schemas.microsoft.com/office/powerpoint/2010/main" val="33013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170A-0214-DE54-E0BC-1A441CE9F6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2133F-46EF-6673-B534-59717A67D97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Council tax Band D</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78600E2-BF7A-21D2-AC29-D1EC0AD52B91}"/>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Core principle</a:t>
            </a:r>
            <a:r>
              <a:rPr lang="en-GB" sz="1600" dirty="0">
                <a:effectLst/>
                <a:ea typeface="Calibri" panose="020F0502020204030204" pitchFamily="34" charset="0"/>
                <a:cs typeface="Times New Roman" panose="02020603050405020304" pitchFamily="18" charset="0"/>
              </a:rPr>
              <a:t> of a maximum increase of </a:t>
            </a:r>
            <a:r>
              <a:rPr lang="en-GB" sz="1600" b="1" dirty="0">
                <a:effectLst/>
                <a:ea typeface="Calibri" panose="020F0502020204030204" pitchFamily="34" charset="0"/>
                <a:cs typeface="Times New Roman" panose="02020603050405020304" pitchFamily="18" charset="0"/>
              </a:rPr>
              <a:t>2.99%</a:t>
            </a:r>
            <a:r>
              <a:rPr lang="en-GB" sz="1600" dirty="0">
                <a:effectLst/>
                <a:ea typeface="Calibri" panose="020F0502020204030204" pitchFamily="34" charset="0"/>
                <a:cs typeface="Times New Roman" panose="02020603050405020304" pitchFamily="18" charset="0"/>
              </a:rPr>
              <a:t> in Band D.  This applies to </a:t>
            </a:r>
            <a:r>
              <a:rPr lang="en-GB" sz="1600" dirty="0" err="1">
                <a:effectLst/>
                <a:ea typeface="Calibri" panose="020F0502020204030204" pitchFamily="34" charset="0"/>
                <a:cs typeface="Times New Roman" panose="02020603050405020304" pitchFamily="18" charset="0"/>
              </a:rPr>
              <a:t>unitaries</a:t>
            </a:r>
            <a:r>
              <a:rPr lang="en-GB" sz="1600" dirty="0">
                <a:effectLst/>
                <a:ea typeface="Calibri" panose="020F0502020204030204" pitchFamily="34" charset="0"/>
                <a:cs typeface="Times New Roman" panose="02020603050405020304" pitchFamily="18" charset="0"/>
              </a:rPr>
              <a:t>, county councils, and London boroughs. </a:t>
            </a:r>
          </a:p>
          <a:p>
            <a:pPr marL="342900" lvl="0" indent="-342900">
              <a:lnSpc>
                <a:spcPct val="115000"/>
              </a:lnSpc>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Continuation of the </a:t>
            </a:r>
            <a:r>
              <a:rPr lang="en-GB" sz="1600" b="1" dirty="0">
                <a:effectLst/>
                <a:ea typeface="Calibri" panose="020F0502020204030204" pitchFamily="34" charset="0"/>
                <a:cs typeface="Times New Roman" panose="02020603050405020304" pitchFamily="18" charset="0"/>
              </a:rPr>
              <a:t>adult social care precept</a:t>
            </a:r>
            <a:r>
              <a:rPr lang="en-GB" sz="1600" dirty="0">
                <a:effectLst/>
                <a:ea typeface="Calibri" panose="020F0502020204030204" pitchFamily="34" charset="0"/>
                <a:cs typeface="Times New Roman" panose="02020603050405020304" pitchFamily="18" charset="0"/>
              </a:rPr>
              <a:t>, allowing an additional </a:t>
            </a:r>
            <a:r>
              <a:rPr lang="en-GB" sz="1600" b="1" dirty="0">
                <a:effectLst/>
                <a:ea typeface="Calibri" panose="020F0502020204030204" pitchFamily="34" charset="0"/>
                <a:cs typeface="Times New Roman" panose="02020603050405020304" pitchFamily="18" charset="0"/>
              </a:rPr>
              <a:t>2% of Band D</a:t>
            </a:r>
            <a:r>
              <a:rPr lang="en-GB" sz="1600" dirty="0">
                <a:effectLst/>
                <a:ea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Shire district councils </a:t>
            </a:r>
            <a:r>
              <a:rPr lang="en-GB" sz="1600" dirty="0">
                <a:effectLst/>
                <a:ea typeface="Calibri" panose="020F0502020204030204" pitchFamily="34" charset="0"/>
                <a:cs typeface="Times New Roman" panose="02020603050405020304" pitchFamily="18" charset="0"/>
              </a:rPr>
              <a:t>will be able to increase Band D by the higher of 2.99% or £5.  We estimate that only 22 shire districts will benefit from the £5 threshold.  </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Fire authorities </a:t>
            </a:r>
            <a:r>
              <a:rPr lang="en-GB" sz="1600" dirty="0">
                <a:effectLst/>
                <a:ea typeface="Calibri" panose="020F0502020204030204" pitchFamily="34" charset="0"/>
                <a:cs typeface="Times New Roman" panose="02020603050405020304" pitchFamily="18" charset="0"/>
              </a:rPr>
              <a:t>will be able to increase their Band D by £5.  Every fire authority will benefit from the £5 threshold.  This was a major part of fire authorities’ “funding ask” from government.  </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Police and Crime Commissioners </a:t>
            </a:r>
            <a:r>
              <a:rPr lang="en-GB" sz="1600" dirty="0">
                <a:effectLst/>
                <a:ea typeface="Calibri" panose="020F0502020204030204" pitchFamily="34" charset="0"/>
                <a:cs typeface="Times New Roman" panose="02020603050405020304" pitchFamily="18" charset="0"/>
              </a:rPr>
              <a:t>will be able to increase their precept by a maximum of £14 in 2024-25.  The maximum increase in precept was £13 in 2024-25, £15 in both 2023-24 and 2021-22, £10 in 2020-21, and preceded by £24 in 2019-20 and £12 in 2018-19.</a:t>
            </a:r>
          </a:p>
          <a:p>
            <a:pPr marL="342900" lvl="0" indent="-342900">
              <a:lnSpc>
                <a:spcPct val="115000"/>
              </a:lnSpc>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There will be no council tax referendum thresholds for either </a:t>
            </a:r>
            <a:r>
              <a:rPr lang="en-GB" sz="1600" b="1" dirty="0">
                <a:effectLst/>
                <a:ea typeface="Calibri" panose="020F0502020204030204" pitchFamily="34" charset="0"/>
                <a:cs typeface="Times New Roman" panose="02020603050405020304" pitchFamily="18" charset="0"/>
              </a:rPr>
              <a:t>mayoral combined authorities or town and parish councils</a:t>
            </a:r>
            <a:r>
              <a:rPr lang="en-GB" sz="1600" dirty="0">
                <a:effectLst/>
                <a:ea typeface="Calibri" panose="020F0502020204030204" pitchFamily="34" charset="0"/>
                <a:cs typeface="Times New Roman" panose="02020603050405020304" pitchFamily="18" charset="0"/>
              </a:rPr>
              <a:t>.  As ever, there is the threat of introducing thresholds in future years if these councils agree excessive increases.  </a:t>
            </a:r>
          </a:p>
          <a:p>
            <a:pPr marL="342900" lvl="0" indent="-342900">
              <a:lnSpc>
                <a:spcPct val="115000"/>
              </a:lnSpc>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The </a:t>
            </a:r>
            <a:r>
              <a:rPr lang="en-GB" sz="1600" b="1" dirty="0">
                <a:effectLst/>
                <a:ea typeface="Calibri" panose="020F0502020204030204" pitchFamily="34" charset="0"/>
                <a:cs typeface="Times New Roman" panose="02020603050405020304" pitchFamily="18" charset="0"/>
              </a:rPr>
              <a:t>Greater London Authority (GLA)</a:t>
            </a:r>
            <a:r>
              <a:rPr lang="en-GB" sz="1600" dirty="0">
                <a:effectLst/>
                <a:ea typeface="Calibri" panose="020F0502020204030204" pitchFamily="34" charset="0"/>
                <a:cs typeface="Times New Roman" panose="02020603050405020304" pitchFamily="18" charset="0"/>
              </a:rPr>
              <a:t> will be able to increase Band D by 3% for its own functions.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0F1F463-E151-2CDB-B779-40CD33D8C60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6EE120C-6DC2-40B8-ECEC-C3731E9CE19E}"/>
              </a:ext>
            </a:extLst>
          </p:cNvPr>
          <p:cNvSpPr>
            <a:spLocks noGrp="1"/>
          </p:cNvSpPr>
          <p:nvPr>
            <p:ph type="sldNum" sz="quarter" idx="12"/>
          </p:nvPr>
        </p:nvSpPr>
        <p:spPr/>
        <p:txBody>
          <a:bodyPr/>
          <a:lstStyle/>
          <a:p>
            <a:fld id="{B4E5BD08-0B11-4DCE-9EB4-4E42DDB860D8}" type="slidenum">
              <a:rPr lang="en-GB" smtClean="0"/>
              <a:pPr/>
              <a:t>10</a:t>
            </a:fld>
            <a:endParaRPr lang="en-GB" dirty="0"/>
          </a:p>
        </p:txBody>
      </p:sp>
    </p:spTree>
    <p:extLst>
      <p:ext uri="{BB962C8B-B14F-4D97-AF65-F5344CB8AC3E}">
        <p14:creationId xmlns:p14="http://schemas.microsoft.com/office/powerpoint/2010/main" val="81059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A215D-B625-A047-ABD8-3ADEC2C5A5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CA1A3A-84A9-B507-99B6-4B96359C40C1}"/>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Recovery Grant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C164782-BFCE-E0C7-55A4-C705DEB5431C}"/>
              </a:ext>
            </a:extLst>
          </p:cNvPr>
          <p:cNvSpPr>
            <a:spLocks noGrp="1"/>
          </p:cNvSpPr>
          <p:nvPr>
            <p:ph idx="1"/>
          </p:nvPr>
        </p:nvSpPr>
        <p:spPr>
          <a:xfrm>
            <a:off x="838198" y="983364"/>
            <a:ext cx="4640453" cy="5495926"/>
          </a:xfrm>
        </p:spPr>
        <p:txBody>
          <a:bodyPr>
            <a:normAutofit/>
          </a:bodyPr>
          <a:lstStyle/>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£600m in 2025-26, over half going to metropolitan districts</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Jim McMahon MP: purpose of the grant is to “to get councils back on their feet”</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Partly about giving additional funding to those councils who have had the largest cuts in funding since 2010-11 – and also about anticipating the changes in funding in 2026-27</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Some very large cash amounts: Birmingham £39m, Leeds £20m, Liverpool £20m, Manchester £19m</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The large payments are at or near the authority’s 3% CSP cap</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Shire districts received a surprisingly large allocation, largely absorbed by the MFG</a:t>
            </a:r>
          </a:p>
        </p:txBody>
      </p:sp>
      <p:sp>
        <p:nvSpPr>
          <p:cNvPr id="2" name="Footer Placeholder 1">
            <a:extLst>
              <a:ext uri="{FF2B5EF4-FFF2-40B4-BE49-F238E27FC236}">
                <a16:creationId xmlns:a16="http://schemas.microsoft.com/office/drawing/2014/main" id="{F010D445-936B-31C8-E64E-2DF9D8FA1C66}"/>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7D186F6-CEAB-ECC3-68D3-BED17DD66F27}"/>
              </a:ext>
            </a:extLst>
          </p:cNvPr>
          <p:cNvSpPr>
            <a:spLocks noGrp="1"/>
          </p:cNvSpPr>
          <p:nvPr>
            <p:ph type="sldNum" sz="quarter" idx="12"/>
          </p:nvPr>
        </p:nvSpPr>
        <p:spPr/>
        <p:txBody>
          <a:bodyPr/>
          <a:lstStyle/>
          <a:p>
            <a:fld id="{B4E5BD08-0B11-4DCE-9EB4-4E42DDB860D8}" type="slidenum">
              <a:rPr lang="en-GB" smtClean="0"/>
              <a:pPr/>
              <a:t>11</a:t>
            </a:fld>
            <a:endParaRPr lang="en-GB" dirty="0"/>
          </a:p>
        </p:txBody>
      </p:sp>
      <p:pic>
        <p:nvPicPr>
          <p:cNvPr id="7" name="Picture 6">
            <a:extLst>
              <a:ext uri="{FF2B5EF4-FFF2-40B4-BE49-F238E27FC236}">
                <a16:creationId xmlns:a16="http://schemas.microsoft.com/office/drawing/2014/main" id="{A370F3AA-C134-F477-D612-D78E14F0104A}"/>
              </a:ext>
            </a:extLst>
          </p:cNvPr>
          <p:cNvPicPr>
            <a:picLocks noChangeAspect="1"/>
          </p:cNvPicPr>
          <p:nvPr/>
        </p:nvPicPr>
        <p:blipFill>
          <a:blip r:embed="rId3"/>
          <a:stretch>
            <a:fillRect/>
          </a:stretch>
        </p:blipFill>
        <p:spPr>
          <a:xfrm>
            <a:off x="6096000" y="1055080"/>
            <a:ext cx="5671226" cy="3445201"/>
          </a:xfrm>
          <a:prstGeom prst="rect">
            <a:avLst/>
          </a:prstGeom>
        </p:spPr>
      </p:pic>
    </p:spTree>
    <p:extLst>
      <p:ext uri="{BB962C8B-B14F-4D97-AF65-F5344CB8AC3E}">
        <p14:creationId xmlns:p14="http://schemas.microsoft.com/office/powerpoint/2010/main" val="120205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1C130-CB84-B66E-9314-3E60DE6EE6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467BD6-7ADE-E915-A3D4-0B06947DD92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Recovery Grant methodology</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CC4E728-1052-CFE1-77F4-294A972A4E5F}"/>
              </a:ext>
            </a:extLst>
          </p:cNvPr>
          <p:cNvSpPr>
            <a:spLocks noGrp="1"/>
          </p:cNvSpPr>
          <p:nvPr>
            <p:ph idx="1"/>
          </p:nvPr>
        </p:nvSpPr>
        <p:spPr>
          <a:xfrm>
            <a:off x="838200" y="1059473"/>
            <a:ext cx="5831541" cy="5662002"/>
          </a:xfrm>
        </p:spPr>
        <p:txBody>
          <a:bodyPr>
            <a:normAutofit fontScale="77500" lnSpcReduction="20000"/>
          </a:bodyPr>
          <a:lstStyle/>
          <a:p>
            <a:pPr marL="342900" lvl="0" indent="-342900">
              <a:lnSpc>
                <a:spcPct val="115000"/>
              </a:lnSpc>
              <a:spcAft>
                <a:spcPts val="600"/>
              </a:spcAft>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Methodology was largely as we had anticipated: </a:t>
            </a:r>
          </a:p>
          <a:p>
            <a:pPr marL="342900" indent="-342900">
              <a:lnSpc>
                <a:spcPct val="115000"/>
              </a:lnSpc>
              <a:spcAft>
                <a:spcPts val="600"/>
              </a:spcAft>
              <a:buFont typeface="Symbol" panose="05050102010706020507" pitchFamily="18" charset="2"/>
              <a:buChar char=""/>
            </a:pPr>
            <a:r>
              <a:rPr lang="en-GB" sz="1800" dirty="0">
                <a:solidFill>
                  <a:schemeClr val="accent2">
                    <a:lumMod val="75000"/>
                  </a:schemeClr>
                </a:solidFill>
                <a:ea typeface="Calibri" panose="020F0502020204030204" pitchFamily="34" charset="0"/>
                <a:cs typeface="Times New Roman" panose="02020603050405020304" pitchFamily="18" charset="0"/>
              </a:rPr>
              <a:t>“Needs” assessment based on each authority’s overall 2019 Index of Multiple Deprivation score, multiplied by the authority’s 2023 mid-year population (we used 2021 Census);</a:t>
            </a:r>
          </a:p>
          <a:p>
            <a:pPr marL="342900" indent="-342900">
              <a:lnSpc>
                <a:spcPct val="115000"/>
              </a:lnSpc>
              <a:spcAft>
                <a:spcPts val="600"/>
              </a:spcAft>
              <a:buFont typeface="Symbol" panose="05050102010706020507" pitchFamily="18" charset="2"/>
              <a:buChar char=""/>
            </a:pPr>
            <a:r>
              <a:rPr lang="en-GB" sz="1800" dirty="0">
                <a:solidFill>
                  <a:schemeClr val="accent2">
                    <a:lumMod val="75000"/>
                  </a:schemeClr>
                </a:solidFill>
                <a:ea typeface="Calibri" panose="020F0502020204030204" pitchFamily="34" charset="0"/>
                <a:cs typeface="Times New Roman" panose="02020603050405020304" pitchFamily="18" charset="0"/>
              </a:rPr>
              <a:t>“Resources” assessment based on each authority’s share of the national taxbase; and </a:t>
            </a:r>
          </a:p>
          <a:p>
            <a:pPr marL="342900" indent="-342900">
              <a:lnSpc>
                <a:spcPct val="115000"/>
              </a:lnSpc>
              <a:spcAft>
                <a:spcPts val="600"/>
              </a:spcAft>
              <a:buFont typeface="Symbol" panose="05050102010706020507" pitchFamily="18" charset="2"/>
              <a:buChar char=""/>
            </a:pPr>
            <a:r>
              <a:rPr lang="en-GB" sz="1800" dirty="0">
                <a:solidFill>
                  <a:schemeClr val="accent2">
                    <a:lumMod val="75000"/>
                  </a:schemeClr>
                </a:solidFill>
                <a:ea typeface="Calibri" panose="020F0502020204030204" pitchFamily="34" charset="0"/>
                <a:cs typeface="Times New Roman" panose="02020603050405020304" pitchFamily="18" charset="0"/>
              </a:rPr>
              <a:t>Weighting (or tier split) in two-tier areas to split the Needs and Resources assessments.  </a:t>
            </a:r>
          </a:p>
          <a:p>
            <a:pPr marL="342900" lvl="0" indent="-342900">
              <a:lnSpc>
                <a:spcPct val="115000"/>
              </a:lnSpc>
              <a:spcAft>
                <a:spcPts val="600"/>
              </a:spcAft>
              <a:buFont typeface="Symbol" panose="05050102010706020507" pitchFamily="18" charset="2"/>
              <a:buChar char=""/>
            </a:pPr>
            <a:r>
              <a:rPr lang="en-GB" sz="1800" b="1" dirty="0">
                <a:solidFill>
                  <a:schemeClr val="accent2">
                    <a:lumMod val="75000"/>
                  </a:schemeClr>
                </a:solidFill>
                <a:ea typeface="Calibri" panose="020F0502020204030204" pitchFamily="34" charset="0"/>
                <a:cs typeface="Times New Roman" panose="02020603050405020304" pitchFamily="18" charset="0"/>
              </a:rPr>
              <a:t>“Needs” weighting based on expenditure: county 83%, district 17%, fire 0%</a:t>
            </a:r>
          </a:p>
          <a:p>
            <a:pPr marL="342900" lvl="0" indent="-342900">
              <a:lnSpc>
                <a:spcPct val="115000"/>
              </a:lnSpc>
              <a:spcAft>
                <a:spcPts val="600"/>
              </a:spcAft>
              <a:buFont typeface="Symbol" panose="05050102010706020507" pitchFamily="18" charset="2"/>
              <a:buChar char=""/>
            </a:pPr>
            <a:r>
              <a:rPr lang="en-GB" sz="1800" b="1" dirty="0">
                <a:solidFill>
                  <a:schemeClr val="accent2">
                    <a:lumMod val="75000"/>
                  </a:schemeClr>
                </a:solidFill>
                <a:ea typeface="Calibri" panose="020F0502020204030204" pitchFamily="34" charset="0"/>
                <a:cs typeface="Times New Roman" panose="02020603050405020304" pitchFamily="18" charset="0"/>
              </a:rPr>
              <a:t>“Resources” weighting based on Band D elements: county 89%, district 11%, fire 0%</a:t>
            </a:r>
          </a:p>
          <a:p>
            <a:pPr marL="342900" indent="-342900">
              <a:lnSpc>
                <a:spcPct val="115000"/>
              </a:lnSpc>
              <a:spcAft>
                <a:spcPts val="600"/>
              </a:spcAft>
              <a:buFont typeface="Symbol" panose="05050102010706020507" pitchFamily="18" charset="2"/>
              <a:buChar char=""/>
            </a:pPr>
            <a:r>
              <a:rPr lang="en-GB" sz="1800" dirty="0">
                <a:solidFill>
                  <a:schemeClr val="accent2">
                    <a:lumMod val="75000"/>
                  </a:schemeClr>
                </a:solidFill>
                <a:ea typeface="Calibri" panose="020F0502020204030204" pitchFamily="34" charset="0"/>
                <a:cs typeface="Times New Roman" panose="02020603050405020304" pitchFamily="18" charset="0"/>
              </a:rPr>
              <a:t>Maximum allocation 3% of CSP (£10,000 de minimis)</a:t>
            </a:r>
          </a:p>
          <a:p>
            <a:pPr marL="342900" indent="-342900">
              <a:lnSpc>
                <a:spcPct val="115000"/>
              </a:lnSpc>
              <a:spcAft>
                <a:spcPts val="600"/>
              </a:spcAft>
              <a:buFont typeface="Symbol" panose="05050102010706020507" pitchFamily="18" charset="2"/>
              <a:buChar char=""/>
            </a:pPr>
            <a:r>
              <a:rPr lang="en-GB" sz="1800" dirty="0">
                <a:solidFill>
                  <a:schemeClr val="accent2">
                    <a:lumMod val="75000"/>
                  </a:schemeClr>
                </a:solidFill>
                <a:ea typeface="Calibri" panose="020F0502020204030204" pitchFamily="34" charset="0"/>
                <a:cs typeface="Times New Roman" panose="02020603050405020304" pitchFamily="18" charset="0"/>
              </a:rPr>
              <a:t>For LGR authorities created since 2019, IMD scores have been calculated based on lower layer super-output areas</a:t>
            </a:r>
          </a:p>
          <a:p>
            <a:pPr marL="342900" indent="-342900">
              <a:lnSpc>
                <a:spcPct val="115000"/>
              </a:lnSpc>
              <a:spcAft>
                <a:spcPts val="600"/>
              </a:spcAft>
              <a:buFont typeface="Symbol" panose="05050102010706020507" pitchFamily="18" charset="2"/>
              <a:buChar char=""/>
            </a:pPr>
            <a:r>
              <a:rPr lang="en-GB" sz="1800" dirty="0">
                <a:ea typeface="Calibri" panose="020F0502020204030204" pitchFamily="34" charset="0"/>
                <a:cs typeface="Times New Roman" panose="02020603050405020304" pitchFamily="18" charset="0"/>
              </a:rPr>
              <a:t>Assume that the targeted deprivation funding will be rolled into SFA (or its successor) in 2026-27, and distributed using a new funding formula</a:t>
            </a:r>
          </a:p>
          <a:p>
            <a:pPr marL="342900" lvl="0" indent="-342900">
              <a:lnSpc>
                <a:spcPct val="115000"/>
              </a:lnSpc>
              <a:spcAft>
                <a:spcPts val="600"/>
              </a:spcAft>
              <a:buFont typeface="Symbol" panose="05050102010706020507" pitchFamily="18" charset="2"/>
              <a:buChar char=""/>
            </a:pPr>
            <a:endParaRPr lang="en-GB" sz="1600" dirty="0">
              <a:effectLst/>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79F4D07-8F08-9C26-D921-0458A95D9C5E}"/>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DCDE3EA4-3AC9-BD95-E2CF-39B211A84BC0}"/>
              </a:ext>
            </a:extLst>
          </p:cNvPr>
          <p:cNvSpPr>
            <a:spLocks noGrp="1"/>
          </p:cNvSpPr>
          <p:nvPr>
            <p:ph type="sldNum" sz="quarter" idx="12"/>
          </p:nvPr>
        </p:nvSpPr>
        <p:spPr/>
        <p:txBody>
          <a:bodyPr/>
          <a:lstStyle/>
          <a:p>
            <a:fld id="{B4E5BD08-0B11-4DCE-9EB4-4E42DDB860D8}" type="slidenum">
              <a:rPr lang="en-GB" smtClean="0"/>
              <a:pPr/>
              <a:t>12</a:t>
            </a:fld>
            <a:endParaRPr lang="en-GB" dirty="0"/>
          </a:p>
        </p:txBody>
      </p:sp>
      <p:graphicFrame>
        <p:nvGraphicFramePr>
          <p:cNvPr id="6" name="Table 5">
            <a:extLst>
              <a:ext uri="{FF2B5EF4-FFF2-40B4-BE49-F238E27FC236}">
                <a16:creationId xmlns:a16="http://schemas.microsoft.com/office/drawing/2014/main" id="{2BB160E5-6B6A-7EB2-5641-FDBE1A9A7A11}"/>
              </a:ext>
            </a:extLst>
          </p:cNvPr>
          <p:cNvGraphicFramePr>
            <a:graphicFrameLocks noGrp="1"/>
          </p:cNvGraphicFramePr>
          <p:nvPr>
            <p:extLst>
              <p:ext uri="{D42A27DB-BD31-4B8C-83A1-F6EECF244321}">
                <p14:modId xmlns:p14="http://schemas.microsoft.com/office/powerpoint/2010/main" val="3956919384"/>
              </p:ext>
            </p:extLst>
          </p:nvPr>
        </p:nvGraphicFramePr>
        <p:xfrm>
          <a:off x="6786282" y="1141492"/>
          <a:ext cx="5164419" cy="4049073"/>
        </p:xfrm>
        <a:graphic>
          <a:graphicData uri="http://schemas.openxmlformats.org/drawingml/2006/table">
            <a:tbl>
              <a:tblPr/>
              <a:tblGrid>
                <a:gridCol w="2513481">
                  <a:extLst>
                    <a:ext uri="{9D8B030D-6E8A-4147-A177-3AD203B41FA5}">
                      <a16:colId xmlns:a16="http://schemas.microsoft.com/office/drawing/2014/main" val="92479261"/>
                    </a:ext>
                  </a:extLst>
                </a:gridCol>
                <a:gridCol w="883646">
                  <a:extLst>
                    <a:ext uri="{9D8B030D-6E8A-4147-A177-3AD203B41FA5}">
                      <a16:colId xmlns:a16="http://schemas.microsoft.com/office/drawing/2014/main" val="2172508359"/>
                    </a:ext>
                  </a:extLst>
                </a:gridCol>
                <a:gridCol w="883646">
                  <a:extLst>
                    <a:ext uri="{9D8B030D-6E8A-4147-A177-3AD203B41FA5}">
                      <a16:colId xmlns:a16="http://schemas.microsoft.com/office/drawing/2014/main" val="1640408510"/>
                    </a:ext>
                  </a:extLst>
                </a:gridCol>
                <a:gridCol w="883646">
                  <a:extLst>
                    <a:ext uri="{9D8B030D-6E8A-4147-A177-3AD203B41FA5}">
                      <a16:colId xmlns:a16="http://schemas.microsoft.com/office/drawing/2014/main" val="3451152543"/>
                    </a:ext>
                  </a:extLst>
                </a:gridCol>
              </a:tblGrid>
              <a:tr h="622936">
                <a:tc>
                  <a:txBody>
                    <a:bodyPr/>
                    <a:lstStyle/>
                    <a:p>
                      <a:pPr algn="l" fontAlgn="b"/>
                      <a:endParaRPr lang="en-GB"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r" fontAlgn="t"/>
                      <a:r>
                        <a:rPr lang="en-GB" sz="1200" b="1" i="0" u="none" strike="noStrike" dirty="0">
                          <a:solidFill>
                            <a:srgbClr val="000000"/>
                          </a:solidFill>
                          <a:effectLst/>
                          <a:latin typeface="Calibri" panose="020F0502020204030204" pitchFamily="34" charset="0"/>
                        </a:rPr>
                        <a:t>MTFP model</a:t>
                      </a:r>
                    </a:p>
                  </a:txBody>
                  <a:tcPr marL="0" marR="0" marT="0" marB="0">
                    <a:lnL>
                      <a:noFill/>
                    </a:lnL>
                    <a:lnR>
                      <a:noFill/>
                    </a:lnR>
                    <a:lnT>
                      <a:noFill/>
                    </a:lnT>
                    <a:lnB>
                      <a:noFill/>
                    </a:lnB>
                    <a:solidFill>
                      <a:schemeClr val="accent2">
                        <a:lumMod val="60000"/>
                        <a:lumOff val="40000"/>
                      </a:schemeClr>
                    </a:solidFill>
                  </a:tcPr>
                </a:tc>
                <a:tc>
                  <a:txBody>
                    <a:bodyPr/>
                    <a:lstStyle/>
                    <a:p>
                      <a:pPr algn="r" fontAlgn="t"/>
                      <a:r>
                        <a:rPr lang="en-GB" sz="1200" b="1" i="0" u="none" strike="noStrike" dirty="0">
                          <a:solidFill>
                            <a:srgbClr val="000000"/>
                          </a:solidFill>
                          <a:effectLst/>
                          <a:latin typeface="Calibri" panose="020F0502020204030204" pitchFamily="34" charset="0"/>
                        </a:rPr>
                        <a:t>ACTUAL, </a:t>
                      </a:r>
                      <a:r>
                        <a:rPr lang="en-GB" sz="1200" b="1" i="0" u="none" strike="noStrike" dirty="0" err="1">
                          <a:solidFill>
                            <a:srgbClr val="000000"/>
                          </a:solidFill>
                          <a:effectLst/>
                          <a:latin typeface="Calibri" panose="020F0502020204030204" pitchFamily="34" charset="0"/>
                        </a:rPr>
                        <a:t>prov</a:t>
                      </a:r>
                      <a:r>
                        <a:rPr lang="en-GB" sz="1200" b="1" i="0" u="none" strike="noStrike" dirty="0">
                          <a:solidFill>
                            <a:srgbClr val="000000"/>
                          </a:solidFill>
                          <a:effectLst/>
                          <a:latin typeface="Calibri" panose="020F0502020204030204" pitchFamily="34" charset="0"/>
                        </a:rPr>
                        <a:t> settlement</a:t>
                      </a:r>
                    </a:p>
                  </a:txBody>
                  <a:tcPr marL="0" marR="0" marT="0" marB="0">
                    <a:lnL>
                      <a:noFill/>
                    </a:lnL>
                    <a:lnR>
                      <a:noFill/>
                    </a:lnR>
                    <a:lnT>
                      <a:noFill/>
                    </a:lnT>
                    <a:lnB>
                      <a:noFill/>
                    </a:lnB>
                    <a:solidFill>
                      <a:schemeClr val="accent2">
                        <a:lumMod val="60000"/>
                        <a:lumOff val="4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Variance</a:t>
                      </a:r>
                    </a:p>
                  </a:txBody>
                  <a:tcPr marL="0" marR="0" marT="0" marB="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38941279"/>
                  </a:ext>
                </a:extLst>
              </a:tr>
              <a:tr h="311467">
                <a:tc>
                  <a:txBody>
                    <a:bodyPr/>
                    <a:lstStyle/>
                    <a:p>
                      <a:pPr algn="l" fontAlgn="b"/>
                      <a:r>
                        <a:rPr lang="en-GB" sz="1200" b="0" i="0" u="none" strike="noStrike">
                          <a:solidFill>
                            <a:srgbClr val="000000"/>
                          </a:solidFill>
                          <a:effectLst/>
                          <a:latin typeface="Calibri" panose="020F0502020204030204" pitchFamily="34" charset="0"/>
                        </a:rPr>
                        <a:t>Shire districts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7.608</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26.506</a:t>
                      </a:r>
                    </a:p>
                  </a:txBody>
                  <a:tcPr marL="0" marR="0" marT="0" marB="0" anchor="b">
                    <a:lnL>
                      <a:noFill/>
                    </a:lnL>
                    <a:lnR>
                      <a:noFill/>
                    </a:lnR>
                    <a:lnT>
                      <a:noFill/>
                    </a:lnT>
                    <a:lnB>
                      <a:noFill/>
                    </a:lnB>
                    <a:noFill/>
                  </a:tcPr>
                </a:tc>
                <a:tc>
                  <a:txBody>
                    <a:bodyPr/>
                    <a:lstStyle/>
                    <a:p>
                      <a:pPr algn="r" fontAlgn="b"/>
                      <a:r>
                        <a:rPr lang="en-GB" sz="1200" b="0" i="0" u="none" strike="noStrike">
                          <a:solidFill>
                            <a:srgbClr val="006100"/>
                          </a:solidFill>
                          <a:effectLst/>
                          <a:latin typeface="Calibri" panose="020F0502020204030204" pitchFamily="34" charset="0"/>
                        </a:rPr>
                        <a:t>18.898</a:t>
                      </a:r>
                    </a:p>
                  </a:txBody>
                  <a:tcPr marL="0" marR="0" marT="0" marB="0" anchor="b">
                    <a:lnL>
                      <a:noFill/>
                    </a:lnL>
                    <a:lnR>
                      <a:noFill/>
                    </a:lnR>
                    <a:lnT>
                      <a:noFill/>
                    </a:lnT>
                    <a:lnB>
                      <a:noFill/>
                    </a:lnB>
                    <a:noFill/>
                  </a:tcPr>
                </a:tc>
                <a:extLst>
                  <a:ext uri="{0D108BD9-81ED-4DB2-BD59-A6C34878D82A}">
                    <a16:rowId xmlns:a16="http://schemas.microsoft.com/office/drawing/2014/main" val="1153247620"/>
                  </a:ext>
                </a:extLst>
              </a:tr>
              <a:tr h="311467">
                <a:tc>
                  <a:txBody>
                    <a:bodyPr/>
                    <a:lstStyle/>
                    <a:p>
                      <a:pPr algn="l" fontAlgn="b"/>
                      <a:r>
                        <a:rPr lang="en-GB" sz="1200" b="0" i="0" u="none" strike="noStrike">
                          <a:solidFill>
                            <a:srgbClr val="000000"/>
                          </a:solidFill>
                          <a:effectLst/>
                          <a:latin typeface="Calibri" panose="020F0502020204030204" pitchFamily="34" charset="0"/>
                        </a:rPr>
                        <a:t>Outer London boroughs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46.798</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40.093</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-6.706</a:t>
                      </a:r>
                    </a:p>
                  </a:txBody>
                  <a:tcPr marL="0" marR="0" marT="0" marB="0" anchor="b">
                    <a:lnL>
                      <a:noFill/>
                    </a:lnL>
                    <a:lnR>
                      <a:noFill/>
                    </a:lnR>
                    <a:lnT>
                      <a:noFill/>
                    </a:lnT>
                    <a:lnB>
                      <a:noFill/>
                    </a:lnB>
                    <a:noFill/>
                  </a:tcPr>
                </a:tc>
                <a:extLst>
                  <a:ext uri="{0D108BD9-81ED-4DB2-BD59-A6C34878D82A}">
                    <a16:rowId xmlns:a16="http://schemas.microsoft.com/office/drawing/2014/main" val="3674959700"/>
                  </a:ext>
                </a:extLst>
              </a:tr>
              <a:tr h="311467">
                <a:tc>
                  <a:txBody>
                    <a:bodyPr/>
                    <a:lstStyle/>
                    <a:p>
                      <a:pPr algn="l" fontAlgn="b"/>
                      <a:r>
                        <a:rPr lang="en-GB" sz="1200" b="0" i="0" u="none" strike="noStrike" dirty="0">
                          <a:solidFill>
                            <a:srgbClr val="000000"/>
                          </a:solidFill>
                          <a:effectLst/>
                          <a:latin typeface="Calibri" panose="020F0502020204030204" pitchFamily="34" charset="0"/>
                        </a:rPr>
                        <a:t>Metropolitan districts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324.719</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341.502</a:t>
                      </a:r>
                    </a:p>
                  </a:txBody>
                  <a:tcPr marL="0" marR="0" marT="0" marB="0" anchor="b">
                    <a:lnL>
                      <a:noFill/>
                    </a:lnL>
                    <a:lnR>
                      <a:noFill/>
                    </a:lnR>
                    <a:lnT>
                      <a:noFill/>
                    </a:lnT>
                    <a:lnB>
                      <a:noFill/>
                    </a:lnB>
                    <a:noFill/>
                  </a:tcPr>
                </a:tc>
                <a:tc>
                  <a:txBody>
                    <a:bodyPr/>
                    <a:lstStyle/>
                    <a:p>
                      <a:pPr algn="r" fontAlgn="b"/>
                      <a:r>
                        <a:rPr lang="en-GB" sz="1200" b="0" i="0" u="none" strike="noStrike">
                          <a:solidFill>
                            <a:srgbClr val="006100"/>
                          </a:solidFill>
                          <a:effectLst/>
                          <a:latin typeface="Calibri" panose="020F0502020204030204" pitchFamily="34" charset="0"/>
                        </a:rPr>
                        <a:t>16.782</a:t>
                      </a:r>
                    </a:p>
                  </a:txBody>
                  <a:tcPr marL="0" marR="0" marT="0" marB="0" anchor="b">
                    <a:lnL>
                      <a:noFill/>
                    </a:lnL>
                    <a:lnR>
                      <a:noFill/>
                    </a:lnR>
                    <a:lnT>
                      <a:noFill/>
                    </a:lnT>
                    <a:lnB>
                      <a:noFill/>
                    </a:lnB>
                    <a:noFill/>
                  </a:tcPr>
                </a:tc>
                <a:extLst>
                  <a:ext uri="{0D108BD9-81ED-4DB2-BD59-A6C34878D82A}">
                    <a16:rowId xmlns:a16="http://schemas.microsoft.com/office/drawing/2014/main" val="2018551855"/>
                  </a:ext>
                </a:extLst>
              </a:tr>
              <a:tr h="311467">
                <a:tc>
                  <a:txBody>
                    <a:bodyPr/>
                    <a:lstStyle/>
                    <a:p>
                      <a:pPr algn="l" fontAlgn="b"/>
                      <a:r>
                        <a:rPr lang="en-GB" sz="1200" b="0" i="0" u="none" strike="noStrike">
                          <a:solidFill>
                            <a:srgbClr val="000000"/>
                          </a:solidFill>
                          <a:effectLst/>
                          <a:latin typeface="Calibri" panose="020F0502020204030204" pitchFamily="34" charset="0"/>
                        </a:rPr>
                        <a:t>Unitary authorities (non-CCN)</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139.639</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142.454</a:t>
                      </a:r>
                    </a:p>
                  </a:txBody>
                  <a:tcPr marL="0" marR="0" marT="0" marB="0" anchor="b">
                    <a:lnL>
                      <a:noFill/>
                    </a:lnL>
                    <a:lnR>
                      <a:noFill/>
                    </a:lnR>
                    <a:lnT>
                      <a:noFill/>
                    </a:lnT>
                    <a:lnB>
                      <a:noFill/>
                    </a:lnB>
                    <a:noFill/>
                  </a:tcPr>
                </a:tc>
                <a:tc>
                  <a:txBody>
                    <a:bodyPr/>
                    <a:lstStyle/>
                    <a:p>
                      <a:pPr algn="r" fontAlgn="b"/>
                      <a:r>
                        <a:rPr lang="en-GB" sz="1200" b="0" i="0" u="none" strike="noStrike">
                          <a:solidFill>
                            <a:srgbClr val="006100"/>
                          </a:solidFill>
                          <a:effectLst/>
                          <a:latin typeface="Calibri" panose="020F0502020204030204" pitchFamily="34" charset="0"/>
                        </a:rPr>
                        <a:t>2.815</a:t>
                      </a:r>
                    </a:p>
                  </a:txBody>
                  <a:tcPr marL="0" marR="0" marT="0" marB="0" anchor="b">
                    <a:lnL>
                      <a:noFill/>
                    </a:lnL>
                    <a:lnR>
                      <a:noFill/>
                    </a:lnR>
                    <a:lnT>
                      <a:noFill/>
                    </a:lnT>
                    <a:lnB>
                      <a:noFill/>
                    </a:lnB>
                    <a:noFill/>
                  </a:tcPr>
                </a:tc>
                <a:extLst>
                  <a:ext uri="{0D108BD9-81ED-4DB2-BD59-A6C34878D82A}">
                    <a16:rowId xmlns:a16="http://schemas.microsoft.com/office/drawing/2014/main" val="3597515490"/>
                  </a:ext>
                </a:extLst>
              </a:tr>
              <a:tr h="311467">
                <a:tc>
                  <a:txBody>
                    <a:bodyPr/>
                    <a:lstStyle/>
                    <a:p>
                      <a:pPr algn="l" fontAlgn="b"/>
                      <a:r>
                        <a:rPr lang="en-GB" sz="1200" b="0" i="0" u="none" strike="noStrike">
                          <a:solidFill>
                            <a:srgbClr val="000000"/>
                          </a:solidFill>
                          <a:effectLst/>
                          <a:latin typeface="Calibri" panose="020F0502020204030204" pitchFamily="34" charset="0"/>
                        </a:rPr>
                        <a:t>Unitary authorities (CCN)</a:t>
                      </a:r>
                    </a:p>
                  </a:txBody>
                  <a:tcPr marL="0" marR="0" marT="0" marB="0" anchor="b">
                    <a:lnL>
                      <a:noFill/>
                    </a:lnL>
                    <a:lnR>
                      <a:noFill/>
                    </a:lnR>
                    <a:lnT>
                      <a:noFill/>
                    </a:lnT>
                    <a:lnB>
                      <a:noFill/>
                    </a:lnB>
                    <a:noFill/>
                  </a:tcPr>
                </a:tc>
                <a:tc>
                  <a:txBody>
                    <a:bodyPr/>
                    <a:lstStyle/>
                    <a:p>
                      <a:pPr algn="r" fontAlgn="b"/>
                      <a:r>
                        <a:rPr lang="en-GB" sz="1200" b="0" i="0" u="none" strike="noStrike" dirty="0">
                          <a:solidFill>
                            <a:srgbClr val="000000"/>
                          </a:solidFill>
                          <a:effectLst/>
                          <a:latin typeface="Calibri" panose="020F0502020204030204" pitchFamily="34" charset="0"/>
                        </a:rPr>
                        <a:t>19.356</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15.327</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-4.029</a:t>
                      </a:r>
                    </a:p>
                  </a:txBody>
                  <a:tcPr marL="0" marR="0" marT="0" marB="0" anchor="b">
                    <a:lnL>
                      <a:noFill/>
                    </a:lnL>
                    <a:lnR>
                      <a:noFill/>
                    </a:lnR>
                    <a:lnT>
                      <a:noFill/>
                    </a:lnT>
                    <a:lnB>
                      <a:noFill/>
                    </a:lnB>
                    <a:noFill/>
                  </a:tcPr>
                </a:tc>
                <a:extLst>
                  <a:ext uri="{0D108BD9-81ED-4DB2-BD59-A6C34878D82A}">
                    <a16:rowId xmlns:a16="http://schemas.microsoft.com/office/drawing/2014/main" val="3100736304"/>
                  </a:ext>
                </a:extLst>
              </a:tr>
              <a:tr h="311467">
                <a:tc>
                  <a:txBody>
                    <a:bodyPr/>
                    <a:lstStyle/>
                    <a:p>
                      <a:pPr algn="l" fontAlgn="b"/>
                      <a:r>
                        <a:rPr lang="en-GB" sz="1200" b="0" i="0" u="none" strike="noStrike">
                          <a:solidFill>
                            <a:srgbClr val="000000"/>
                          </a:solidFill>
                          <a:effectLst/>
                          <a:latin typeface="Calibri" panose="020F0502020204030204" pitchFamily="34" charset="0"/>
                        </a:rPr>
                        <a:t>Inner London boroughs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31.689</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29.153</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-2.536</a:t>
                      </a:r>
                    </a:p>
                  </a:txBody>
                  <a:tcPr marL="0" marR="0" marT="0" marB="0" anchor="b">
                    <a:lnL>
                      <a:noFill/>
                    </a:lnL>
                    <a:lnR>
                      <a:noFill/>
                    </a:lnR>
                    <a:lnT>
                      <a:noFill/>
                    </a:lnT>
                    <a:lnB>
                      <a:noFill/>
                    </a:lnB>
                    <a:noFill/>
                  </a:tcPr>
                </a:tc>
                <a:extLst>
                  <a:ext uri="{0D108BD9-81ED-4DB2-BD59-A6C34878D82A}">
                    <a16:rowId xmlns:a16="http://schemas.microsoft.com/office/drawing/2014/main" val="2784046869"/>
                  </a:ext>
                </a:extLst>
              </a:tr>
              <a:tr h="311467">
                <a:tc>
                  <a:txBody>
                    <a:bodyPr/>
                    <a:lstStyle/>
                    <a:p>
                      <a:pPr algn="l" fontAlgn="b"/>
                      <a:r>
                        <a:rPr lang="en-GB" sz="1200" b="0" i="0" u="none" strike="noStrike">
                          <a:solidFill>
                            <a:srgbClr val="000000"/>
                          </a:solidFill>
                          <a:effectLst/>
                          <a:latin typeface="Calibri" panose="020F0502020204030204" pitchFamily="34" charset="0"/>
                        </a:rPr>
                        <a:t>Combined fire authorities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2.007</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0.000</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-2.007</a:t>
                      </a:r>
                    </a:p>
                  </a:txBody>
                  <a:tcPr marL="0" marR="0" marT="0" marB="0" anchor="b">
                    <a:lnL>
                      <a:noFill/>
                    </a:lnL>
                    <a:lnR>
                      <a:noFill/>
                    </a:lnR>
                    <a:lnT>
                      <a:noFill/>
                    </a:lnT>
                    <a:lnB>
                      <a:noFill/>
                    </a:lnB>
                    <a:noFill/>
                  </a:tcPr>
                </a:tc>
                <a:extLst>
                  <a:ext uri="{0D108BD9-81ED-4DB2-BD59-A6C34878D82A}">
                    <a16:rowId xmlns:a16="http://schemas.microsoft.com/office/drawing/2014/main" val="2365652139"/>
                  </a:ext>
                </a:extLst>
              </a:tr>
              <a:tr h="311467">
                <a:tc>
                  <a:txBody>
                    <a:bodyPr/>
                    <a:lstStyle/>
                    <a:p>
                      <a:pPr algn="l" fontAlgn="b"/>
                      <a:r>
                        <a:rPr lang="en-GB" sz="1200" b="0" i="0" u="none" strike="noStrike">
                          <a:solidFill>
                            <a:srgbClr val="000000"/>
                          </a:solidFill>
                          <a:effectLst/>
                          <a:latin typeface="Calibri" panose="020F0502020204030204" pitchFamily="34" charset="0"/>
                        </a:rPr>
                        <a:t>Shire counties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21.469</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4.965</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-16.504</a:t>
                      </a:r>
                    </a:p>
                  </a:txBody>
                  <a:tcPr marL="0" marR="0" marT="0" marB="0" anchor="b">
                    <a:lnL>
                      <a:noFill/>
                    </a:lnL>
                    <a:lnR>
                      <a:noFill/>
                    </a:lnR>
                    <a:lnT>
                      <a:noFill/>
                    </a:lnT>
                    <a:lnB>
                      <a:noFill/>
                    </a:lnB>
                    <a:noFill/>
                  </a:tcPr>
                </a:tc>
                <a:extLst>
                  <a:ext uri="{0D108BD9-81ED-4DB2-BD59-A6C34878D82A}">
                    <a16:rowId xmlns:a16="http://schemas.microsoft.com/office/drawing/2014/main" val="765133535"/>
                  </a:ext>
                </a:extLst>
              </a:tr>
              <a:tr h="311467">
                <a:tc>
                  <a:txBody>
                    <a:bodyPr/>
                    <a:lstStyle/>
                    <a:p>
                      <a:pPr algn="l" fontAlgn="b"/>
                      <a:r>
                        <a:rPr lang="en-GB" sz="1200" b="0" i="0" u="none" strike="noStrike">
                          <a:solidFill>
                            <a:srgbClr val="000000"/>
                          </a:solidFill>
                          <a:effectLst/>
                          <a:latin typeface="Calibri" panose="020F0502020204030204" pitchFamily="34" charset="0"/>
                        </a:rPr>
                        <a:t>Metropolitan fire authorities</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6.715</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0.000</a:t>
                      </a:r>
                    </a:p>
                  </a:txBody>
                  <a:tcPr marL="0" marR="0" marT="0" marB="0" anchor="b">
                    <a:lnL>
                      <a:noFill/>
                    </a:lnL>
                    <a:lnR>
                      <a:noFill/>
                    </a:lnR>
                    <a:lnT>
                      <a:noFill/>
                    </a:lnT>
                    <a:lnB>
                      <a:noFill/>
                    </a:lnB>
                    <a:noFill/>
                  </a:tcPr>
                </a:tc>
                <a:tc>
                  <a:txBody>
                    <a:bodyPr/>
                    <a:lstStyle/>
                    <a:p>
                      <a:pPr algn="r" fontAlgn="b"/>
                      <a:r>
                        <a:rPr lang="en-GB" sz="1200" b="0" i="0" u="none" strike="noStrike">
                          <a:solidFill>
                            <a:srgbClr val="9C0006"/>
                          </a:solidFill>
                          <a:effectLst/>
                          <a:latin typeface="Calibri" panose="020F0502020204030204" pitchFamily="34" charset="0"/>
                        </a:rPr>
                        <a:t>-6.715</a:t>
                      </a:r>
                    </a:p>
                  </a:txBody>
                  <a:tcPr marL="0" marR="0" marT="0" marB="0" anchor="b">
                    <a:lnL>
                      <a:noFill/>
                    </a:lnL>
                    <a:lnR>
                      <a:noFill/>
                    </a:lnR>
                    <a:lnT>
                      <a:noFill/>
                    </a:lnT>
                    <a:lnB>
                      <a:noFill/>
                    </a:lnB>
                    <a:noFill/>
                  </a:tcPr>
                </a:tc>
                <a:extLst>
                  <a:ext uri="{0D108BD9-81ED-4DB2-BD59-A6C34878D82A}">
                    <a16:rowId xmlns:a16="http://schemas.microsoft.com/office/drawing/2014/main" val="4183029860"/>
                  </a:ext>
                </a:extLst>
              </a:tr>
              <a:tr h="311467">
                <a:tc>
                  <a:txBody>
                    <a:bodyPr/>
                    <a:lstStyle/>
                    <a:p>
                      <a:pPr algn="l" fontAlgn="b"/>
                      <a:r>
                        <a:rPr lang="en-GB" sz="1200" b="0" i="0" u="none" strike="noStrike">
                          <a:solidFill>
                            <a:srgbClr val="000000"/>
                          </a:solidFill>
                          <a:effectLst/>
                          <a:latin typeface="Calibri" panose="020F0502020204030204" pitchFamily="34" charset="0"/>
                        </a:rPr>
                        <a:t>Greater London Authority</a:t>
                      </a:r>
                    </a:p>
                  </a:txBody>
                  <a:tcPr marL="0" marR="0" marT="0" marB="0" anchor="b">
                    <a:lnL>
                      <a:noFill/>
                    </a:lnL>
                    <a:lnR>
                      <a:noFill/>
                    </a:lnR>
                    <a:lnT>
                      <a:noFill/>
                    </a:lnT>
                    <a:lnB>
                      <a:noFill/>
                    </a:lnB>
                    <a:noFill/>
                  </a:tcPr>
                </a:tc>
                <a:tc>
                  <a:txBody>
                    <a:bodyPr/>
                    <a:lstStyle/>
                    <a:p>
                      <a:pPr algn="r" fontAlgn="b"/>
                      <a:r>
                        <a:rPr lang="en-GB" sz="1200" b="0" i="0" u="none" strike="noStrike">
                          <a:solidFill>
                            <a:srgbClr val="000000"/>
                          </a:solidFill>
                          <a:effectLst/>
                          <a:latin typeface="Calibri" panose="020F0502020204030204" pitchFamily="34" charset="0"/>
                        </a:rPr>
                        <a:t>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Calibri" panose="020F0502020204030204" pitchFamily="34" charset="0"/>
                        </a:rPr>
                        <a:t>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Calibri" panose="020F0502020204030204" pitchFamily="34" charset="0"/>
                        </a:rPr>
                        <a:t>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936145"/>
                  </a:ext>
                </a:extLst>
              </a:tr>
              <a:tr h="311467">
                <a:tc>
                  <a:txBody>
                    <a:bodyPr/>
                    <a:lstStyle/>
                    <a:p>
                      <a:pPr algn="l" fontAlgn="b"/>
                      <a:r>
                        <a:rPr lang="en-GB" sz="1200" b="0" i="0" u="none" strike="noStrike">
                          <a:solidFill>
                            <a:srgbClr val="000000"/>
                          </a:solidFill>
                          <a:effectLst/>
                          <a:latin typeface="Calibri" panose="020F0502020204030204" pitchFamily="34" charset="0"/>
                        </a:rPr>
                        <a:t>England</a:t>
                      </a:r>
                    </a:p>
                  </a:txBody>
                  <a:tcPr marL="0" marR="0" marT="0" marB="0" anchor="b">
                    <a:lnL>
                      <a:noFill/>
                    </a:lnL>
                    <a:lnR>
                      <a:noFill/>
                    </a:lnR>
                    <a:lnT>
                      <a:noFill/>
                    </a:lnT>
                    <a:lnB>
                      <a:noFill/>
                    </a:lnB>
                    <a:noFill/>
                  </a:tcPr>
                </a:tc>
                <a:tc>
                  <a:txBody>
                    <a:bodyPr/>
                    <a:lstStyle/>
                    <a:p>
                      <a:pPr algn="r" fontAlgn="b"/>
                      <a:r>
                        <a:rPr lang="en-GB" sz="1200" b="1" i="0" u="none" strike="noStrike" dirty="0">
                          <a:solidFill>
                            <a:srgbClr val="000000"/>
                          </a:solidFill>
                          <a:effectLst/>
                          <a:latin typeface="Calibri" panose="020F0502020204030204" pitchFamily="34" charset="0"/>
                        </a:rPr>
                        <a:t>600.000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200" b="1" i="0" u="none" strike="noStrike">
                          <a:solidFill>
                            <a:srgbClr val="000000"/>
                          </a:solidFill>
                          <a:effectLst/>
                          <a:latin typeface="Calibri" panose="020F0502020204030204" pitchFamily="34" charset="0"/>
                        </a:rPr>
                        <a:t>600.000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200" b="1" i="0" u="none" strike="noStrike" dirty="0">
                          <a:solidFill>
                            <a:srgbClr val="006100"/>
                          </a:solidFill>
                          <a:effectLst/>
                          <a:latin typeface="Calibri" panose="020F0502020204030204" pitchFamily="34" charset="0"/>
                        </a:rPr>
                        <a:t>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56995691"/>
                  </a:ext>
                </a:extLst>
              </a:tr>
            </a:tbl>
          </a:graphicData>
        </a:graphic>
      </p:graphicFrame>
    </p:spTree>
    <p:extLst>
      <p:ext uri="{BB962C8B-B14F-4D97-AF65-F5344CB8AC3E}">
        <p14:creationId xmlns:p14="http://schemas.microsoft.com/office/powerpoint/2010/main" val="414416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2272-D0AD-2F2E-EBDE-E80DD7593E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9A08E8-582A-1A9A-4822-F5E683652F0E}"/>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Adult social care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8EC6863-B86A-135E-BEBB-C65329967C53}"/>
              </a:ext>
            </a:extLst>
          </p:cNvPr>
          <p:cNvSpPr>
            <a:spLocks noGrp="1"/>
          </p:cNvSpPr>
          <p:nvPr>
            <p:ph idx="1"/>
          </p:nvPr>
        </p:nvSpPr>
        <p:spPr>
          <a:xfrm>
            <a:off x="838198" y="983364"/>
            <a:ext cx="4640453" cy="5495926"/>
          </a:xfrm>
        </p:spPr>
        <p:txBody>
          <a:bodyPr>
            <a:normAutofit/>
          </a:bodyPr>
          <a:lstStyle/>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Continued increase in funding for social care through both grant increases and ASC precept</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£880m increase in Social Care Grant - £600m in Autumn Budget, £80m transfer in Policy Statement, and further £200m in provisional settlement</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Does this set the level for increases in future years in SR?  Clearly still a major priority for the government and within DH</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Discharge Grant (£500m) rolled into the renamed Local Authority Better Care Fund (was the </a:t>
            </a:r>
            <a:r>
              <a:rPr lang="en-GB" sz="1500" dirty="0" err="1">
                <a:ea typeface="Calibri" panose="020F0502020204030204" pitchFamily="34" charset="0"/>
                <a:cs typeface="Times New Roman" panose="02020603050405020304" pitchFamily="18" charset="0"/>
              </a:rPr>
              <a:t>iBCF</a:t>
            </a:r>
            <a:r>
              <a:rPr lang="en-GB" sz="1500" dirty="0">
                <a:ea typeface="Calibri" panose="020F0502020204030204" pitchFamily="34" charset="0"/>
                <a:cs typeface="Times New Roman" panose="02020603050405020304" pitchFamily="18" charset="0"/>
              </a:rPr>
              <a:t>)</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No other changes in grant funding</a:t>
            </a:r>
          </a:p>
          <a:p>
            <a:pPr marL="342900" indent="-342900">
              <a:lnSpc>
                <a:spcPct val="115000"/>
              </a:lnSpc>
              <a:spcAft>
                <a:spcPts val="600"/>
              </a:spcAft>
              <a:buFont typeface="Symbol" panose="05050102010706020507" pitchFamily="18" charset="2"/>
              <a:buChar char=""/>
            </a:pPr>
            <a:endParaRPr lang="en-GB" sz="15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500" dirty="0">
                <a:solidFill>
                  <a:schemeClr val="accent2">
                    <a:lumMod val="75000"/>
                  </a:schemeClr>
                </a:solidFill>
                <a:ea typeface="Calibri" panose="020F0502020204030204" pitchFamily="34" charset="0"/>
                <a:cs typeface="Times New Roman" panose="02020603050405020304" pitchFamily="18" charset="0"/>
              </a:rPr>
              <a:t>SCG distribution: uses Adult RNF and partial equalisation of ASC precept (£240m out of ~£590m)</a:t>
            </a:r>
          </a:p>
        </p:txBody>
      </p:sp>
      <p:sp>
        <p:nvSpPr>
          <p:cNvPr id="2" name="Footer Placeholder 1">
            <a:extLst>
              <a:ext uri="{FF2B5EF4-FFF2-40B4-BE49-F238E27FC236}">
                <a16:creationId xmlns:a16="http://schemas.microsoft.com/office/drawing/2014/main" id="{4CEC85F3-D6EC-4E55-8373-97DBE0938A5E}"/>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6C4768F-2C6F-E96B-44DB-46E6A62E9C0C}"/>
              </a:ext>
            </a:extLst>
          </p:cNvPr>
          <p:cNvSpPr>
            <a:spLocks noGrp="1"/>
          </p:cNvSpPr>
          <p:nvPr>
            <p:ph type="sldNum" sz="quarter" idx="12"/>
          </p:nvPr>
        </p:nvSpPr>
        <p:spPr/>
        <p:txBody>
          <a:bodyPr/>
          <a:lstStyle/>
          <a:p>
            <a:fld id="{B4E5BD08-0B11-4DCE-9EB4-4E42DDB860D8}" type="slidenum">
              <a:rPr lang="en-GB" smtClean="0"/>
              <a:pPr/>
              <a:t>13</a:t>
            </a:fld>
            <a:endParaRPr lang="en-GB" dirty="0"/>
          </a:p>
        </p:txBody>
      </p:sp>
      <p:pic>
        <p:nvPicPr>
          <p:cNvPr id="6" name="Picture 5">
            <a:extLst>
              <a:ext uri="{FF2B5EF4-FFF2-40B4-BE49-F238E27FC236}">
                <a16:creationId xmlns:a16="http://schemas.microsoft.com/office/drawing/2014/main" id="{01EF1ACC-0891-1A9E-9834-722649550B38}"/>
              </a:ext>
            </a:extLst>
          </p:cNvPr>
          <p:cNvPicPr>
            <a:picLocks noChangeAspect="1"/>
          </p:cNvPicPr>
          <p:nvPr/>
        </p:nvPicPr>
        <p:blipFill>
          <a:blip r:embed="rId3"/>
          <a:stretch>
            <a:fillRect/>
          </a:stretch>
        </p:blipFill>
        <p:spPr>
          <a:xfrm>
            <a:off x="6420292" y="983364"/>
            <a:ext cx="5303980" cy="3493311"/>
          </a:xfrm>
          <a:prstGeom prst="rect">
            <a:avLst/>
          </a:prstGeom>
        </p:spPr>
      </p:pic>
    </p:spTree>
    <p:extLst>
      <p:ext uri="{BB962C8B-B14F-4D97-AF65-F5344CB8AC3E}">
        <p14:creationId xmlns:p14="http://schemas.microsoft.com/office/powerpoint/2010/main" val="127383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D4CD6-E103-F4D0-F3BC-6FD0E8AE51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97AF5-9455-6452-632D-624D5517C730}"/>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Children’s Social Care Prevention Grant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982483A-CE33-20FF-0355-8C31575208BB}"/>
              </a:ext>
            </a:extLst>
          </p:cNvPr>
          <p:cNvSpPr>
            <a:spLocks noGrp="1"/>
          </p:cNvSpPr>
          <p:nvPr>
            <p:ph idx="1"/>
          </p:nvPr>
        </p:nvSpPr>
        <p:spPr>
          <a:xfrm>
            <a:off x="838198" y="983364"/>
            <a:ext cx="4640453" cy="5495926"/>
          </a:xfrm>
        </p:spPr>
        <p:txBody>
          <a:bodyPr>
            <a:normAutofit fontScale="92500"/>
          </a:bodyPr>
          <a:lstStyle/>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New grant announced in Autumn Budget, w</a:t>
            </a:r>
            <a:r>
              <a:rPr lang="en-GB" sz="1500" dirty="0">
                <a:ea typeface="Calibri" panose="020F0502020204030204" pitchFamily="34" charset="0"/>
                <a:cs typeface="Times New Roman" panose="02020603050405020304" pitchFamily="18" charset="0"/>
              </a:rPr>
              <a:t>ill increase from £250m to £283m in the final settlement</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Distribution formula uses the research commissioned by MHCLG and DfE, undertaken by LG Futures and academic partners:</a:t>
            </a:r>
          </a:p>
          <a:p>
            <a:pPr marL="342900" indent="-342900">
              <a:lnSpc>
                <a:spcPct val="115000"/>
              </a:lnSpc>
              <a:spcAft>
                <a:spcPts val="600"/>
              </a:spcAft>
              <a:buFont typeface="Symbol" panose="05050102010706020507" pitchFamily="18" charset="2"/>
              <a:buChar char=""/>
            </a:pPr>
            <a:r>
              <a:rPr lang="en-GB" sz="1500" u="sng" dirty="0">
                <a:solidFill>
                  <a:srgbClr val="0000FF"/>
                </a:solidFill>
                <a:effectLst/>
                <a:ea typeface="Calibri" panose="020F0502020204030204" pitchFamily="34" charset="0"/>
                <a:cs typeface="Times New Roman" panose="02020603050405020304" pitchFamily="18" charset="0"/>
                <a:hlinkClick r:id="rId3"/>
              </a:rPr>
              <a:t>https://www.gov.uk/government/publications/explanatory-note-on-childrens-social-care-prevention-grant-methodology/2f355cbf-3e5a-43e1-a2ff-2fb30daa52b7</a:t>
            </a:r>
            <a:r>
              <a:rPr lang="en-GB" sz="1500" dirty="0">
                <a:effectLst/>
                <a:ea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Cannot replicate the formula from the information published – there will need to be more transparency in the funding reform process next year</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Includes an assessment of ability to raise council tax (a new and controversial feature)</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Distribution is more “progressive” than the current (2013-14) RNF updated for population – is this the underlying formula or later judgement-based adjustments? </a:t>
            </a:r>
          </a:p>
          <a:p>
            <a:pPr marL="342900" indent="-342900">
              <a:lnSpc>
                <a:spcPct val="115000"/>
              </a:lnSpc>
              <a:spcAft>
                <a:spcPts val="600"/>
              </a:spcAft>
              <a:buFont typeface="Symbol" panose="05050102010706020507" pitchFamily="18" charset="2"/>
              <a:buChar char=""/>
            </a:pPr>
            <a:endParaRPr lang="en-GB" sz="1500" dirty="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7556499-F295-E75F-D17E-BCEE8D3E713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4E3036FA-22F8-FDB9-A7D4-597329CEDB0F}"/>
              </a:ext>
            </a:extLst>
          </p:cNvPr>
          <p:cNvSpPr>
            <a:spLocks noGrp="1"/>
          </p:cNvSpPr>
          <p:nvPr>
            <p:ph type="sldNum" sz="quarter" idx="12"/>
          </p:nvPr>
        </p:nvSpPr>
        <p:spPr/>
        <p:txBody>
          <a:bodyPr/>
          <a:lstStyle/>
          <a:p>
            <a:fld id="{B4E5BD08-0B11-4DCE-9EB4-4E42DDB860D8}" type="slidenum">
              <a:rPr lang="en-GB" smtClean="0"/>
              <a:pPr/>
              <a:t>14</a:t>
            </a:fld>
            <a:endParaRPr lang="en-GB" dirty="0"/>
          </a:p>
        </p:txBody>
      </p:sp>
      <p:graphicFrame>
        <p:nvGraphicFramePr>
          <p:cNvPr id="7" name="Table 6">
            <a:extLst>
              <a:ext uri="{FF2B5EF4-FFF2-40B4-BE49-F238E27FC236}">
                <a16:creationId xmlns:a16="http://schemas.microsoft.com/office/drawing/2014/main" id="{E7F04672-E462-3919-17A7-8A681D36FC4C}"/>
              </a:ext>
            </a:extLst>
          </p:cNvPr>
          <p:cNvGraphicFramePr>
            <a:graphicFrameLocks noGrp="1"/>
          </p:cNvGraphicFramePr>
          <p:nvPr>
            <p:extLst>
              <p:ext uri="{D42A27DB-BD31-4B8C-83A1-F6EECF244321}">
                <p14:modId xmlns:p14="http://schemas.microsoft.com/office/powerpoint/2010/main" val="2508711669"/>
              </p:ext>
            </p:extLst>
          </p:nvPr>
        </p:nvGraphicFramePr>
        <p:xfrm>
          <a:off x="6096000" y="1111625"/>
          <a:ext cx="5704936" cy="3056965"/>
        </p:xfrm>
        <a:graphic>
          <a:graphicData uri="http://schemas.openxmlformats.org/drawingml/2006/table">
            <a:tbl>
              <a:tblPr firstRow="1" firstCol="1" bandRow="1"/>
              <a:tblGrid>
                <a:gridCol w="2034381">
                  <a:extLst>
                    <a:ext uri="{9D8B030D-6E8A-4147-A177-3AD203B41FA5}">
                      <a16:colId xmlns:a16="http://schemas.microsoft.com/office/drawing/2014/main" val="2116631489"/>
                    </a:ext>
                  </a:extLst>
                </a:gridCol>
                <a:gridCol w="1223138">
                  <a:extLst>
                    <a:ext uri="{9D8B030D-6E8A-4147-A177-3AD203B41FA5}">
                      <a16:colId xmlns:a16="http://schemas.microsoft.com/office/drawing/2014/main" val="1138847105"/>
                    </a:ext>
                  </a:extLst>
                </a:gridCol>
                <a:gridCol w="1224279">
                  <a:extLst>
                    <a:ext uri="{9D8B030D-6E8A-4147-A177-3AD203B41FA5}">
                      <a16:colId xmlns:a16="http://schemas.microsoft.com/office/drawing/2014/main" val="3610369020"/>
                    </a:ext>
                  </a:extLst>
                </a:gridCol>
                <a:gridCol w="1223138">
                  <a:extLst>
                    <a:ext uri="{9D8B030D-6E8A-4147-A177-3AD203B41FA5}">
                      <a16:colId xmlns:a16="http://schemas.microsoft.com/office/drawing/2014/main" val="3681064490"/>
                    </a:ext>
                  </a:extLst>
                </a:gridCol>
              </a:tblGrid>
              <a:tr h="619194">
                <a:tc>
                  <a:txBody>
                    <a:bodyPr/>
                    <a:lstStyle/>
                    <a:p>
                      <a:pPr algn="r">
                        <a:lnSpc>
                          <a:spcPct val="115000"/>
                        </a:lnSpc>
                        <a:spcBef>
                          <a:spcPts val="1000"/>
                        </a:spcBef>
                        <a:spcAft>
                          <a:spcPts val="1000"/>
                        </a:spcAft>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Pixel estimates based on current RNF (£M)</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Provisional settlement (£M)</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Difference (£M)</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extLst>
                  <a:ext uri="{0D108BD9-81ED-4DB2-BD59-A6C34878D82A}">
                    <a16:rowId xmlns:a16="http://schemas.microsoft.com/office/drawing/2014/main" val="1022531284"/>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Outer London boroughs</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36.325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22.636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-13.689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79691811"/>
                  </a:ext>
                </a:extLst>
              </a:tr>
              <a:tr h="348253">
                <a:tc>
                  <a:txBody>
                    <a:bodyPr/>
                    <a:lstStyle/>
                    <a:p>
                      <a:pPr>
                        <a:lnSpc>
                          <a:spcPct val="115000"/>
                        </a:lnSpc>
                        <a:spcBef>
                          <a:spcPts val="1000"/>
                        </a:spcBef>
                        <a:spcAft>
                          <a:spcPts val="100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Metropolitan districts</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63.264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87.884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24.620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47941704"/>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Unitary authorities (non-CCN)</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43.491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51.014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7.524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501472662"/>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Unitary authorities (CCN)</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20.864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17.633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-3.232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053257509"/>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Inner London boroughs</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23.993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17.799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-6.194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939055309"/>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Shire counties</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62.063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53.033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200">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-9.030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544673"/>
                  </a:ext>
                </a:extLst>
              </a:tr>
              <a:tr h="348253">
                <a:tc>
                  <a:txBody>
                    <a:bodyPr/>
                    <a:lstStyle/>
                    <a:p>
                      <a:pPr>
                        <a:lnSpc>
                          <a:spcPct val="115000"/>
                        </a:lnSpc>
                        <a:spcBef>
                          <a:spcPts val="1000"/>
                        </a:spcBef>
                        <a:spcAft>
                          <a:spcPts val="1000"/>
                        </a:spcAft>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England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250.000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250.000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0.000</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05063147"/>
                  </a:ext>
                </a:extLst>
              </a:tr>
            </a:tbl>
          </a:graphicData>
        </a:graphic>
      </p:graphicFrame>
    </p:spTree>
    <p:extLst>
      <p:ext uri="{BB962C8B-B14F-4D97-AF65-F5344CB8AC3E}">
        <p14:creationId xmlns:p14="http://schemas.microsoft.com/office/powerpoint/2010/main" val="232833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C543-8E61-263D-F0E4-31DC657A63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46CBEB-B58F-2D89-D0AA-BD9600C6D5D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Other elements of settlement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7770F39-A113-6CDE-9E0A-4FB473CFE61F}"/>
              </a:ext>
            </a:extLst>
          </p:cNvPr>
          <p:cNvSpPr>
            <a:spLocks noGrp="1"/>
          </p:cNvSpPr>
          <p:nvPr>
            <p:ph idx="1"/>
          </p:nvPr>
        </p:nvSpPr>
        <p:spPr>
          <a:xfrm>
            <a:off x="838200" y="1059473"/>
            <a:ext cx="10663518" cy="5117040"/>
          </a:xfrm>
        </p:spPr>
        <p:txBody>
          <a:bodyPr>
            <a:normAutofit lnSpcReduction="10000"/>
          </a:bodyPr>
          <a:lstStyle/>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New Homes Bonus </a:t>
            </a:r>
            <a:r>
              <a:rPr lang="en-GB" sz="1600" dirty="0">
                <a:effectLst/>
                <a:ea typeface="Calibri" panose="020F0502020204030204" pitchFamily="34" charset="0"/>
                <a:cs typeface="Times New Roman" panose="02020603050405020304" pitchFamily="18" charset="0"/>
              </a:rPr>
              <a:t>– continued for a final year, overall cost roughly the same (£291m), and no change in methodology</a:t>
            </a:r>
          </a:p>
          <a:p>
            <a:pPr marL="342900" lvl="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Services Grant </a:t>
            </a:r>
            <a:r>
              <a:rPr lang="en-GB" sz="1600" dirty="0">
                <a:ea typeface="Calibri" panose="020F0502020204030204" pitchFamily="34" charset="0"/>
                <a:cs typeface="Times New Roman" panose="02020603050405020304" pitchFamily="18" charset="0"/>
              </a:rPr>
              <a:t>– abolished in 2025-26 (£87m)</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Rural Services Delivery Grant (RSDG) </a:t>
            </a:r>
            <a:r>
              <a:rPr lang="en-GB" sz="1600" dirty="0">
                <a:effectLst/>
                <a:ea typeface="Calibri" panose="020F0502020204030204" pitchFamily="34" charset="0"/>
                <a:cs typeface="Times New Roman" panose="02020603050405020304" pitchFamily="18" charset="0"/>
              </a:rPr>
              <a:t>– abolished in 2025-26 (£110m)</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Island premium </a:t>
            </a:r>
            <a:r>
              <a:rPr lang="en-GB" sz="1600" dirty="0">
                <a:effectLst/>
                <a:ea typeface="Calibri" panose="020F0502020204030204" pitchFamily="34" charset="0"/>
                <a:cs typeface="Times New Roman" panose="02020603050405020304" pitchFamily="18" charset="0"/>
              </a:rPr>
              <a:t>(Isle of Wight, Isles of Scilly) – </a:t>
            </a:r>
            <a:r>
              <a:rPr lang="en-GB" sz="1600" dirty="0">
                <a:ea typeface="Calibri" panose="020F0502020204030204" pitchFamily="34" charset="0"/>
                <a:cs typeface="Times New Roman" panose="02020603050405020304" pitchFamily="18" charset="0"/>
              </a:rPr>
              <a:t>transferred from Services Grant to SFA</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Minimum Funding Guarantee</a:t>
            </a:r>
            <a:r>
              <a:rPr lang="en-GB" sz="1600" dirty="0">
                <a:effectLst/>
                <a:ea typeface="Calibri" panose="020F0502020204030204" pitchFamily="34" charset="0"/>
                <a:cs typeface="Times New Roman" panose="02020603050405020304" pitchFamily="18" charset="0"/>
              </a:rPr>
              <a:t>, no</a:t>
            </a:r>
            <a:r>
              <a:rPr lang="en-GB" sz="1600" dirty="0">
                <a:ea typeface="Calibri" panose="020F0502020204030204" pitchFamily="34" charset="0"/>
                <a:cs typeface="Times New Roman" panose="02020603050405020304" pitchFamily="18" charset="0"/>
              </a:rPr>
              <a:t>w the Funding Floor – threshold reduced from 4% to 0%, and includes Band D uplift – so effectively puts most shire districts (132) on the floor (no change in CSP).  Cost reduces from £267m in 2024-25 to £121m in 2025-26</a:t>
            </a:r>
          </a:p>
          <a:p>
            <a:pPr marL="342900" lvl="0" indent="-342900">
              <a:lnSpc>
                <a:spcPct val="115000"/>
              </a:lnSpc>
              <a:spcAft>
                <a:spcPts val="600"/>
              </a:spcAft>
              <a:buFont typeface="Symbol" panose="05050102010706020507" pitchFamily="18" charset="2"/>
              <a:buChar char=""/>
            </a:pPr>
            <a:r>
              <a:rPr lang="en-GB" sz="1600" b="1" dirty="0">
                <a:effectLst/>
                <a:ea typeface="Calibri" panose="020F0502020204030204" pitchFamily="34" charset="0"/>
                <a:cs typeface="Times New Roman" panose="02020603050405020304" pitchFamily="18" charset="0"/>
              </a:rPr>
              <a:t>Levy Account </a:t>
            </a:r>
            <a:r>
              <a:rPr lang="en-GB" sz="1600" dirty="0">
                <a:effectLst/>
                <a:ea typeface="Calibri" panose="020F0502020204030204" pitchFamily="34" charset="0"/>
                <a:cs typeface="Times New Roman" panose="02020603050405020304" pitchFamily="18" charset="0"/>
              </a:rPr>
              <a:t>- £100m (for third success</a:t>
            </a:r>
            <a:r>
              <a:rPr lang="en-GB" sz="1600" dirty="0">
                <a:ea typeface="Calibri" panose="020F0502020204030204" pitchFamily="34" charset="0"/>
                <a:cs typeface="Times New Roman" panose="02020603050405020304" pitchFamily="18" charset="0"/>
              </a:rPr>
              <a:t>ive year) – same distribution, same values expected as current year</a:t>
            </a:r>
          </a:p>
          <a:p>
            <a:pPr marL="342900" lvl="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Public Health grant </a:t>
            </a:r>
            <a:r>
              <a:rPr lang="en-GB" sz="1600" dirty="0">
                <a:ea typeface="Calibri" panose="020F0502020204030204" pitchFamily="34" charset="0"/>
                <a:cs typeface="Times New Roman" panose="02020603050405020304" pitchFamily="18" charset="0"/>
              </a:rPr>
              <a:t>– allocations will be announced “soon”.  Cash-flat assumption for now, potentially indexed. </a:t>
            </a:r>
          </a:p>
          <a:p>
            <a:pPr marL="342900" lvl="0" indent="-342900">
              <a:lnSpc>
                <a:spcPct val="115000"/>
              </a:lnSpc>
              <a:spcAft>
                <a:spcPts val="600"/>
              </a:spcAft>
              <a:buFont typeface="Symbol" panose="05050102010706020507" pitchFamily="18" charset="2"/>
              <a:buChar char=""/>
            </a:pP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Extended Producer Responsibility (EPR) </a:t>
            </a:r>
            <a:r>
              <a:rPr lang="en-GB" sz="1600" dirty="0">
                <a:ea typeface="Calibri" panose="020F0502020204030204" pitchFamily="34" charset="0"/>
                <a:cs typeface="Times New Roman" panose="02020603050405020304" pitchFamily="18" charset="0"/>
              </a:rPr>
              <a:t>– authorities informed of individual allocations, but DEFRA will not publish full formula or national distribution of funding – </a:t>
            </a:r>
            <a:r>
              <a:rPr lang="en-GB" sz="1600" u="sng" dirty="0">
                <a:ea typeface="Calibri" panose="020F0502020204030204" pitchFamily="34" charset="0"/>
                <a:cs typeface="Times New Roman" panose="02020603050405020304" pitchFamily="18" charset="0"/>
              </a:rPr>
              <a:t>do you want to share information about allocations</a:t>
            </a:r>
            <a:r>
              <a:rPr lang="en-GB" sz="1600" dirty="0">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77020E9-8516-6FE3-B23D-4576F587810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859C273C-95F8-5DDA-ED3E-C343CADAD765}"/>
              </a:ext>
            </a:extLst>
          </p:cNvPr>
          <p:cNvSpPr>
            <a:spLocks noGrp="1"/>
          </p:cNvSpPr>
          <p:nvPr>
            <p:ph type="sldNum" sz="quarter" idx="12"/>
          </p:nvPr>
        </p:nvSpPr>
        <p:spPr/>
        <p:txBody>
          <a:bodyPr/>
          <a:lstStyle/>
          <a:p>
            <a:fld id="{B4E5BD08-0B11-4DCE-9EB4-4E42DDB860D8}" type="slidenum">
              <a:rPr lang="en-GB" smtClean="0"/>
              <a:pPr/>
              <a:t>15</a:t>
            </a:fld>
            <a:endParaRPr lang="en-GB" dirty="0"/>
          </a:p>
        </p:txBody>
      </p:sp>
    </p:spTree>
    <p:extLst>
      <p:ext uri="{BB962C8B-B14F-4D97-AF65-F5344CB8AC3E}">
        <p14:creationId xmlns:p14="http://schemas.microsoft.com/office/powerpoint/2010/main" val="72538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EDF9-2AEB-ADE6-E873-A416B66CE7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D0B7F8-70F0-A14C-5224-8940DF37AF4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Rolled-in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0CDC1CC-BA4C-6DC0-E27F-407BEF2D74DB}"/>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Electoral Integrity Programme New Burdens grant (worth £4.6 million)</a:t>
            </a:r>
          </a:p>
          <a:p>
            <a:pPr marL="34290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Tenant Satisfaction Measures New Burdens grant (£3.9 million)</a:t>
            </a:r>
          </a:p>
          <a:p>
            <a:pPr marL="34290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Transparency Code New Burdens grant (£3.6 million) </a:t>
            </a:r>
          </a:p>
          <a:p>
            <a:pPr marL="342900" indent="-342900">
              <a:lnSpc>
                <a:spcPct val="115000"/>
              </a:lnSpc>
              <a:spcAft>
                <a:spcPts val="600"/>
              </a:spcAft>
              <a:buFont typeface="Symbol" panose="05050102010706020507" pitchFamily="18" charset="2"/>
              <a:buChar char=""/>
            </a:pPr>
            <a:endParaRPr lang="en-GB" sz="1600" b="1"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b="1" dirty="0">
                <a:ea typeface="Calibri" panose="020F0502020204030204" pitchFamily="34" charset="0"/>
                <a:cs typeface="Times New Roman" panose="02020603050405020304" pitchFamily="18" charset="0"/>
              </a:rPr>
              <a:t>Domestic Abuse Safe Accommodation Grant (£160.0m in 2025-26, which reflects an uplift of £30 million for 2025-26) has been included within CSP but will be paid separately to RSG.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9D1B8A7-7F33-EDC9-0598-9D04D549AA1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9A5E69C1-DF40-69CA-73D5-28BA2AAA7D80}"/>
              </a:ext>
            </a:extLst>
          </p:cNvPr>
          <p:cNvSpPr>
            <a:spLocks noGrp="1"/>
          </p:cNvSpPr>
          <p:nvPr>
            <p:ph type="sldNum" sz="quarter" idx="12"/>
          </p:nvPr>
        </p:nvSpPr>
        <p:spPr/>
        <p:txBody>
          <a:bodyPr/>
          <a:lstStyle/>
          <a:p>
            <a:fld id="{B4E5BD08-0B11-4DCE-9EB4-4E42DDB860D8}" type="slidenum">
              <a:rPr lang="en-GB" smtClean="0"/>
              <a:pPr/>
              <a:t>16</a:t>
            </a:fld>
            <a:endParaRPr lang="en-GB" dirty="0"/>
          </a:p>
        </p:txBody>
      </p:sp>
    </p:spTree>
    <p:extLst>
      <p:ext uri="{BB962C8B-B14F-4D97-AF65-F5344CB8AC3E}">
        <p14:creationId xmlns:p14="http://schemas.microsoft.com/office/powerpoint/2010/main" val="37282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14A7D-C849-803C-C7E4-CDEC3B103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4C63FC-3B11-AE0F-F101-9974850C38A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Employers’ National Insurance Contributions (ENICS)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A81A6E1-98F6-096E-1467-32A5094C11C5}"/>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Increase in ENICS rates in the Autumn Budget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Treasury has made £515m available for local government to cover their assessment of the sector’s direct costs (will not fund indirect ENICS costs in third-party suppliers): “directly employed staff across the public sector”</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LGA estimate that additional direct costs of £637m and indirect costs of £1.1bn</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Distribution of funding to local authorities will use Net Current Expenditure (NCE) for 2023-24</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Allocations not published because some authorities have yet to submit data for 2023-24</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We will provide estimates in updated MTFP model (by tomorrow)</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Reports to us from authorities suggest the funding allocations will not fully fund additional costs; shortfall on direct costs will depend on the proportion of ENICS in direct/ third-party suppliers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LGA analysis suggests £515m will fund between 50% and 33% of total additional cost pressure</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E3C9EA7-F14F-71A6-8249-5C0EB49FB15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D521B84-1299-15A4-B3A9-2D9CD4DBB71B}"/>
              </a:ext>
            </a:extLst>
          </p:cNvPr>
          <p:cNvSpPr>
            <a:spLocks noGrp="1"/>
          </p:cNvSpPr>
          <p:nvPr>
            <p:ph type="sldNum" sz="quarter" idx="12"/>
          </p:nvPr>
        </p:nvSpPr>
        <p:spPr/>
        <p:txBody>
          <a:bodyPr/>
          <a:lstStyle/>
          <a:p>
            <a:fld id="{B4E5BD08-0B11-4DCE-9EB4-4E42DDB860D8}" type="slidenum">
              <a:rPr lang="en-GB" smtClean="0"/>
              <a:pPr/>
              <a:t>17</a:t>
            </a:fld>
            <a:endParaRPr lang="en-GB" dirty="0"/>
          </a:p>
        </p:txBody>
      </p:sp>
    </p:spTree>
    <p:extLst>
      <p:ext uri="{BB962C8B-B14F-4D97-AF65-F5344CB8AC3E}">
        <p14:creationId xmlns:p14="http://schemas.microsoft.com/office/powerpoint/2010/main" val="284104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 of LG Improve">
            <a:extLst>
              <a:ext uri="{FF2B5EF4-FFF2-40B4-BE49-F238E27FC236}">
                <a16:creationId xmlns:a16="http://schemas.microsoft.com/office/drawing/2014/main" id="{DC8EBAEB-38F1-5C13-29F0-BA6F17FD3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513" y="-2310645"/>
            <a:ext cx="17393684" cy="10948736"/>
          </a:xfrm>
          <a:prstGeom prst="rect">
            <a:avLst/>
          </a:prstGeom>
        </p:spPr>
      </p:pic>
      <p:grpSp>
        <p:nvGrpSpPr>
          <p:cNvPr id="14" name="Group 13">
            <a:extLst>
              <a:ext uri="{FF2B5EF4-FFF2-40B4-BE49-F238E27FC236}">
                <a16:creationId xmlns:a16="http://schemas.microsoft.com/office/drawing/2014/main" id="{96BF8FA0-1701-02CF-3807-4324C1E8C538}"/>
              </a:ext>
            </a:extLst>
          </p:cNvPr>
          <p:cNvGrpSpPr/>
          <p:nvPr/>
        </p:nvGrpSpPr>
        <p:grpSpPr>
          <a:xfrm>
            <a:off x="206734" y="6293208"/>
            <a:ext cx="11901372" cy="564792"/>
            <a:chOff x="119270" y="6293208"/>
            <a:chExt cx="11901372" cy="564792"/>
          </a:xfrm>
        </p:grpSpPr>
        <p:sp>
          <p:nvSpPr>
            <p:cNvPr id="7" name="Date Placeholder 3">
              <a:extLst>
                <a:ext uri="{FF2B5EF4-FFF2-40B4-BE49-F238E27FC236}">
                  <a16:creationId xmlns:a16="http://schemas.microsoft.com/office/drawing/2014/main" id="{67469907-F707-4E05-BA43-58B235284D84}"/>
                </a:ext>
              </a:extLst>
            </p:cNvPr>
            <p:cNvSpPr txBox="1">
              <a:spLocks/>
            </p:cNvSpPr>
            <p:nvPr/>
          </p:nvSpPr>
          <p:spPr>
            <a:xfrm>
              <a:off x="119270" y="6293208"/>
              <a:ext cx="11901372" cy="5647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INFORMATION MANAGEMENT       FINANCIAL RESILIENCE</a:t>
              </a:r>
              <a:r>
                <a:rPr kumimoji="0" lang="en-GB" sz="2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GB" sz="2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EXPERTISE ON DEMAND </a:t>
              </a:r>
            </a:p>
          </p:txBody>
        </p:sp>
        <p:pic>
          <p:nvPicPr>
            <p:cNvPr id="12" name="Picture 11" descr="Shape&#10;&#10;Description automatically generated with medium confidence">
              <a:extLst>
                <a:ext uri="{FF2B5EF4-FFF2-40B4-BE49-F238E27FC236}">
                  <a16:creationId xmlns:a16="http://schemas.microsoft.com/office/drawing/2014/main" id="{3E047968-6664-1889-566B-9C4975F0D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725" y="6444022"/>
              <a:ext cx="263251" cy="26316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D49A8B65-AF0D-20C0-5654-BC4C9D388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932" y="6444022"/>
              <a:ext cx="263251" cy="263164"/>
            </a:xfrm>
            <a:prstGeom prst="rect">
              <a:avLst/>
            </a:prstGeom>
          </p:spPr>
        </p:pic>
      </p:grpSp>
      <p:sp>
        <p:nvSpPr>
          <p:cNvPr id="2" name="TextBox 1">
            <a:extLst>
              <a:ext uri="{FF2B5EF4-FFF2-40B4-BE49-F238E27FC236}">
                <a16:creationId xmlns:a16="http://schemas.microsoft.com/office/drawing/2014/main" id="{FF65F40B-16B0-87D7-8E3B-66F214286396}"/>
              </a:ext>
            </a:extLst>
          </p:cNvPr>
          <p:cNvSpPr txBox="1"/>
          <p:nvPr/>
        </p:nvSpPr>
        <p:spPr>
          <a:xfrm>
            <a:off x="1881808" y="3710959"/>
            <a:ext cx="7858539"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rPr>
              <a:t>Analysis of Provisional Local Government Finance Settlement for 2025/26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rPr>
              <a:t>19 December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4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D064-51E0-F279-CF54-998679EB7368}"/>
              </a:ext>
            </a:extLst>
          </p:cNvPr>
          <p:cNvSpPr>
            <a:spLocks noGrp="1"/>
          </p:cNvSpPr>
          <p:nvPr>
            <p:ph type="title"/>
          </p:nvPr>
        </p:nvSpPr>
        <p:spPr/>
        <p:txBody>
          <a:bodyPr>
            <a:normAutofit fontScale="90000"/>
          </a:bodyPr>
          <a:lstStyle/>
          <a:p>
            <a:r>
              <a:rPr lang="en-GB" b="1" dirty="0">
                <a:latin typeface="+mn-lt"/>
              </a:rPr>
              <a:t>Headline figures</a:t>
            </a:r>
          </a:p>
        </p:txBody>
      </p:sp>
      <p:sp>
        <p:nvSpPr>
          <p:cNvPr id="3" name="Content Placeholder 2">
            <a:extLst>
              <a:ext uri="{FF2B5EF4-FFF2-40B4-BE49-F238E27FC236}">
                <a16:creationId xmlns:a16="http://schemas.microsoft.com/office/drawing/2014/main" id="{96017D39-400B-2453-5D31-99EEB41506C4}"/>
              </a:ext>
            </a:extLst>
          </p:cNvPr>
          <p:cNvSpPr>
            <a:spLocks noGrp="1"/>
          </p:cNvSpPr>
          <p:nvPr>
            <p:ph idx="1"/>
          </p:nvPr>
        </p:nvSpPr>
        <p:spPr/>
        <p:txBody>
          <a:bodyPr/>
          <a:lstStyle/>
          <a:p>
            <a:r>
              <a:rPr lang="en-GB" dirty="0"/>
              <a:t>Increase in Core Spending Power of 6% or £3.90bn.</a:t>
            </a:r>
          </a:p>
          <a:p>
            <a:r>
              <a:rPr lang="en-GB" dirty="0"/>
              <a:t>Additional Council Tax of £2.16bn and Government funding £1.74bn.</a:t>
            </a:r>
          </a:p>
          <a:p>
            <a:r>
              <a:rPr lang="en-GB" dirty="0"/>
              <a:t>Council tax referendum criteria pretty much as expected.</a:t>
            </a:r>
          </a:p>
          <a:p>
            <a:r>
              <a:rPr lang="en-GB" dirty="0"/>
              <a:t>New recovery grant of £600m.</a:t>
            </a:r>
          </a:p>
          <a:p>
            <a:r>
              <a:rPr lang="en-GB" dirty="0"/>
              <a:t>Rural Services Delivery Grant scrapped.</a:t>
            </a:r>
          </a:p>
          <a:p>
            <a:r>
              <a:rPr lang="en-GB" dirty="0"/>
              <a:t>Additional £1.13bn of social care grants.</a:t>
            </a:r>
          </a:p>
          <a:p>
            <a:r>
              <a:rPr lang="en-GB" dirty="0"/>
              <a:t>And funding floor of £121m used entirely for districts.</a:t>
            </a:r>
          </a:p>
          <a:p>
            <a:endParaRPr lang="en-GB" dirty="0"/>
          </a:p>
          <a:p>
            <a:r>
              <a:rPr lang="en-GB" dirty="0"/>
              <a:t>Reasonably redistributive settlement.	</a:t>
            </a:r>
          </a:p>
        </p:txBody>
      </p:sp>
    </p:spTree>
    <p:extLst>
      <p:ext uri="{BB962C8B-B14F-4D97-AF65-F5344CB8AC3E}">
        <p14:creationId xmlns:p14="http://schemas.microsoft.com/office/powerpoint/2010/main" val="401296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Agenda</a:t>
            </a:r>
            <a:endParaRPr lang="en-GB" sz="4000" b="1" dirty="0">
              <a:solidFill>
                <a:srgbClr val="FF6600"/>
              </a:solidFill>
            </a:endParaRPr>
          </a:p>
        </p:txBody>
      </p:sp>
      <p:sp>
        <p:nvSpPr>
          <p:cNvPr id="5" name="Content Placeholder 4"/>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Adrian (Pixel) – review of the provisional local government finance settlement 2025-26</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Dan – analysis of the settlement</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Adrian (Pixel) – funding reform consultation paper</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We are recording this webinar and it will be available on our website tomorrow:</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Slides will also be on the website tomorrow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Discussion and questions from 3pm to 3.30pm</a:t>
            </a: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42A7028-81B0-F340-BE8B-2B8422AFEF13}"/>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C1F038B-13A6-6749-A26A-3016C0C68BC9}"/>
              </a:ext>
            </a:extLst>
          </p:cNvPr>
          <p:cNvSpPr>
            <a:spLocks noGrp="1"/>
          </p:cNvSpPr>
          <p:nvPr>
            <p:ph type="sldNum" sz="quarter" idx="12"/>
          </p:nvPr>
        </p:nvSpPr>
        <p:spPr/>
        <p:txBody>
          <a:bodyPr/>
          <a:lstStyle/>
          <a:p>
            <a:fld id="{B4E5BD08-0B11-4DCE-9EB4-4E42DDB860D8}" type="slidenum">
              <a:rPr lang="en-GB" smtClean="0"/>
              <a:pPr/>
              <a:t>2</a:t>
            </a:fld>
            <a:endParaRPr lang="en-GB" dirty="0"/>
          </a:p>
        </p:txBody>
      </p:sp>
    </p:spTree>
    <p:extLst>
      <p:ext uri="{BB962C8B-B14F-4D97-AF65-F5344CB8AC3E}">
        <p14:creationId xmlns:p14="http://schemas.microsoft.com/office/powerpoint/2010/main" val="217378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AF1F-62DF-CD99-7F78-195FB0ED0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F4312-185C-0D69-DF33-5B30137A8FAD}"/>
              </a:ext>
            </a:extLst>
          </p:cNvPr>
          <p:cNvSpPr>
            <a:spLocks noGrp="1"/>
          </p:cNvSpPr>
          <p:nvPr>
            <p:ph type="title"/>
          </p:nvPr>
        </p:nvSpPr>
        <p:spPr/>
        <p:txBody>
          <a:bodyPr>
            <a:normAutofit fontScale="90000"/>
          </a:bodyPr>
          <a:lstStyle/>
          <a:p>
            <a:r>
              <a:rPr lang="en-GB" b="1" dirty="0">
                <a:latin typeface="+mn-lt"/>
              </a:rPr>
              <a:t>Headline figures</a:t>
            </a:r>
          </a:p>
        </p:txBody>
      </p:sp>
      <p:sp>
        <p:nvSpPr>
          <p:cNvPr id="5" name="Content Placeholder 4">
            <a:extLst>
              <a:ext uri="{FF2B5EF4-FFF2-40B4-BE49-F238E27FC236}">
                <a16:creationId xmlns:a16="http://schemas.microsoft.com/office/drawing/2014/main" id="{B6BA715E-B6E4-B6F3-634C-3A1A335FC476}"/>
              </a:ext>
            </a:extLst>
          </p:cNvPr>
          <p:cNvSpPr>
            <a:spLocks noGrp="1"/>
          </p:cNvSpPr>
          <p:nvPr>
            <p:ph idx="1"/>
          </p:nvPr>
        </p:nvSpPr>
        <p:spPr>
          <a:xfrm>
            <a:off x="8631382" y="1028698"/>
            <a:ext cx="3217717" cy="5429250"/>
          </a:xfrm>
        </p:spPr>
        <p:txBody>
          <a:bodyPr/>
          <a:lstStyle/>
          <a:p>
            <a:r>
              <a:rPr lang="en-GB" dirty="0"/>
              <a:t>Council tax gearing the largest CSP element at 55% (same as last year).</a:t>
            </a:r>
          </a:p>
          <a:p>
            <a:endParaRPr lang="en-GB" dirty="0"/>
          </a:p>
          <a:p>
            <a:r>
              <a:rPr lang="en-GB" dirty="0"/>
              <a:t>But for districts council tax gearing jumped from 60% to 62%.</a:t>
            </a:r>
          </a:p>
        </p:txBody>
      </p:sp>
      <p:pic>
        <p:nvPicPr>
          <p:cNvPr id="6" name="Picture 5">
            <a:extLst>
              <a:ext uri="{FF2B5EF4-FFF2-40B4-BE49-F238E27FC236}">
                <a16:creationId xmlns:a16="http://schemas.microsoft.com/office/drawing/2014/main" id="{5085E75D-8B7F-A58D-0F78-D16FF9AF70EE}"/>
              </a:ext>
            </a:extLst>
          </p:cNvPr>
          <p:cNvPicPr>
            <a:picLocks noChangeAspect="1"/>
          </p:cNvPicPr>
          <p:nvPr/>
        </p:nvPicPr>
        <p:blipFill>
          <a:blip r:embed="rId2"/>
          <a:stretch>
            <a:fillRect/>
          </a:stretch>
        </p:blipFill>
        <p:spPr>
          <a:xfrm>
            <a:off x="342901" y="1028698"/>
            <a:ext cx="8074716" cy="4616930"/>
          </a:xfrm>
          <a:prstGeom prst="rect">
            <a:avLst/>
          </a:prstGeom>
        </p:spPr>
      </p:pic>
    </p:spTree>
    <p:extLst>
      <p:ext uri="{BB962C8B-B14F-4D97-AF65-F5344CB8AC3E}">
        <p14:creationId xmlns:p14="http://schemas.microsoft.com/office/powerpoint/2010/main" val="168411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A547-50DE-0B88-0898-FAB6E377F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4E5DD-D0F6-3385-4C1A-899B38143B24}"/>
              </a:ext>
            </a:extLst>
          </p:cNvPr>
          <p:cNvSpPr>
            <a:spLocks noGrp="1"/>
          </p:cNvSpPr>
          <p:nvPr>
            <p:ph type="title"/>
          </p:nvPr>
        </p:nvSpPr>
        <p:spPr/>
        <p:txBody>
          <a:bodyPr>
            <a:normAutofit fontScale="90000"/>
          </a:bodyPr>
          <a:lstStyle/>
          <a:p>
            <a:r>
              <a:rPr lang="en-GB" b="1" dirty="0">
                <a:latin typeface="+mn-lt"/>
              </a:rPr>
              <a:t>Authority type change in CSP</a:t>
            </a:r>
          </a:p>
        </p:txBody>
      </p:sp>
      <p:sp>
        <p:nvSpPr>
          <p:cNvPr id="5" name="Content Placeholder 4">
            <a:extLst>
              <a:ext uri="{FF2B5EF4-FFF2-40B4-BE49-F238E27FC236}">
                <a16:creationId xmlns:a16="http://schemas.microsoft.com/office/drawing/2014/main" id="{0FF5BBEE-7BCD-25D2-F7FD-36F617D09A5F}"/>
              </a:ext>
            </a:extLst>
          </p:cNvPr>
          <p:cNvSpPr>
            <a:spLocks noGrp="1"/>
          </p:cNvSpPr>
          <p:nvPr>
            <p:ph idx="1"/>
          </p:nvPr>
        </p:nvSpPr>
        <p:spPr>
          <a:xfrm>
            <a:off x="8631382" y="1028698"/>
            <a:ext cx="3217717" cy="5429250"/>
          </a:xfrm>
        </p:spPr>
        <p:txBody>
          <a:bodyPr/>
          <a:lstStyle/>
          <a:p>
            <a:r>
              <a:rPr lang="en-GB" dirty="0"/>
              <a:t>Mets with the highest increase.</a:t>
            </a:r>
          </a:p>
          <a:p>
            <a:endParaRPr lang="en-GB" dirty="0"/>
          </a:p>
          <a:p>
            <a:r>
              <a:rPr lang="en-GB" dirty="0"/>
              <a:t>Districts with the lowest.</a:t>
            </a:r>
          </a:p>
          <a:p>
            <a:endParaRPr lang="en-GB" dirty="0"/>
          </a:p>
          <a:p>
            <a:r>
              <a:rPr lang="en-GB" dirty="0"/>
              <a:t>Impact of Recovery Grant and repurposing of RSDG and services grant + lower floor.</a:t>
            </a:r>
          </a:p>
        </p:txBody>
      </p:sp>
      <p:pic>
        <p:nvPicPr>
          <p:cNvPr id="4" name="Picture 3">
            <a:extLst>
              <a:ext uri="{FF2B5EF4-FFF2-40B4-BE49-F238E27FC236}">
                <a16:creationId xmlns:a16="http://schemas.microsoft.com/office/drawing/2014/main" id="{EE2AA863-2010-0111-ABB1-ECCD9D54EA9E}"/>
              </a:ext>
            </a:extLst>
          </p:cNvPr>
          <p:cNvPicPr>
            <a:picLocks noChangeAspect="1"/>
          </p:cNvPicPr>
          <p:nvPr/>
        </p:nvPicPr>
        <p:blipFill>
          <a:blip r:embed="rId2"/>
          <a:stretch>
            <a:fillRect/>
          </a:stretch>
        </p:blipFill>
        <p:spPr>
          <a:xfrm>
            <a:off x="342899" y="1174171"/>
            <a:ext cx="7566176" cy="4815812"/>
          </a:xfrm>
          <a:prstGeom prst="rect">
            <a:avLst/>
          </a:prstGeom>
        </p:spPr>
      </p:pic>
      <p:cxnSp>
        <p:nvCxnSpPr>
          <p:cNvPr id="8" name="Straight Connector 7">
            <a:extLst>
              <a:ext uri="{FF2B5EF4-FFF2-40B4-BE49-F238E27FC236}">
                <a16:creationId xmlns:a16="http://schemas.microsoft.com/office/drawing/2014/main" id="{2FC0DA8D-AB2C-B326-6292-FD6C37FC2CAA}"/>
              </a:ext>
            </a:extLst>
          </p:cNvPr>
          <p:cNvCxnSpPr/>
          <p:nvPr/>
        </p:nvCxnSpPr>
        <p:spPr>
          <a:xfrm>
            <a:off x="954157" y="3140765"/>
            <a:ext cx="6785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68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3309-7AAB-4B4D-50A7-AF7ED36D7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FBC8B-FA10-C50D-2B9F-607920444CF5}"/>
              </a:ext>
            </a:extLst>
          </p:cNvPr>
          <p:cNvSpPr>
            <a:spLocks noGrp="1"/>
          </p:cNvSpPr>
          <p:nvPr>
            <p:ph type="title"/>
          </p:nvPr>
        </p:nvSpPr>
        <p:spPr/>
        <p:txBody>
          <a:bodyPr>
            <a:normAutofit fontScale="90000"/>
          </a:bodyPr>
          <a:lstStyle/>
          <a:p>
            <a:r>
              <a:rPr lang="en-GB" b="1" dirty="0">
                <a:latin typeface="+mn-lt"/>
              </a:rPr>
              <a:t>Authority type change in Council Tax</a:t>
            </a:r>
          </a:p>
        </p:txBody>
      </p:sp>
      <p:sp>
        <p:nvSpPr>
          <p:cNvPr id="5" name="Content Placeholder 4">
            <a:extLst>
              <a:ext uri="{FF2B5EF4-FFF2-40B4-BE49-F238E27FC236}">
                <a16:creationId xmlns:a16="http://schemas.microsoft.com/office/drawing/2014/main" id="{6DCDAC9F-4C4E-E205-9F6D-3CB2094D014A}"/>
              </a:ext>
            </a:extLst>
          </p:cNvPr>
          <p:cNvSpPr>
            <a:spLocks noGrp="1"/>
          </p:cNvSpPr>
          <p:nvPr>
            <p:ph idx="1"/>
          </p:nvPr>
        </p:nvSpPr>
        <p:spPr>
          <a:xfrm>
            <a:off x="8631382" y="1028698"/>
            <a:ext cx="3217717" cy="5429250"/>
          </a:xfrm>
        </p:spPr>
        <p:txBody>
          <a:bodyPr/>
          <a:lstStyle/>
          <a:p>
            <a:r>
              <a:rPr lang="en-GB" dirty="0"/>
              <a:t>Roughly equal changes in council tax.</a:t>
            </a:r>
          </a:p>
          <a:p>
            <a:endParaRPr lang="en-GB" dirty="0"/>
          </a:p>
          <a:p>
            <a:r>
              <a:rPr lang="en-GB" dirty="0"/>
              <a:t>Fire is higher due to £5 limit.</a:t>
            </a:r>
          </a:p>
          <a:p>
            <a:endParaRPr lang="en-GB" dirty="0"/>
          </a:p>
          <a:p>
            <a:r>
              <a:rPr lang="en-GB" dirty="0"/>
              <a:t>Districts lower due to £5 limit.</a:t>
            </a:r>
          </a:p>
        </p:txBody>
      </p:sp>
      <p:pic>
        <p:nvPicPr>
          <p:cNvPr id="4" name="Picture 3">
            <a:extLst>
              <a:ext uri="{FF2B5EF4-FFF2-40B4-BE49-F238E27FC236}">
                <a16:creationId xmlns:a16="http://schemas.microsoft.com/office/drawing/2014/main" id="{5FAF576A-5B87-8692-5A31-85EBE9E4195C}"/>
              </a:ext>
            </a:extLst>
          </p:cNvPr>
          <p:cNvPicPr>
            <a:picLocks noChangeAspect="1"/>
          </p:cNvPicPr>
          <p:nvPr/>
        </p:nvPicPr>
        <p:blipFill>
          <a:blip r:embed="rId2"/>
          <a:stretch>
            <a:fillRect/>
          </a:stretch>
        </p:blipFill>
        <p:spPr>
          <a:xfrm>
            <a:off x="342899" y="1174171"/>
            <a:ext cx="7566176" cy="4815812"/>
          </a:xfrm>
          <a:prstGeom prst="rect">
            <a:avLst/>
          </a:prstGeom>
        </p:spPr>
      </p:pic>
      <p:pic>
        <p:nvPicPr>
          <p:cNvPr id="3" name="Picture 2">
            <a:extLst>
              <a:ext uri="{FF2B5EF4-FFF2-40B4-BE49-F238E27FC236}">
                <a16:creationId xmlns:a16="http://schemas.microsoft.com/office/drawing/2014/main" id="{F2A1462E-9364-C25D-9DD2-C8C1B4AADD6B}"/>
              </a:ext>
            </a:extLst>
          </p:cNvPr>
          <p:cNvPicPr>
            <a:picLocks noChangeAspect="1"/>
          </p:cNvPicPr>
          <p:nvPr/>
        </p:nvPicPr>
        <p:blipFill>
          <a:blip r:embed="rId3"/>
          <a:stretch>
            <a:fillRect/>
          </a:stretch>
        </p:blipFill>
        <p:spPr>
          <a:xfrm>
            <a:off x="342899" y="1174171"/>
            <a:ext cx="7566176" cy="4841542"/>
          </a:xfrm>
          <a:prstGeom prst="rect">
            <a:avLst/>
          </a:prstGeom>
        </p:spPr>
      </p:pic>
    </p:spTree>
    <p:extLst>
      <p:ext uri="{BB962C8B-B14F-4D97-AF65-F5344CB8AC3E}">
        <p14:creationId xmlns:p14="http://schemas.microsoft.com/office/powerpoint/2010/main" val="111729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9BA23-7A5B-7B6D-057D-154D67EDA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03EB7-F182-F890-8799-9C87E047B272}"/>
              </a:ext>
            </a:extLst>
          </p:cNvPr>
          <p:cNvSpPr>
            <a:spLocks noGrp="1"/>
          </p:cNvSpPr>
          <p:nvPr>
            <p:ph type="title"/>
          </p:nvPr>
        </p:nvSpPr>
        <p:spPr/>
        <p:txBody>
          <a:bodyPr>
            <a:noAutofit/>
          </a:bodyPr>
          <a:lstStyle/>
          <a:p>
            <a:r>
              <a:rPr lang="en-GB" sz="3200" b="1" dirty="0">
                <a:latin typeface="+mn-lt"/>
              </a:rPr>
              <a:t>Authority type change in Government Funded CSP</a:t>
            </a:r>
          </a:p>
        </p:txBody>
      </p:sp>
      <p:sp>
        <p:nvSpPr>
          <p:cNvPr id="5" name="Content Placeholder 4">
            <a:extLst>
              <a:ext uri="{FF2B5EF4-FFF2-40B4-BE49-F238E27FC236}">
                <a16:creationId xmlns:a16="http://schemas.microsoft.com/office/drawing/2014/main" id="{4CC1D363-D7EA-EE4B-6F7F-9C7D16C1383C}"/>
              </a:ext>
            </a:extLst>
          </p:cNvPr>
          <p:cNvSpPr>
            <a:spLocks noGrp="1"/>
          </p:cNvSpPr>
          <p:nvPr>
            <p:ph idx="1"/>
          </p:nvPr>
        </p:nvSpPr>
        <p:spPr>
          <a:xfrm>
            <a:off x="8631382" y="1028698"/>
            <a:ext cx="3217717" cy="5429250"/>
          </a:xfrm>
        </p:spPr>
        <p:txBody>
          <a:bodyPr/>
          <a:lstStyle/>
          <a:p>
            <a:r>
              <a:rPr lang="en-GB" dirty="0"/>
              <a:t>The provisional settlement has made some fairly significant redistributions in funding using:</a:t>
            </a:r>
          </a:p>
          <a:p>
            <a:pPr lvl="1"/>
            <a:r>
              <a:rPr lang="en-GB" dirty="0"/>
              <a:t>Recovery Grant.</a:t>
            </a:r>
          </a:p>
          <a:p>
            <a:pPr lvl="1"/>
            <a:r>
              <a:rPr lang="en-GB" dirty="0"/>
              <a:t>Repurposing RSDG.</a:t>
            </a:r>
          </a:p>
          <a:p>
            <a:pPr lvl="1"/>
            <a:r>
              <a:rPr lang="en-GB" dirty="0"/>
              <a:t>Repurposing Service Grant.</a:t>
            </a:r>
          </a:p>
          <a:p>
            <a:pPr lvl="1"/>
            <a:r>
              <a:rPr lang="en-GB" dirty="0"/>
              <a:t>Making floor 0%.</a:t>
            </a:r>
          </a:p>
        </p:txBody>
      </p:sp>
      <p:pic>
        <p:nvPicPr>
          <p:cNvPr id="4" name="Picture 3">
            <a:extLst>
              <a:ext uri="{FF2B5EF4-FFF2-40B4-BE49-F238E27FC236}">
                <a16:creationId xmlns:a16="http://schemas.microsoft.com/office/drawing/2014/main" id="{CBE45873-D63F-0535-1C1A-62565DFB64BE}"/>
              </a:ext>
            </a:extLst>
          </p:cNvPr>
          <p:cNvPicPr>
            <a:picLocks noChangeAspect="1"/>
          </p:cNvPicPr>
          <p:nvPr/>
        </p:nvPicPr>
        <p:blipFill>
          <a:blip r:embed="rId2"/>
          <a:stretch>
            <a:fillRect/>
          </a:stretch>
        </p:blipFill>
        <p:spPr>
          <a:xfrm>
            <a:off x="342899" y="1174171"/>
            <a:ext cx="7566176" cy="4815812"/>
          </a:xfrm>
          <a:prstGeom prst="rect">
            <a:avLst/>
          </a:prstGeom>
        </p:spPr>
      </p:pic>
      <p:pic>
        <p:nvPicPr>
          <p:cNvPr id="3" name="Picture 2">
            <a:extLst>
              <a:ext uri="{FF2B5EF4-FFF2-40B4-BE49-F238E27FC236}">
                <a16:creationId xmlns:a16="http://schemas.microsoft.com/office/drawing/2014/main" id="{7305E0F7-21DA-972A-96B4-82FCD2903813}"/>
              </a:ext>
            </a:extLst>
          </p:cNvPr>
          <p:cNvPicPr>
            <a:picLocks noChangeAspect="1"/>
          </p:cNvPicPr>
          <p:nvPr/>
        </p:nvPicPr>
        <p:blipFill>
          <a:blip r:embed="rId3"/>
          <a:stretch>
            <a:fillRect/>
          </a:stretch>
        </p:blipFill>
        <p:spPr>
          <a:xfrm>
            <a:off x="342899" y="1174171"/>
            <a:ext cx="7566176" cy="4841542"/>
          </a:xfrm>
          <a:prstGeom prst="rect">
            <a:avLst/>
          </a:prstGeom>
        </p:spPr>
      </p:pic>
      <p:pic>
        <p:nvPicPr>
          <p:cNvPr id="6" name="Picture 5">
            <a:extLst>
              <a:ext uri="{FF2B5EF4-FFF2-40B4-BE49-F238E27FC236}">
                <a16:creationId xmlns:a16="http://schemas.microsoft.com/office/drawing/2014/main" id="{FA5BD084-58F7-AB46-817B-A4E27DC4D3F7}"/>
              </a:ext>
            </a:extLst>
          </p:cNvPr>
          <p:cNvPicPr>
            <a:picLocks noChangeAspect="1"/>
          </p:cNvPicPr>
          <p:nvPr/>
        </p:nvPicPr>
        <p:blipFill>
          <a:blip r:embed="rId4"/>
          <a:stretch>
            <a:fillRect/>
          </a:stretch>
        </p:blipFill>
        <p:spPr>
          <a:xfrm>
            <a:off x="342898" y="1148441"/>
            <a:ext cx="7593775" cy="4867272"/>
          </a:xfrm>
          <a:prstGeom prst="rect">
            <a:avLst/>
          </a:prstGeom>
        </p:spPr>
      </p:pic>
    </p:spTree>
    <p:extLst>
      <p:ext uri="{BB962C8B-B14F-4D97-AF65-F5344CB8AC3E}">
        <p14:creationId xmlns:p14="http://schemas.microsoft.com/office/powerpoint/2010/main" val="300012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6527-E296-703A-86C9-595F5072B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9DBF9-0AC9-F2CC-365E-9778E02B2C34}"/>
              </a:ext>
            </a:extLst>
          </p:cNvPr>
          <p:cNvSpPr>
            <a:spLocks noGrp="1"/>
          </p:cNvSpPr>
          <p:nvPr>
            <p:ph type="title"/>
          </p:nvPr>
        </p:nvSpPr>
        <p:spPr/>
        <p:txBody>
          <a:bodyPr>
            <a:normAutofit fontScale="90000"/>
          </a:bodyPr>
          <a:lstStyle/>
          <a:p>
            <a:r>
              <a:rPr lang="en-GB" b="1" dirty="0">
                <a:latin typeface="+mn-lt"/>
              </a:rPr>
              <a:t>Regional change in CSP</a:t>
            </a:r>
          </a:p>
        </p:txBody>
      </p:sp>
      <p:sp>
        <p:nvSpPr>
          <p:cNvPr id="5" name="Content Placeholder 4">
            <a:extLst>
              <a:ext uri="{FF2B5EF4-FFF2-40B4-BE49-F238E27FC236}">
                <a16:creationId xmlns:a16="http://schemas.microsoft.com/office/drawing/2014/main" id="{1ED838F9-D0B9-6907-E1B4-00AF57F23F3C}"/>
              </a:ext>
            </a:extLst>
          </p:cNvPr>
          <p:cNvSpPr>
            <a:spLocks noGrp="1"/>
          </p:cNvSpPr>
          <p:nvPr>
            <p:ph idx="1"/>
          </p:nvPr>
        </p:nvSpPr>
        <p:spPr>
          <a:xfrm>
            <a:off x="8631382" y="1028698"/>
            <a:ext cx="3217717" cy="5429250"/>
          </a:xfrm>
        </p:spPr>
        <p:txBody>
          <a:bodyPr>
            <a:normAutofit/>
          </a:bodyPr>
          <a:lstStyle/>
          <a:p>
            <a:r>
              <a:rPr lang="en-GB" dirty="0"/>
              <a:t>Northen regions have fared significantly better than south with London seeing lowest CSP increase.</a:t>
            </a:r>
          </a:p>
          <a:p>
            <a:endParaRPr lang="en-GB" dirty="0"/>
          </a:p>
          <a:p>
            <a:r>
              <a:rPr lang="en-GB" dirty="0"/>
              <a:t>Deprivation weighting higher (but with some London adjustment?)</a:t>
            </a:r>
          </a:p>
        </p:txBody>
      </p:sp>
      <p:pic>
        <p:nvPicPr>
          <p:cNvPr id="3" name="Picture 2">
            <a:extLst>
              <a:ext uri="{FF2B5EF4-FFF2-40B4-BE49-F238E27FC236}">
                <a16:creationId xmlns:a16="http://schemas.microsoft.com/office/drawing/2014/main" id="{4956A70A-20C8-B46E-F46D-58C1A35922E3}"/>
              </a:ext>
            </a:extLst>
          </p:cNvPr>
          <p:cNvPicPr>
            <a:picLocks noChangeAspect="1"/>
          </p:cNvPicPr>
          <p:nvPr/>
        </p:nvPicPr>
        <p:blipFill>
          <a:blip r:embed="rId2"/>
          <a:stretch>
            <a:fillRect/>
          </a:stretch>
        </p:blipFill>
        <p:spPr>
          <a:xfrm>
            <a:off x="342900" y="1174172"/>
            <a:ext cx="7558603" cy="4810992"/>
          </a:xfrm>
          <a:prstGeom prst="rect">
            <a:avLst/>
          </a:prstGeom>
        </p:spPr>
      </p:pic>
      <p:pic>
        <p:nvPicPr>
          <p:cNvPr id="4" name="Picture 3">
            <a:extLst>
              <a:ext uri="{FF2B5EF4-FFF2-40B4-BE49-F238E27FC236}">
                <a16:creationId xmlns:a16="http://schemas.microsoft.com/office/drawing/2014/main" id="{D43FC931-662D-6A41-18EA-91F0A1292EB0}"/>
              </a:ext>
            </a:extLst>
          </p:cNvPr>
          <p:cNvPicPr>
            <a:picLocks noChangeAspect="1"/>
          </p:cNvPicPr>
          <p:nvPr/>
        </p:nvPicPr>
        <p:blipFill>
          <a:blip r:embed="rId3"/>
          <a:stretch>
            <a:fillRect/>
          </a:stretch>
        </p:blipFill>
        <p:spPr>
          <a:xfrm>
            <a:off x="342900" y="1174171"/>
            <a:ext cx="7558602" cy="4838365"/>
          </a:xfrm>
          <a:prstGeom prst="rect">
            <a:avLst/>
          </a:prstGeom>
        </p:spPr>
      </p:pic>
      <p:pic>
        <p:nvPicPr>
          <p:cNvPr id="6" name="Picture 5">
            <a:extLst>
              <a:ext uri="{FF2B5EF4-FFF2-40B4-BE49-F238E27FC236}">
                <a16:creationId xmlns:a16="http://schemas.microsoft.com/office/drawing/2014/main" id="{F223055D-3DCF-6492-1849-A9D6C36EF709}"/>
              </a:ext>
            </a:extLst>
          </p:cNvPr>
          <p:cNvPicPr>
            <a:picLocks noChangeAspect="1"/>
          </p:cNvPicPr>
          <p:nvPr/>
        </p:nvPicPr>
        <p:blipFill>
          <a:blip r:embed="rId4"/>
          <a:stretch>
            <a:fillRect/>
          </a:stretch>
        </p:blipFill>
        <p:spPr>
          <a:xfrm>
            <a:off x="342898" y="1174169"/>
            <a:ext cx="7558601" cy="4838365"/>
          </a:xfrm>
          <a:prstGeom prst="rect">
            <a:avLst/>
          </a:prstGeom>
        </p:spPr>
      </p:pic>
      <p:cxnSp>
        <p:nvCxnSpPr>
          <p:cNvPr id="7" name="Straight Connector 6">
            <a:extLst>
              <a:ext uri="{FF2B5EF4-FFF2-40B4-BE49-F238E27FC236}">
                <a16:creationId xmlns:a16="http://schemas.microsoft.com/office/drawing/2014/main" id="{592BFDD1-F841-57A1-3B35-44822ADC7A72}"/>
              </a:ext>
            </a:extLst>
          </p:cNvPr>
          <p:cNvCxnSpPr/>
          <p:nvPr/>
        </p:nvCxnSpPr>
        <p:spPr>
          <a:xfrm>
            <a:off x="954157" y="3140765"/>
            <a:ext cx="6785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54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9138-477A-8324-4A77-DF71AF79E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136EA-EB0E-AB15-95DB-B0874E3B439F}"/>
              </a:ext>
            </a:extLst>
          </p:cNvPr>
          <p:cNvSpPr>
            <a:spLocks noGrp="1"/>
          </p:cNvSpPr>
          <p:nvPr>
            <p:ph type="title"/>
          </p:nvPr>
        </p:nvSpPr>
        <p:spPr/>
        <p:txBody>
          <a:bodyPr>
            <a:normAutofit fontScale="90000"/>
          </a:bodyPr>
          <a:lstStyle/>
          <a:p>
            <a:r>
              <a:rPr lang="en-GB" b="1" dirty="0">
                <a:latin typeface="+mn-lt"/>
              </a:rPr>
              <a:t>Rural/Urban classification change in CSP</a:t>
            </a:r>
          </a:p>
        </p:txBody>
      </p:sp>
      <p:sp>
        <p:nvSpPr>
          <p:cNvPr id="5" name="Content Placeholder 4">
            <a:extLst>
              <a:ext uri="{FF2B5EF4-FFF2-40B4-BE49-F238E27FC236}">
                <a16:creationId xmlns:a16="http://schemas.microsoft.com/office/drawing/2014/main" id="{111CCCFA-E269-E3A0-3479-A3AE34FB81DD}"/>
              </a:ext>
            </a:extLst>
          </p:cNvPr>
          <p:cNvSpPr>
            <a:spLocks noGrp="1"/>
          </p:cNvSpPr>
          <p:nvPr>
            <p:ph idx="1"/>
          </p:nvPr>
        </p:nvSpPr>
        <p:spPr>
          <a:xfrm>
            <a:off x="8631382" y="1028698"/>
            <a:ext cx="3217717" cy="5429250"/>
          </a:xfrm>
        </p:spPr>
        <p:txBody>
          <a:bodyPr>
            <a:normAutofit/>
          </a:bodyPr>
          <a:lstStyle/>
          <a:p>
            <a:r>
              <a:rPr lang="en-GB" dirty="0"/>
              <a:t>Rural authorities have lost out due to repurposing of RSDG but also receiving lower share of Recovery Grant.</a:t>
            </a:r>
          </a:p>
        </p:txBody>
      </p:sp>
      <p:pic>
        <p:nvPicPr>
          <p:cNvPr id="3" name="Picture 2">
            <a:extLst>
              <a:ext uri="{FF2B5EF4-FFF2-40B4-BE49-F238E27FC236}">
                <a16:creationId xmlns:a16="http://schemas.microsoft.com/office/drawing/2014/main" id="{F7A7327F-BEE3-61EA-9AF1-CE78606A7940}"/>
              </a:ext>
            </a:extLst>
          </p:cNvPr>
          <p:cNvPicPr>
            <a:picLocks noChangeAspect="1"/>
          </p:cNvPicPr>
          <p:nvPr/>
        </p:nvPicPr>
        <p:blipFill>
          <a:blip r:embed="rId2"/>
          <a:stretch>
            <a:fillRect/>
          </a:stretch>
        </p:blipFill>
        <p:spPr>
          <a:xfrm>
            <a:off x="342900" y="1174172"/>
            <a:ext cx="7558603" cy="4810992"/>
          </a:xfrm>
          <a:prstGeom prst="rect">
            <a:avLst/>
          </a:prstGeom>
        </p:spPr>
      </p:pic>
      <p:pic>
        <p:nvPicPr>
          <p:cNvPr id="6" name="Picture 5">
            <a:extLst>
              <a:ext uri="{FF2B5EF4-FFF2-40B4-BE49-F238E27FC236}">
                <a16:creationId xmlns:a16="http://schemas.microsoft.com/office/drawing/2014/main" id="{89ADA549-D1C5-ABD0-8161-1FA9C70E3FA8}"/>
              </a:ext>
            </a:extLst>
          </p:cNvPr>
          <p:cNvPicPr>
            <a:picLocks noChangeAspect="1"/>
          </p:cNvPicPr>
          <p:nvPr/>
        </p:nvPicPr>
        <p:blipFill>
          <a:blip r:embed="rId3"/>
          <a:stretch>
            <a:fillRect/>
          </a:stretch>
        </p:blipFill>
        <p:spPr>
          <a:xfrm>
            <a:off x="342899" y="1174172"/>
            <a:ext cx="7558603" cy="5067102"/>
          </a:xfrm>
          <a:prstGeom prst="rect">
            <a:avLst/>
          </a:prstGeom>
          <a:ln>
            <a:solidFill>
              <a:schemeClr val="tx1"/>
            </a:solidFill>
          </a:ln>
        </p:spPr>
      </p:pic>
      <p:cxnSp>
        <p:nvCxnSpPr>
          <p:cNvPr id="7" name="Straight Connector 6">
            <a:extLst>
              <a:ext uri="{FF2B5EF4-FFF2-40B4-BE49-F238E27FC236}">
                <a16:creationId xmlns:a16="http://schemas.microsoft.com/office/drawing/2014/main" id="{F80D6CB5-4AB1-F506-70FE-EF05C6B143EE}"/>
              </a:ext>
            </a:extLst>
          </p:cNvPr>
          <p:cNvCxnSpPr/>
          <p:nvPr/>
        </p:nvCxnSpPr>
        <p:spPr>
          <a:xfrm>
            <a:off x="927652" y="2782957"/>
            <a:ext cx="6785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26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E9397-1880-AF37-0DCF-C8E5C67F6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6EA26-1B30-DDB4-337F-7D50C28168E9}"/>
              </a:ext>
            </a:extLst>
          </p:cNvPr>
          <p:cNvSpPr>
            <a:spLocks noGrp="1"/>
          </p:cNvSpPr>
          <p:nvPr>
            <p:ph type="title"/>
          </p:nvPr>
        </p:nvSpPr>
        <p:spPr/>
        <p:txBody>
          <a:bodyPr>
            <a:normAutofit fontScale="90000"/>
          </a:bodyPr>
          <a:lstStyle/>
          <a:p>
            <a:r>
              <a:rPr lang="en-GB" b="1" dirty="0">
                <a:latin typeface="+mn-lt"/>
              </a:rPr>
              <a:t>Initial Conclusions</a:t>
            </a:r>
          </a:p>
        </p:txBody>
      </p:sp>
      <p:sp>
        <p:nvSpPr>
          <p:cNvPr id="3" name="Content Placeholder 2">
            <a:extLst>
              <a:ext uri="{FF2B5EF4-FFF2-40B4-BE49-F238E27FC236}">
                <a16:creationId xmlns:a16="http://schemas.microsoft.com/office/drawing/2014/main" id="{2091AAF2-2329-0F79-AD0F-50CC038026E4}"/>
              </a:ext>
            </a:extLst>
          </p:cNvPr>
          <p:cNvSpPr>
            <a:spLocks noGrp="1"/>
          </p:cNvSpPr>
          <p:nvPr>
            <p:ph idx="1"/>
          </p:nvPr>
        </p:nvSpPr>
        <p:spPr/>
        <p:txBody>
          <a:bodyPr>
            <a:normAutofit lnSpcReduction="10000"/>
          </a:bodyPr>
          <a:lstStyle/>
          <a:p>
            <a:r>
              <a:rPr lang="en-GB" dirty="0"/>
              <a:t>Provisional settlement has been far more redistributive than the last few Gove settlements.</a:t>
            </a:r>
          </a:p>
          <a:p>
            <a:endParaRPr lang="en-GB" sz="1300" dirty="0"/>
          </a:p>
          <a:p>
            <a:r>
              <a:rPr lang="en-GB" dirty="0"/>
              <a:t>Partly due to more Social Care grants which are deprivation weighted.</a:t>
            </a:r>
          </a:p>
          <a:p>
            <a:endParaRPr lang="en-GB" sz="1300" dirty="0"/>
          </a:p>
          <a:p>
            <a:r>
              <a:rPr lang="en-GB" dirty="0"/>
              <a:t>But also the introduction of the Recovery Grant and repurposing of RSDG and Services Grant.</a:t>
            </a:r>
          </a:p>
          <a:p>
            <a:endParaRPr lang="en-GB" sz="1300" dirty="0"/>
          </a:p>
          <a:p>
            <a:r>
              <a:rPr lang="en-GB" dirty="0"/>
              <a:t>Northern authorities, urban authorities and Mets particularly have gained.</a:t>
            </a:r>
          </a:p>
          <a:p>
            <a:endParaRPr lang="en-GB" sz="1300" dirty="0"/>
          </a:p>
          <a:p>
            <a:r>
              <a:rPr lang="en-GB" dirty="0"/>
              <a:t>Southern authorities, rural areas, fire authorities and districts have lost out relatively.</a:t>
            </a:r>
          </a:p>
          <a:p>
            <a:endParaRPr lang="en-GB" sz="1300" dirty="0"/>
          </a:p>
          <a:p>
            <a:r>
              <a:rPr lang="en-GB" dirty="0"/>
              <a:t>Lets look more closely at how this redistribution has occurred.</a:t>
            </a:r>
          </a:p>
        </p:txBody>
      </p:sp>
    </p:spTree>
    <p:extLst>
      <p:ext uri="{BB962C8B-B14F-4D97-AF65-F5344CB8AC3E}">
        <p14:creationId xmlns:p14="http://schemas.microsoft.com/office/powerpoint/2010/main" val="376519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9EF7-97E4-5638-3521-3A513A51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2708D-BFE4-B3F7-4D6F-FE36E39DEB04}"/>
              </a:ext>
            </a:extLst>
          </p:cNvPr>
          <p:cNvSpPr>
            <a:spLocks noGrp="1"/>
          </p:cNvSpPr>
          <p:nvPr>
            <p:ph type="title"/>
          </p:nvPr>
        </p:nvSpPr>
        <p:spPr>
          <a:xfrm>
            <a:off x="5247860" y="848442"/>
            <a:ext cx="7097367" cy="662782"/>
          </a:xfrm>
        </p:spPr>
        <p:txBody>
          <a:bodyPr>
            <a:normAutofit fontScale="90000"/>
          </a:bodyPr>
          <a:lstStyle/>
          <a:p>
            <a:r>
              <a:rPr lang="en-GB" b="1" dirty="0">
                <a:latin typeface="+mn-lt"/>
              </a:rPr>
              <a:t>CSP components: 2025/26</a:t>
            </a:r>
          </a:p>
        </p:txBody>
      </p:sp>
      <p:sp>
        <p:nvSpPr>
          <p:cNvPr id="8" name="Content Placeholder 7">
            <a:extLst>
              <a:ext uri="{FF2B5EF4-FFF2-40B4-BE49-F238E27FC236}">
                <a16:creationId xmlns:a16="http://schemas.microsoft.com/office/drawing/2014/main" id="{181DD509-ED27-DBC9-08B1-AEF5B4E5D522}"/>
              </a:ext>
            </a:extLst>
          </p:cNvPr>
          <p:cNvSpPr>
            <a:spLocks noGrp="1"/>
          </p:cNvSpPr>
          <p:nvPr>
            <p:ph idx="1"/>
          </p:nvPr>
        </p:nvSpPr>
        <p:spPr>
          <a:xfrm>
            <a:off x="5367130" y="1511224"/>
            <a:ext cx="6481970" cy="4946724"/>
          </a:xfrm>
        </p:spPr>
        <p:txBody>
          <a:bodyPr/>
          <a:lstStyle/>
          <a:p>
            <a:r>
              <a:rPr lang="en-GB" dirty="0"/>
              <a:t>Council tax largest CSP element both in absolute and change terms.</a:t>
            </a:r>
          </a:p>
          <a:p>
            <a:r>
              <a:rPr lang="en-GB" dirty="0"/>
              <a:t>Interestingly, northern taxbases have grown more than southern in 2025/26.</a:t>
            </a:r>
          </a:p>
          <a:p>
            <a:r>
              <a:rPr lang="en-GB" dirty="0"/>
              <a:t>The other significant changes though are extra social care grants, the new recovery grants and, although small in aggregate, scrapping RSDG and reducing funding guarantee have had a big impact for some authorities.</a:t>
            </a:r>
          </a:p>
        </p:txBody>
      </p:sp>
      <p:pic>
        <p:nvPicPr>
          <p:cNvPr id="10" name="Picture 9">
            <a:extLst>
              <a:ext uri="{FF2B5EF4-FFF2-40B4-BE49-F238E27FC236}">
                <a16:creationId xmlns:a16="http://schemas.microsoft.com/office/drawing/2014/main" id="{435192E7-5D5A-761F-E54B-522FAE8F3D12}"/>
              </a:ext>
            </a:extLst>
          </p:cNvPr>
          <p:cNvPicPr>
            <a:picLocks noChangeAspect="1"/>
          </p:cNvPicPr>
          <p:nvPr/>
        </p:nvPicPr>
        <p:blipFill>
          <a:blip r:embed="rId2"/>
          <a:stretch>
            <a:fillRect/>
          </a:stretch>
        </p:blipFill>
        <p:spPr>
          <a:xfrm>
            <a:off x="259908" y="263718"/>
            <a:ext cx="4739640" cy="3017520"/>
          </a:xfrm>
          <a:prstGeom prst="rect">
            <a:avLst/>
          </a:prstGeom>
        </p:spPr>
      </p:pic>
      <p:pic>
        <p:nvPicPr>
          <p:cNvPr id="11" name="Picture 10">
            <a:extLst>
              <a:ext uri="{FF2B5EF4-FFF2-40B4-BE49-F238E27FC236}">
                <a16:creationId xmlns:a16="http://schemas.microsoft.com/office/drawing/2014/main" id="{8FB6FD95-3D8B-8E1B-EC31-DB077E5217EB}"/>
              </a:ext>
            </a:extLst>
          </p:cNvPr>
          <p:cNvPicPr>
            <a:picLocks noChangeAspect="1"/>
          </p:cNvPicPr>
          <p:nvPr/>
        </p:nvPicPr>
        <p:blipFill>
          <a:blip r:embed="rId3"/>
          <a:stretch>
            <a:fillRect/>
          </a:stretch>
        </p:blipFill>
        <p:spPr>
          <a:xfrm>
            <a:off x="259908" y="3432808"/>
            <a:ext cx="4747260" cy="3025140"/>
          </a:xfrm>
          <a:prstGeom prst="rect">
            <a:avLst/>
          </a:prstGeom>
        </p:spPr>
      </p:pic>
    </p:spTree>
    <p:extLst>
      <p:ext uri="{BB962C8B-B14F-4D97-AF65-F5344CB8AC3E}">
        <p14:creationId xmlns:p14="http://schemas.microsoft.com/office/powerpoint/2010/main" val="399937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23CA-A18F-2C7D-2A3B-3258ECC46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7671-AAF7-AECC-E1A9-91120C4F61FC}"/>
              </a:ext>
            </a:extLst>
          </p:cNvPr>
          <p:cNvSpPr>
            <a:spLocks noGrp="1"/>
          </p:cNvSpPr>
          <p:nvPr>
            <p:ph type="title"/>
          </p:nvPr>
        </p:nvSpPr>
        <p:spPr/>
        <p:txBody>
          <a:bodyPr>
            <a:normAutofit fontScale="90000"/>
          </a:bodyPr>
          <a:lstStyle/>
          <a:p>
            <a:r>
              <a:rPr lang="en-GB" b="1" dirty="0">
                <a:latin typeface="+mn-lt"/>
              </a:rPr>
              <a:t>Upper Tier: Winners and Losers</a:t>
            </a:r>
          </a:p>
        </p:txBody>
      </p:sp>
      <p:sp>
        <p:nvSpPr>
          <p:cNvPr id="3" name="Content Placeholder 2">
            <a:extLst>
              <a:ext uri="{FF2B5EF4-FFF2-40B4-BE49-F238E27FC236}">
                <a16:creationId xmlns:a16="http://schemas.microsoft.com/office/drawing/2014/main" id="{647F29AE-AA15-0C28-A169-C27011B822E1}"/>
              </a:ext>
            </a:extLst>
          </p:cNvPr>
          <p:cNvSpPr>
            <a:spLocks noGrp="1"/>
          </p:cNvSpPr>
          <p:nvPr>
            <p:ph idx="1"/>
          </p:nvPr>
        </p:nvSpPr>
        <p:spPr>
          <a:xfrm>
            <a:off x="8017564" y="1123948"/>
            <a:ext cx="3831535" cy="5333999"/>
          </a:xfrm>
        </p:spPr>
        <p:txBody>
          <a:bodyPr/>
          <a:lstStyle/>
          <a:p>
            <a:r>
              <a:rPr lang="en-GB" dirty="0"/>
              <a:t>High needs (but also high taxbase growth) areas amongst those which have gained relatively.</a:t>
            </a:r>
          </a:p>
          <a:p>
            <a:endParaRPr lang="en-GB" dirty="0"/>
          </a:p>
          <a:p>
            <a:endParaRPr lang="en-GB" dirty="0"/>
          </a:p>
          <a:p>
            <a:r>
              <a:rPr lang="en-GB" dirty="0"/>
              <a:t>Very rural areas amongst those which have lost out relatively.</a:t>
            </a:r>
          </a:p>
        </p:txBody>
      </p:sp>
      <p:pic>
        <p:nvPicPr>
          <p:cNvPr id="4" name="Picture 3">
            <a:extLst>
              <a:ext uri="{FF2B5EF4-FFF2-40B4-BE49-F238E27FC236}">
                <a16:creationId xmlns:a16="http://schemas.microsoft.com/office/drawing/2014/main" id="{CE3DA792-2D4D-EBE9-AFDA-4BB2C0183234}"/>
              </a:ext>
            </a:extLst>
          </p:cNvPr>
          <p:cNvPicPr>
            <a:picLocks noChangeAspect="1"/>
          </p:cNvPicPr>
          <p:nvPr/>
        </p:nvPicPr>
        <p:blipFill>
          <a:blip r:embed="rId2"/>
          <a:stretch>
            <a:fillRect/>
          </a:stretch>
        </p:blipFill>
        <p:spPr>
          <a:xfrm>
            <a:off x="228600" y="1123949"/>
            <a:ext cx="6344478" cy="5152227"/>
          </a:xfrm>
          <a:prstGeom prst="rect">
            <a:avLst/>
          </a:prstGeom>
        </p:spPr>
      </p:pic>
    </p:spTree>
    <p:extLst>
      <p:ext uri="{BB962C8B-B14F-4D97-AF65-F5344CB8AC3E}">
        <p14:creationId xmlns:p14="http://schemas.microsoft.com/office/powerpoint/2010/main" val="215207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B64D-0C8E-45CF-56BC-2B7099034B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6FD18-3CB3-EDEE-AF6A-B9DC88CD307A}"/>
              </a:ext>
            </a:extLst>
          </p:cNvPr>
          <p:cNvSpPr>
            <a:spLocks noGrp="1"/>
          </p:cNvSpPr>
          <p:nvPr>
            <p:ph idx="1"/>
          </p:nvPr>
        </p:nvSpPr>
        <p:spPr>
          <a:xfrm>
            <a:off x="6321288" y="715618"/>
            <a:ext cx="5527812" cy="5742330"/>
          </a:xfrm>
        </p:spPr>
        <p:txBody>
          <a:bodyPr>
            <a:normAutofit fontScale="85000" lnSpcReduction="20000"/>
          </a:bodyPr>
          <a:lstStyle/>
          <a:p>
            <a:pPr marL="0" indent="0">
              <a:buNone/>
            </a:pPr>
            <a:r>
              <a:rPr lang="en-GB" b="1" dirty="0"/>
              <a:t>Manchester</a:t>
            </a:r>
          </a:p>
          <a:p>
            <a:r>
              <a:rPr lang="en-GB" dirty="0"/>
              <a:t>Reasonably strong taxbase growth coupled with extra social care grants and significant recovery grant.</a:t>
            </a:r>
          </a:p>
          <a:p>
            <a:endParaRPr lang="en-GB" dirty="0"/>
          </a:p>
          <a:p>
            <a:endParaRPr lang="en-GB" dirty="0"/>
          </a:p>
          <a:p>
            <a:endParaRPr lang="en-GB" dirty="0"/>
          </a:p>
          <a:p>
            <a:endParaRPr lang="en-GB" dirty="0"/>
          </a:p>
          <a:p>
            <a:pPr marL="0" indent="0">
              <a:buNone/>
            </a:pPr>
            <a:r>
              <a:rPr lang="en-GB" b="1" dirty="0"/>
              <a:t>Rutland</a:t>
            </a:r>
          </a:p>
          <a:p>
            <a:r>
              <a:rPr lang="en-GB" dirty="0"/>
              <a:t>Strong Council Tax</a:t>
            </a:r>
          </a:p>
          <a:p>
            <a:r>
              <a:rPr lang="en-GB" dirty="0"/>
              <a:t>Loss of RSDG is significant.</a:t>
            </a:r>
          </a:p>
          <a:p>
            <a:r>
              <a:rPr lang="en-GB" dirty="0"/>
              <a:t>Zero Recovery Grant.</a:t>
            </a:r>
          </a:p>
          <a:p>
            <a:r>
              <a:rPr lang="en-GB" dirty="0"/>
              <a:t>Low needs = lower share of extra social care grants.</a:t>
            </a:r>
          </a:p>
          <a:p>
            <a:r>
              <a:rPr lang="en-GB" dirty="0"/>
              <a:t>Loss of funding guarantee as floor drops to 0%.</a:t>
            </a:r>
          </a:p>
        </p:txBody>
      </p:sp>
      <p:pic>
        <p:nvPicPr>
          <p:cNvPr id="5" name="Picture 4">
            <a:extLst>
              <a:ext uri="{FF2B5EF4-FFF2-40B4-BE49-F238E27FC236}">
                <a16:creationId xmlns:a16="http://schemas.microsoft.com/office/drawing/2014/main" id="{CEFA6A5F-4260-059C-FDBA-602D3477A74D}"/>
              </a:ext>
            </a:extLst>
          </p:cNvPr>
          <p:cNvPicPr>
            <a:picLocks noChangeAspect="1"/>
          </p:cNvPicPr>
          <p:nvPr/>
        </p:nvPicPr>
        <p:blipFill>
          <a:blip r:embed="rId2"/>
          <a:stretch>
            <a:fillRect/>
          </a:stretch>
        </p:blipFill>
        <p:spPr>
          <a:xfrm>
            <a:off x="232411" y="212336"/>
            <a:ext cx="5863589" cy="3161393"/>
          </a:xfrm>
          <a:prstGeom prst="rect">
            <a:avLst/>
          </a:prstGeom>
        </p:spPr>
      </p:pic>
      <p:pic>
        <p:nvPicPr>
          <p:cNvPr id="6" name="Picture 5">
            <a:extLst>
              <a:ext uri="{FF2B5EF4-FFF2-40B4-BE49-F238E27FC236}">
                <a16:creationId xmlns:a16="http://schemas.microsoft.com/office/drawing/2014/main" id="{809A3AC6-860A-627A-D0FF-254DE19AE7C8}"/>
              </a:ext>
            </a:extLst>
          </p:cNvPr>
          <p:cNvPicPr>
            <a:picLocks noChangeAspect="1"/>
          </p:cNvPicPr>
          <p:nvPr/>
        </p:nvPicPr>
        <p:blipFill>
          <a:blip r:embed="rId3"/>
          <a:stretch>
            <a:fillRect/>
          </a:stretch>
        </p:blipFill>
        <p:spPr>
          <a:xfrm>
            <a:off x="246327" y="3484272"/>
            <a:ext cx="5863589" cy="3161393"/>
          </a:xfrm>
          <a:prstGeom prst="rect">
            <a:avLst/>
          </a:prstGeom>
        </p:spPr>
      </p:pic>
    </p:spTree>
    <p:extLst>
      <p:ext uri="{BB962C8B-B14F-4D97-AF65-F5344CB8AC3E}">
        <p14:creationId xmlns:p14="http://schemas.microsoft.com/office/powerpoint/2010/main" val="139125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DD66-8AA4-DA48-3DAF-152829739F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0E8224-EB05-0733-CEA6-44D7BB9743F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Provisional settlement 2025-26</a:t>
            </a:r>
            <a:endParaRPr lang="en-GB" sz="4000" b="1" dirty="0">
              <a:solidFill>
                <a:srgbClr val="FF6600"/>
              </a:solidFill>
            </a:endParaRPr>
          </a:p>
        </p:txBody>
      </p:sp>
      <p:sp>
        <p:nvSpPr>
          <p:cNvPr id="5" name="Content Placeholder 4">
            <a:extLst>
              <a:ext uri="{FF2B5EF4-FFF2-40B4-BE49-F238E27FC236}">
                <a16:creationId xmlns:a16="http://schemas.microsoft.com/office/drawing/2014/main" id="{C577573E-A298-22EE-3733-DFAE525495FA}"/>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The Government published the provisional local government finance settlement for 2025-26 on 18 December 2024: </a:t>
            </a:r>
            <a:r>
              <a:rPr lang="en-GB" sz="1500" dirty="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500" u="sng"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https://questions-statements.parliament.uk/written-statements/detail/2024-12-18/hcws342</a:t>
            </a:r>
            <a:endParaRPr lang="en-GB" sz="1500" u="sng" dirty="0">
              <a:solidFill>
                <a:srgbClr val="0000FF"/>
              </a:solidFill>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500" u="sng" dirty="0">
                <a:solidFill>
                  <a:srgbClr val="0000FF"/>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https://www.gov.uk/government/collections/provisional-local-government-finance-settlement-england-2025-to-2026#core-spending-power-of-local-authorities-2025-to-2026-</a:t>
            </a:r>
            <a:endParaRPr lang="en-GB" sz="1500" u="sng" dirty="0">
              <a:solidFill>
                <a:srgbClr val="0000FF"/>
              </a:solidFill>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500" u="sng" dirty="0">
                <a:solidFill>
                  <a:srgbClr val="0000FF"/>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https://www.gov.uk/government/consultations/consultation-provisional-local-government-finance-settlement-2025-to-2026/consultation-provisional-local-government-finance-settlement-2025-to-26</a:t>
            </a:r>
            <a:r>
              <a:rPr lang="en-GB" sz="1500" u="sng" dirty="0">
                <a:solidFill>
                  <a:srgbClr val="0000FF"/>
                </a:solidFill>
                <a:ea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endParaRPr lang="en-GB" sz="1500" dirty="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There will be a four-week consultation period, closing on 15 January 2025.  </a:t>
            </a:r>
          </a:p>
          <a:p>
            <a:pPr marL="342900" indent="-342900">
              <a:lnSpc>
                <a:spcPct val="115000"/>
              </a:lnSpc>
              <a:spcAft>
                <a:spcPts val="600"/>
              </a:spcAft>
              <a:buFont typeface="Symbol" panose="05050102010706020507" pitchFamily="18" charset="2"/>
              <a:buChar char=""/>
            </a:pPr>
            <a:r>
              <a:rPr lang="en-GB" sz="1500" u="sng" dirty="0">
                <a:solidFill>
                  <a:srgbClr val="0000FF"/>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https://www.gov.uk/government/consultations/consultation-provisional-local-government-finance-settlement-2025-to-2026/consultation-provisional-local-government-finance-settlement-2025-to-26</a:t>
            </a:r>
            <a:r>
              <a:rPr lang="en-GB" sz="1500" u="sng" dirty="0">
                <a:solidFill>
                  <a:srgbClr val="0000FF"/>
                </a:solidFill>
                <a:ea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CB80CF6-104B-B3F5-3757-86E7E15557E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EE27A10-357A-4725-D21B-4A605BBBA247}"/>
              </a:ext>
            </a:extLst>
          </p:cNvPr>
          <p:cNvSpPr>
            <a:spLocks noGrp="1"/>
          </p:cNvSpPr>
          <p:nvPr>
            <p:ph type="sldNum" sz="quarter" idx="12"/>
          </p:nvPr>
        </p:nvSpPr>
        <p:spPr/>
        <p:txBody>
          <a:bodyPr/>
          <a:lstStyle/>
          <a:p>
            <a:fld id="{B4E5BD08-0B11-4DCE-9EB4-4E42DDB860D8}" type="slidenum">
              <a:rPr lang="en-GB" smtClean="0"/>
              <a:pPr/>
              <a:t>3</a:t>
            </a:fld>
            <a:endParaRPr lang="en-GB" dirty="0"/>
          </a:p>
        </p:txBody>
      </p:sp>
    </p:spTree>
    <p:extLst>
      <p:ext uri="{BB962C8B-B14F-4D97-AF65-F5344CB8AC3E}">
        <p14:creationId xmlns:p14="http://schemas.microsoft.com/office/powerpoint/2010/main" val="382388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8DF74-6043-7E33-ED77-BF86E37B9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89FCF-467A-F3E0-302B-74BF8D500756}"/>
              </a:ext>
            </a:extLst>
          </p:cNvPr>
          <p:cNvSpPr>
            <a:spLocks noGrp="1"/>
          </p:cNvSpPr>
          <p:nvPr>
            <p:ph type="title"/>
          </p:nvPr>
        </p:nvSpPr>
        <p:spPr/>
        <p:txBody>
          <a:bodyPr>
            <a:normAutofit fontScale="90000"/>
          </a:bodyPr>
          <a:lstStyle/>
          <a:p>
            <a:r>
              <a:rPr lang="en-GB" b="1" dirty="0">
                <a:latin typeface="+mn-lt"/>
              </a:rPr>
              <a:t>Districts: Winners and Losers</a:t>
            </a:r>
          </a:p>
        </p:txBody>
      </p:sp>
      <p:sp>
        <p:nvSpPr>
          <p:cNvPr id="3" name="Content Placeholder 2">
            <a:extLst>
              <a:ext uri="{FF2B5EF4-FFF2-40B4-BE49-F238E27FC236}">
                <a16:creationId xmlns:a16="http://schemas.microsoft.com/office/drawing/2014/main" id="{71F72A95-C6C3-80D6-DFBC-01200028DA42}"/>
              </a:ext>
            </a:extLst>
          </p:cNvPr>
          <p:cNvSpPr>
            <a:spLocks noGrp="1"/>
          </p:cNvSpPr>
          <p:nvPr>
            <p:ph idx="1"/>
          </p:nvPr>
        </p:nvSpPr>
        <p:spPr>
          <a:xfrm>
            <a:off x="8017564" y="1123948"/>
            <a:ext cx="3831535" cy="5333999"/>
          </a:xfrm>
        </p:spPr>
        <p:txBody>
          <a:bodyPr/>
          <a:lstStyle/>
          <a:p>
            <a:r>
              <a:rPr lang="en-GB" dirty="0"/>
              <a:t>Only a handful of the 164 districts, with very high needs, or a very good NHB year have received an increase in CSP.</a:t>
            </a:r>
          </a:p>
          <a:p>
            <a:endParaRPr lang="en-GB" dirty="0"/>
          </a:p>
          <a:p>
            <a:r>
              <a:rPr lang="en-GB" dirty="0"/>
              <a:t>80% of districts with no CSP increase.</a:t>
            </a:r>
          </a:p>
        </p:txBody>
      </p:sp>
      <p:pic>
        <p:nvPicPr>
          <p:cNvPr id="5" name="Picture 4">
            <a:extLst>
              <a:ext uri="{FF2B5EF4-FFF2-40B4-BE49-F238E27FC236}">
                <a16:creationId xmlns:a16="http://schemas.microsoft.com/office/drawing/2014/main" id="{4B2F16D0-557A-3B46-554A-AC0E4BE192A6}"/>
              </a:ext>
            </a:extLst>
          </p:cNvPr>
          <p:cNvPicPr>
            <a:picLocks noChangeAspect="1"/>
          </p:cNvPicPr>
          <p:nvPr/>
        </p:nvPicPr>
        <p:blipFill>
          <a:blip r:embed="rId2"/>
          <a:stretch>
            <a:fillRect/>
          </a:stretch>
        </p:blipFill>
        <p:spPr>
          <a:xfrm>
            <a:off x="342900" y="1123947"/>
            <a:ext cx="7366491" cy="4163669"/>
          </a:xfrm>
          <a:prstGeom prst="rect">
            <a:avLst/>
          </a:prstGeom>
        </p:spPr>
      </p:pic>
    </p:spTree>
    <p:extLst>
      <p:ext uri="{BB962C8B-B14F-4D97-AF65-F5344CB8AC3E}">
        <p14:creationId xmlns:p14="http://schemas.microsoft.com/office/powerpoint/2010/main" val="174714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3EC2-E1DC-71A5-3881-D10E425782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4D0A9-55D0-8C14-2852-8FD899B0A21B}"/>
              </a:ext>
            </a:extLst>
          </p:cNvPr>
          <p:cNvSpPr>
            <a:spLocks noGrp="1"/>
          </p:cNvSpPr>
          <p:nvPr>
            <p:ph idx="1"/>
          </p:nvPr>
        </p:nvSpPr>
        <p:spPr>
          <a:xfrm>
            <a:off x="6096000" y="795130"/>
            <a:ext cx="5753099" cy="5662817"/>
          </a:xfrm>
        </p:spPr>
        <p:txBody>
          <a:bodyPr/>
          <a:lstStyle/>
          <a:p>
            <a:pPr marL="0" indent="0">
              <a:buNone/>
            </a:pPr>
            <a:r>
              <a:rPr lang="en-GB" b="1" dirty="0"/>
              <a:t>Preston</a:t>
            </a:r>
          </a:p>
          <a:p>
            <a:r>
              <a:rPr lang="en-GB" dirty="0"/>
              <a:t>Biggest district gainer.</a:t>
            </a:r>
          </a:p>
          <a:p>
            <a:r>
              <a:rPr lang="en-GB" dirty="0"/>
              <a:t>Good taxbase growth = strong NHB.</a:t>
            </a:r>
          </a:p>
          <a:p>
            <a:r>
              <a:rPr lang="en-GB" dirty="0"/>
              <a:t>High needs resulting in good level of recovery grant.</a:t>
            </a:r>
          </a:p>
          <a:p>
            <a:endParaRPr lang="en-GB" dirty="0"/>
          </a:p>
          <a:p>
            <a:pPr marL="0" indent="0">
              <a:buNone/>
            </a:pPr>
            <a:r>
              <a:rPr lang="en-GB" b="1" dirty="0"/>
              <a:t>West Devon</a:t>
            </a:r>
          </a:p>
          <a:p>
            <a:r>
              <a:rPr lang="en-GB" dirty="0"/>
              <a:t>Sluggish taxbase growth means poor extra council tax and loss of NHB.</a:t>
            </a:r>
          </a:p>
          <a:p>
            <a:r>
              <a:rPr lang="en-GB" dirty="0"/>
              <a:t>But loss of RSDG significant which (unusually for a district) has resulted in more funding guarantee.</a:t>
            </a:r>
          </a:p>
        </p:txBody>
      </p:sp>
      <p:pic>
        <p:nvPicPr>
          <p:cNvPr id="8" name="Picture 7">
            <a:extLst>
              <a:ext uri="{FF2B5EF4-FFF2-40B4-BE49-F238E27FC236}">
                <a16:creationId xmlns:a16="http://schemas.microsoft.com/office/drawing/2014/main" id="{6C364F20-6521-E2A4-2C4A-61D80A60FF15}"/>
              </a:ext>
            </a:extLst>
          </p:cNvPr>
          <p:cNvPicPr>
            <a:picLocks noChangeAspect="1"/>
          </p:cNvPicPr>
          <p:nvPr/>
        </p:nvPicPr>
        <p:blipFill>
          <a:blip r:embed="rId2"/>
          <a:stretch>
            <a:fillRect/>
          </a:stretch>
        </p:blipFill>
        <p:spPr>
          <a:xfrm>
            <a:off x="226612" y="421750"/>
            <a:ext cx="5670606" cy="3057345"/>
          </a:xfrm>
          <a:prstGeom prst="rect">
            <a:avLst/>
          </a:prstGeom>
        </p:spPr>
      </p:pic>
      <p:pic>
        <p:nvPicPr>
          <p:cNvPr id="10" name="Picture 9">
            <a:extLst>
              <a:ext uri="{FF2B5EF4-FFF2-40B4-BE49-F238E27FC236}">
                <a16:creationId xmlns:a16="http://schemas.microsoft.com/office/drawing/2014/main" id="{A1ACAEC6-719A-CCE9-7DE2-C976176878AD}"/>
              </a:ext>
            </a:extLst>
          </p:cNvPr>
          <p:cNvPicPr>
            <a:picLocks noChangeAspect="1"/>
          </p:cNvPicPr>
          <p:nvPr/>
        </p:nvPicPr>
        <p:blipFill>
          <a:blip r:embed="rId3"/>
          <a:stretch>
            <a:fillRect/>
          </a:stretch>
        </p:blipFill>
        <p:spPr>
          <a:xfrm>
            <a:off x="226612" y="3532102"/>
            <a:ext cx="5670606" cy="3057345"/>
          </a:xfrm>
          <a:prstGeom prst="rect">
            <a:avLst/>
          </a:prstGeom>
        </p:spPr>
      </p:pic>
    </p:spTree>
    <p:extLst>
      <p:ext uri="{BB962C8B-B14F-4D97-AF65-F5344CB8AC3E}">
        <p14:creationId xmlns:p14="http://schemas.microsoft.com/office/powerpoint/2010/main" val="65945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3BBF2-CE2D-DEC0-CC6A-4C6CB82C27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989A7-070F-19E8-9720-A048CD05EB33}"/>
              </a:ext>
            </a:extLst>
          </p:cNvPr>
          <p:cNvSpPr>
            <a:spLocks noGrp="1"/>
          </p:cNvSpPr>
          <p:nvPr>
            <p:ph idx="1"/>
          </p:nvPr>
        </p:nvSpPr>
        <p:spPr>
          <a:xfrm>
            <a:off x="6096000" y="795130"/>
            <a:ext cx="5753099" cy="5662817"/>
          </a:xfrm>
        </p:spPr>
        <p:txBody>
          <a:bodyPr/>
          <a:lstStyle/>
          <a:p>
            <a:pPr marL="0" indent="0">
              <a:buNone/>
            </a:pPr>
            <a:r>
              <a:rPr lang="en-GB" b="1" dirty="0"/>
              <a:t>Great Yarmouth</a:t>
            </a:r>
          </a:p>
          <a:p>
            <a:r>
              <a:rPr lang="en-GB" dirty="0"/>
              <a:t>Second biggest district gainer.</a:t>
            </a:r>
          </a:p>
          <a:p>
            <a:r>
              <a:rPr lang="en-GB" dirty="0"/>
              <a:t>Recovery grant pushing CSP beyond the 0% floor.</a:t>
            </a:r>
          </a:p>
          <a:p>
            <a:endParaRPr lang="en-GB" dirty="0"/>
          </a:p>
          <a:p>
            <a:pPr marL="0" indent="0">
              <a:buNone/>
            </a:pPr>
            <a:endParaRPr lang="en-GB" b="1" dirty="0"/>
          </a:p>
          <a:p>
            <a:pPr marL="0" indent="0">
              <a:buNone/>
            </a:pPr>
            <a:r>
              <a:rPr lang="en-GB" b="1" dirty="0"/>
              <a:t>Elmbridge</a:t>
            </a:r>
          </a:p>
          <a:p>
            <a:r>
              <a:rPr lang="en-GB" dirty="0"/>
              <a:t>Reasonably strong taxbase has allowed Government to reduced funding guarantee by almost equal and opposite amount.</a:t>
            </a:r>
          </a:p>
          <a:p>
            <a:r>
              <a:rPr lang="en-GB" dirty="0"/>
              <a:t>Same picture across most of SE.</a:t>
            </a:r>
          </a:p>
        </p:txBody>
      </p:sp>
      <p:pic>
        <p:nvPicPr>
          <p:cNvPr id="8" name="Picture 7">
            <a:extLst>
              <a:ext uri="{FF2B5EF4-FFF2-40B4-BE49-F238E27FC236}">
                <a16:creationId xmlns:a16="http://schemas.microsoft.com/office/drawing/2014/main" id="{03E4FD4E-FF2B-8549-E317-63BD0EA0D785}"/>
              </a:ext>
            </a:extLst>
          </p:cNvPr>
          <p:cNvPicPr>
            <a:picLocks noChangeAspect="1"/>
          </p:cNvPicPr>
          <p:nvPr/>
        </p:nvPicPr>
        <p:blipFill>
          <a:blip r:embed="rId2"/>
          <a:stretch>
            <a:fillRect/>
          </a:stretch>
        </p:blipFill>
        <p:spPr>
          <a:xfrm>
            <a:off x="226612" y="421750"/>
            <a:ext cx="5670606" cy="3057345"/>
          </a:xfrm>
          <a:prstGeom prst="rect">
            <a:avLst/>
          </a:prstGeom>
        </p:spPr>
      </p:pic>
      <p:pic>
        <p:nvPicPr>
          <p:cNvPr id="2" name="Picture 1">
            <a:extLst>
              <a:ext uri="{FF2B5EF4-FFF2-40B4-BE49-F238E27FC236}">
                <a16:creationId xmlns:a16="http://schemas.microsoft.com/office/drawing/2014/main" id="{2D71DC5D-7A68-5593-E68E-DEDCD33858A9}"/>
              </a:ext>
            </a:extLst>
          </p:cNvPr>
          <p:cNvPicPr>
            <a:picLocks noChangeAspect="1"/>
          </p:cNvPicPr>
          <p:nvPr/>
        </p:nvPicPr>
        <p:blipFill>
          <a:blip r:embed="rId3"/>
          <a:stretch>
            <a:fillRect/>
          </a:stretch>
        </p:blipFill>
        <p:spPr>
          <a:xfrm>
            <a:off x="226612" y="421749"/>
            <a:ext cx="5670606" cy="3057345"/>
          </a:xfrm>
          <a:prstGeom prst="rect">
            <a:avLst/>
          </a:prstGeom>
        </p:spPr>
      </p:pic>
      <p:pic>
        <p:nvPicPr>
          <p:cNvPr id="4" name="Picture 3">
            <a:extLst>
              <a:ext uri="{FF2B5EF4-FFF2-40B4-BE49-F238E27FC236}">
                <a16:creationId xmlns:a16="http://schemas.microsoft.com/office/drawing/2014/main" id="{EDF09C89-EF8F-9521-CEBD-A0D99595C2AD}"/>
              </a:ext>
            </a:extLst>
          </p:cNvPr>
          <p:cNvPicPr>
            <a:picLocks noChangeAspect="1"/>
          </p:cNvPicPr>
          <p:nvPr/>
        </p:nvPicPr>
        <p:blipFill>
          <a:blip r:embed="rId4"/>
          <a:stretch>
            <a:fillRect/>
          </a:stretch>
        </p:blipFill>
        <p:spPr>
          <a:xfrm>
            <a:off x="226612" y="3558605"/>
            <a:ext cx="5670606" cy="3057345"/>
          </a:xfrm>
          <a:prstGeom prst="rect">
            <a:avLst/>
          </a:prstGeom>
        </p:spPr>
      </p:pic>
    </p:spTree>
    <p:extLst>
      <p:ext uri="{BB962C8B-B14F-4D97-AF65-F5344CB8AC3E}">
        <p14:creationId xmlns:p14="http://schemas.microsoft.com/office/powerpoint/2010/main" val="396426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6E6F-9241-7D7B-6EFA-A192DFD4B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A89CF-8621-2E83-213F-E9ED5981B1DF}"/>
              </a:ext>
            </a:extLst>
          </p:cNvPr>
          <p:cNvSpPr>
            <a:spLocks noGrp="1"/>
          </p:cNvSpPr>
          <p:nvPr>
            <p:ph type="title"/>
          </p:nvPr>
        </p:nvSpPr>
        <p:spPr/>
        <p:txBody>
          <a:bodyPr>
            <a:noAutofit/>
          </a:bodyPr>
          <a:lstStyle/>
          <a:p>
            <a:r>
              <a:rPr lang="en-GB" sz="3200" b="1" dirty="0">
                <a:latin typeface="+mn-lt"/>
              </a:rPr>
              <a:t>Upper Tier </a:t>
            </a:r>
            <a:r>
              <a:rPr lang="en-GB" sz="3200" b="1" dirty="0" err="1">
                <a:latin typeface="+mn-lt"/>
              </a:rPr>
              <a:t>Redistributional</a:t>
            </a:r>
            <a:r>
              <a:rPr lang="en-GB" sz="3200" b="1" dirty="0">
                <a:latin typeface="+mn-lt"/>
              </a:rPr>
              <a:t> Impact</a:t>
            </a:r>
          </a:p>
        </p:txBody>
      </p:sp>
      <p:pic>
        <p:nvPicPr>
          <p:cNvPr id="7" name="Picture 6">
            <a:extLst>
              <a:ext uri="{FF2B5EF4-FFF2-40B4-BE49-F238E27FC236}">
                <a16:creationId xmlns:a16="http://schemas.microsoft.com/office/drawing/2014/main" id="{3982F237-DFAD-3B29-A1D6-E3EC5817F963}"/>
              </a:ext>
            </a:extLst>
          </p:cNvPr>
          <p:cNvPicPr>
            <a:picLocks noChangeAspect="1"/>
          </p:cNvPicPr>
          <p:nvPr/>
        </p:nvPicPr>
        <p:blipFill>
          <a:blip r:embed="rId2"/>
          <a:stretch>
            <a:fillRect/>
          </a:stretch>
        </p:blipFill>
        <p:spPr>
          <a:xfrm>
            <a:off x="342901" y="1028698"/>
            <a:ext cx="11451534" cy="5278612"/>
          </a:xfrm>
          <a:prstGeom prst="rect">
            <a:avLst/>
          </a:prstGeom>
        </p:spPr>
      </p:pic>
    </p:spTree>
    <p:extLst>
      <p:ext uri="{BB962C8B-B14F-4D97-AF65-F5344CB8AC3E}">
        <p14:creationId xmlns:p14="http://schemas.microsoft.com/office/powerpoint/2010/main" val="35906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6EC0-54E8-F18E-4820-23A3AF422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CFD7C-342D-3EE6-8C64-B17664603EED}"/>
              </a:ext>
            </a:extLst>
          </p:cNvPr>
          <p:cNvSpPr>
            <a:spLocks noGrp="1"/>
          </p:cNvSpPr>
          <p:nvPr>
            <p:ph type="title"/>
          </p:nvPr>
        </p:nvSpPr>
        <p:spPr/>
        <p:txBody>
          <a:bodyPr>
            <a:noAutofit/>
          </a:bodyPr>
          <a:lstStyle/>
          <a:p>
            <a:r>
              <a:rPr lang="en-GB" sz="3200" b="1" dirty="0">
                <a:latin typeface="+mn-lt"/>
              </a:rPr>
              <a:t>Upper Tier </a:t>
            </a:r>
            <a:r>
              <a:rPr lang="en-GB" sz="3200" b="1" dirty="0" err="1">
                <a:latin typeface="+mn-lt"/>
              </a:rPr>
              <a:t>Redistributional</a:t>
            </a:r>
            <a:r>
              <a:rPr lang="en-GB" sz="3200" b="1" dirty="0">
                <a:latin typeface="+mn-lt"/>
              </a:rPr>
              <a:t> Impact</a:t>
            </a:r>
          </a:p>
        </p:txBody>
      </p:sp>
      <p:pic>
        <p:nvPicPr>
          <p:cNvPr id="7" name="Picture 6">
            <a:extLst>
              <a:ext uri="{FF2B5EF4-FFF2-40B4-BE49-F238E27FC236}">
                <a16:creationId xmlns:a16="http://schemas.microsoft.com/office/drawing/2014/main" id="{3CDE65A5-35AC-E048-7535-F00FCC704276}"/>
              </a:ext>
            </a:extLst>
          </p:cNvPr>
          <p:cNvPicPr>
            <a:picLocks noChangeAspect="1"/>
          </p:cNvPicPr>
          <p:nvPr/>
        </p:nvPicPr>
        <p:blipFill>
          <a:blip r:embed="rId2"/>
          <a:stretch>
            <a:fillRect/>
          </a:stretch>
        </p:blipFill>
        <p:spPr>
          <a:xfrm>
            <a:off x="342901" y="1028698"/>
            <a:ext cx="11451534" cy="5278612"/>
          </a:xfrm>
          <a:prstGeom prst="rect">
            <a:avLst/>
          </a:prstGeom>
        </p:spPr>
      </p:pic>
      <p:pic>
        <p:nvPicPr>
          <p:cNvPr id="3" name="Picture 2">
            <a:extLst>
              <a:ext uri="{FF2B5EF4-FFF2-40B4-BE49-F238E27FC236}">
                <a16:creationId xmlns:a16="http://schemas.microsoft.com/office/drawing/2014/main" id="{E9062313-F40B-904C-1D05-AF964FF0C1D0}"/>
              </a:ext>
            </a:extLst>
          </p:cNvPr>
          <p:cNvPicPr>
            <a:picLocks noChangeAspect="1"/>
          </p:cNvPicPr>
          <p:nvPr/>
        </p:nvPicPr>
        <p:blipFill>
          <a:blip r:embed="rId3"/>
          <a:stretch>
            <a:fillRect/>
          </a:stretch>
        </p:blipFill>
        <p:spPr>
          <a:xfrm>
            <a:off x="342901" y="1028697"/>
            <a:ext cx="11451532" cy="5278611"/>
          </a:xfrm>
          <a:prstGeom prst="rect">
            <a:avLst/>
          </a:prstGeom>
        </p:spPr>
      </p:pic>
    </p:spTree>
    <p:extLst>
      <p:ext uri="{BB962C8B-B14F-4D97-AF65-F5344CB8AC3E}">
        <p14:creationId xmlns:p14="http://schemas.microsoft.com/office/powerpoint/2010/main" val="206625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7254E-EB22-5F6B-46A9-9D287A2A9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95BB8-DE9F-D78A-FE9D-25E48614AA88}"/>
              </a:ext>
            </a:extLst>
          </p:cNvPr>
          <p:cNvSpPr>
            <a:spLocks noGrp="1"/>
          </p:cNvSpPr>
          <p:nvPr>
            <p:ph type="title"/>
          </p:nvPr>
        </p:nvSpPr>
        <p:spPr/>
        <p:txBody>
          <a:bodyPr>
            <a:noAutofit/>
          </a:bodyPr>
          <a:lstStyle/>
          <a:p>
            <a:r>
              <a:rPr lang="en-GB" sz="3200" b="1" dirty="0">
                <a:latin typeface="+mn-lt"/>
              </a:rPr>
              <a:t>Upper Tier Recovery Grant</a:t>
            </a:r>
          </a:p>
        </p:txBody>
      </p:sp>
      <p:pic>
        <p:nvPicPr>
          <p:cNvPr id="7" name="Picture 6">
            <a:extLst>
              <a:ext uri="{FF2B5EF4-FFF2-40B4-BE49-F238E27FC236}">
                <a16:creationId xmlns:a16="http://schemas.microsoft.com/office/drawing/2014/main" id="{63359EB8-720D-B606-EF43-94F27F075071}"/>
              </a:ext>
            </a:extLst>
          </p:cNvPr>
          <p:cNvPicPr>
            <a:picLocks noChangeAspect="1"/>
          </p:cNvPicPr>
          <p:nvPr/>
        </p:nvPicPr>
        <p:blipFill>
          <a:blip r:embed="rId2"/>
          <a:stretch>
            <a:fillRect/>
          </a:stretch>
        </p:blipFill>
        <p:spPr>
          <a:xfrm>
            <a:off x="342901" y="1028698"/>
            <a:ext cx="11451534" cy="5278612"/>
          </a:xfrm>
          <a:prstGeom prst="rect">
            <a:avLst/>
          </a:prstGeom>
        </p:spPr>
      </p:pic>
      <p:pic>
        <p:nvPicPr>
          <p:cNvPr id="5" name="Picture 4">
            <a:extLst>
              <a:ext uri="{FF2B5EF4-FFF2-40B4-BE49-F238E27FC236}">
                <a16:creationId xmlns:a16="http://schemas.microsoft.com/office/drawing/2014/main" id="{8E08BE0D-614C-D3D9-2CF9-5A5206FB0AB8}"/>
              </a:ext>
            </a:extLst>
          </p:cNvPr>
          <p:cNvPicPr>
            <a:picLocks noChangeAspect="1"/>
          </p:cNvPicPr>
          <p:nvPr/>
        </p:nvPicPr>
        <p:blipFill>
          <a:blip r:embed="rId3"/>
          <a:stretch>
            <a:fillRect/>
          </a:stretch>
        </p:blipFill>
        <p:spPr>
          <a:xfrm>
            <a:off x="342901" y="1028698"/>
            <a:ext cx="11451534" cy="5278612"/>
          </a:xfrm>
          <a:prstGeom prst="rect">
            <a:avLst/>
          </a:prstGeom>
        </p:spPr>
      </p:pic>
    </p:spTree>
    <p:extLst>
      <p:ext uri="{BB962C8B-B14F-4D97-AF65-F5344CB8AC3E}">
        <p14:creationId xmlns:p14="http://schemas.microsoft.com/office/powerpoint/2010/main" val="878966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32CF-A478-B1EE-35D2-730F239CE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57F30-6181-5971-CE30-7D138CEA90F4}"/>
              </a:ext>
            </a:extLst>
          </p:cNvPr>
          <p:cNvSpPr>
            <a:spLocks noGrp="1"/>
          </p:cNvSpPr>
          <p:nvPr>
            <p:ph type="title"/>
          </p:nvPr>
        </p:nvSpPr>
        <p:spPr/>
        <p:txBody>
          <a:bodyPr>
            <a:noAutofit/>
          </a:bodyPr>
          <a:lstStyle/>
          <a:p>
            <a:r>
              <a:rPr lang="en-GB" sz="3200" b="1" dirty="0">
                <a:latin typeface="+mn-lt"/>
              </a:rPr>
              <a:t>Districts Change in Core Spending Power</a:t>
            </a:r>
          </a:p>
        </p:txBody>
      </p:sp>
      <p:pic>
        <p:nvPicPr>
          <p:cNvPr id="5" name="Picture 4">
            <a:extLst>
              <a:ext uri="{FF2B5EF4-FFF2-40B4-BE49-F238E27FC236}">
                <a16:creationId xmlns:a16="http://schemas.microsoft.com/office/drawing/2014/main" id="{6BD63519-3CEC-BCCF-44AB-2AA8862FE78E}"/>
              </a:ext>
            </a:extLst>
          </p:cNvPr>
          <p:cNvPicPr>
            <a:picLocks noChangeAspect="1"/>
          </p:cNvPicPr>
          <p:nvPr/>
        </p:nvPicPr>
        <p:blipFill>
          <a:blip r:embed="rId2"/>
          <a:stretch>
            <a:fillRect/>
          </a:stretch>
        </p:blipFill>
        <p:spPr>
          <a:xfrm>
            <a:off x="342901" y="1028695"/>
            <a:ext cx="11319012" cy="5303105"/>
          </a:xfrm>
          <a:prstGeom prst="rect">
            <a:avLst/>
          </a:prstGeom>
        </p:spPr>
      </p:pic>
    </p:spTree>
    <p:extLst>
      <p:ext uri="{BB962C8B-B14F-4D97-AF65-F5344CB8AC3E}">
        <p14:creationId xmlns:p14="http://schemas.microsoft.com/office/powerpoint/2010/main" val="1998794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4F108-F354-D950-AC21-E82911C55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9FC54-2E3F-ADC6-C172-51D51160E2E4}"/>
              </a:ext>
            </a:extLst>
          </p:cNvPr>
          <p:cNvSpPr>
            <a:spLocks noGrp="1"/>
          </p:cNvSpPr>
          <p:nvPr>
            <p:ph type="title"/>
          </p:nvPr>
        </p:nvSpPr>
        <p:spPr>
          <a:xfrm>
            <a:off x="228600" y="212337"/>
            <a:ext cx="9551504" cy="662782"/>
          </a:xfrm>
        </p:spPr>
        <p:txBody>
          <a:bodyPr>
            <a:noAutofit/>
          </a:bodyPr>
          <a:lstStyle/>
          <a:p>
            <a:r>
              <a:rPr lang="en-GB" sz="2800" b="1" dirty="0">
                <a:latin typeface="+mn-lt"/>
              </a:rPr>
              <a:t>Districts Change in Government Funded Core Spending Power</a:t>
            </a:r>
          </a:p>
        </p:txBody>
      </p:sp>
      <p:pic>
        <p:nvPicPr>
          <p:cNvPr id="5" name="Picture 4">
            <a:extLst>
              <a:ext uri="{FF2B5EF4-FFF2-40B4-BE49-F238E27FC236}">
                <a16:creationId xmlns:a16="http://schemas.microsoft.com/office/drawing/2014/main" id="{75C423F3-F0E6-EAA2-C6B3-270DA959E555}"/>
              </a:ext>
            </a:extLst>
          </p:cNvPr>
          <p:cNvPicPr>
            <a:picLocks noChangeAspect="1"/>
          </p:cNvPicPr>
          <p:nvPr/>
        </p:nvPicPr>
        <p:blipFill>
          <a:blip r:embed="rId2"/>
          <a:stretch>
            <a:fillRect/>
          </a:stretch>
        </p:blipFill>
        <p:spPr>
          <a:xfrm>
            <a:off x="342897" y="1028694"/>
            <a:ext cx="11478041" cy="5309659"/>
          </a:xfrm>
          <a:prstGeom prst="rect">
            <a:avLst/>
          </a:prstGeom>
        </p:spPr>
      </p:pic>
    </p:spTree>
    <p:extLst>
      <p:ext uri="{BB962C8B-B14F-4D97-AF65-F5344CB8AC3E}">
        <p14:creationId xmlns:p14="http://schemas.microsoft.com/office/powerpoint/2010/main" val="201877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8CFB9-119C-E19B-4DBE-FAED1ABA4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B3317-D09A-E1AA-06BA-9AC2DA27273D}"/>
              </a:ext>
            </a:extLst>
          </p:cNvPr>
          <p:cNvSpPr>
            <a:spLocks noGrp="1"/>
          </p:cNvSpPr>
          <p:nvPr>
            <p:ph type="title"/>
          </p:nvPr>
        </p:nvSpPr>
        <p:spPr>
          <a:xfrm>
            <a:off x="228600" y="212337"/>
            <a:ext cx="9551504" cy="662782"/>
          </a:xfrm>
        </p:spPr>
        <p:txBody>
          <a:bodyPr>
            <a:noAutofit/>
          </a:bodyPr>
          <a:lstStyle/>
          <a:p>
            <a:r>
              <a:rPr lang="en-GB" sz="2800" b="1" dirty="0">
                <a:latin typeface="+mn-lt"/>
              </a:rPr>
              <a:t>Districts Recovery Grant per head</a:t>
            </a:r>
          </a:p>
        </p:txBody>
      </p:sp>
      <p:pic>
        <p:nvPicPr>
          <p:cNvPr id="7" name="Picture 6">
            <a:extLst>
              <a:ext uri="{FF2B5EF4-FFF2-40B4-BE49-F238E27FC236}">
                <a16:creationId xmlns:a16="http://schemas.microsoft.com/office/drawing/2014/main" id="{F50E73E1-6A29-4EF9-C241-C2FF178F2260}"/>
              </a:ext>
            </a:extLst>
          </p:cNvPr>
          <p:cNvPicPr>
            <a:picLocks noChangeAspect="1"/>
          </p:cNvPicPr>
          <p:nvPr/>
        </p:nvPicPr>
        <p:blipFill>
          <a:blip r:embed="rId2"/>
          <a:stretch>
            <a:fillRect/>
          </a:stretch>
        </p:blipFill>
        <p:spPr>
          <a:xfrm>
            <a:off x="342901" y="1028698"/>
            <a:ext cx="11451534" cy="5278612"/>
          </a:xfrm>
          <a:prstGeom prst="rect">
            <a:avLst/>
          </a:prstGeom>
        </p:spPr>
      </p:pic>
      <p:pic>
        <p:nvPicPr>
          <p:cNvPr id="4" name="Picture 3">
            <a:extLst>
              <a:ext uri="{FF2B5EF4-FFF2-40B4-BE49-F238E27FC236}">
                <a16:creationId xmlns:a16="http://schemas.microsoft.com/office/drawing/2014/main" id="{DA641E30-E67D-E9AB-42A2-74B3929EC543}"/>
              </a:ext>
            </a:extLst>
          </p:cNvPr>
          <p:cNvPicPr>
            <a:picLocks noChangeAspect="1"/>
          </p:cNvPicPr>
          <p:nvPr/>
        </p:nvPicPr>
        <p:blipFill>
          <a:blip r:embed="rId3"/>
          <a:stretch>
            <a:fillRect/>
          </a:stretch>
        </p:blipFill>
        <p:spPr>
          <a:xfrm>
            <a:off x="342901" y="1028697"/>
            <a:ext cx="11451534" cy="5309659"/>
          </a:xfrm>
          <a:prstGeom prst="rect">
            <a:avLst/>
          </a:prstGeom>
        </p:spPr>
      </p:pic>
      <p:pic>
        <p:nvPicPr>
          <p:cNvPr id="3" name="Picture 2">
            <a:extLst>
              <a:ext uri="{FF2B5EF4-FFF2-40B4-BE49-F238E27FC236}">
                <a16:creationId xmlns:a16="http://schemas.microsoft.com/office/drawing/2014/main" id="{94CA9BF0-8864-A224-3A9C-E6EC28FECFA7}"/>
              </a:ext>
            </a:extLst>
          </p:cNvPr>
          <p:cNvPicPr>
            <a:picLocks noChangeAspect="1"/>
          </p:cNvPicPr>
          <p:nvPr/>
        </p:nvPicPr>
        <p:blipFill>
          <a:blip r:embed="rId4"/>
          <a:stretch>
            <a:fillRect/>
          </a:stretch>
        </p:blipFill>
        <p:spPr>
          <a:xfrm>
            <a:off x="342900" y="1028696"/>
            <a:ext cx="11451534" cy="5322768"/>
          </a:xfrm>
          <a:prstGeom prst="rect">
            <a:avLst/>
          </a:prstGeom>
        </p:spPr>
      </p:pic>
      <p:pic>
        <p:nvPicPr>
          <p:cNvPr id="5" name="Picture 4">
            <a:extLst>
              <a:ext uri="{FF2B5EF4-FFF2-40B4-BE49-F238E27FC236}">
                <a16:creationId xmlns:a16="http://schemas.microsoft.com/office/drawing/2014/main" id="{DDAF715E-4179-3714-1C30-9E83ADBE1395}"/>
              </a:ext>
            </a:extLst>
          </p:cNvPr>
          <p:cNvPicPr>
            <a:picLocks noChangeAspect="1"/>
          </p:cNvPicPr>
          <p:nvPr/>
        </p:nvPicPr>
        <p:blipFill>
          <a:blip r:embed="rId5"/>
          <a:stretch>
            <a:fillRect/>
          </a:stretch>
        </p:blipFill>
        <p:spPr>
          <a:xfrm>
            <a:off x="342899" y="1028695"/>
            <a:ext cx="11451534" cy="5309660"/>
          </a:xfrm>
          <a:prstGeom prst="rect">
            <a:avLst/>
          </a:prstGeom>
        </p:spPr>
      </p:pic>
    </p:spTree>
    <p:extLst>
      <p:ext uri="{BB962C8B-B14F-4D97-AF65-F5344CB8AC3E}">
        <p14:creationId xmlns:p14="http://schemas.microsoft.com/office/powerpoint/2010/main" val="273650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3133-03B4-29A1-A169-14B4ACBF7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5B230-40DD-0A7B-E52F-7433501CF421}"/>
              </a:ext>
            </a:extLst>
          </p:cNvPr>
          <p:cNvSpPr>
            <a:spLocks noGrp="1"/>
          </p:cNvSpPr>
          <p:nvPr>
            <p:ph type="title"/>
          </p:nvPr>
        </p:nvSpPr>
        <p:spPr/>
        <p:txBody>
          <a:bodyPr>
            <a:noAutofit/>
          </a:bodyPr>
          <a:lstStyle/>
          <a:p>
            <a:r>
              <a:rPr lang="en-GB" sz="3200" b="1" dirty="0">
                <a:latin typeface="+mn-lt"/>
              </a:rPr>
              <a:t>Finally … looking forward</a:t>
            </a:r>
          </a:p>
        </p:txBody>
      </p:sp>
      <p:pic>
        <p:nvPicPr>
          <p:cNvPr id="4" name="Picture 3">
            <a:extLst>
              <a:ext uri="{FF2B5EF4-FFF2-40B4-BE49-F238E27FC236}">
                <a16:creationId xmlns:a16="http://schemas.microsoft.com/office/drawing/2014/main" id="{A84F9F52-1760-5AC3-D6F9-8BAFE41330B1}"/>
              </a:ext>
            </a:extLst>
          </p:cNvPr>
          <p:cNvPicPr>
            <a:picLocks noChangeAspect="1"/>
          </p:cNvPicPr>
          <p:nvPr/>
        </p:nvPicPr>
        <p:blipFill>
          <a:blip r:embed="rId2"/>
          <a:stretch>
            <a:fillRect/>
          </a:stretch>
        </p:blipFill>
        <p:spPr>
          <a:xfrm>
            <a:off x="350187" y="1015281"/>
            <a:ext cx="8497863" cy="5054215"/>
          </a:xfrm>
          <a:prstGeom prst="rect">
            <a:avLst/>
          </a:prstGeom>
        </p:spPr>
      </p:pic>
      <p:sp>
        <p:nvSpPr>
          <p:cNvPr id="5" name="TextBox 4">
            <a:extLst>
              <a:ext uri="{FF2B5EF4-FFF2-40B4-BE49-F238E27FC236}">
                <a16:creationId xmlns:a16="http://schemas.microsoft.com/office/drawing/2014/main" id="{03E61DD8-0048-90A2-9E76-7DFE84CD19E4}"/>
              </a:ext>
            </a:extLst>
          </p:cNvPr>
          <p:cNvSpPr txBox="1"/>
          <p:nvPr/>
        </p:nvSpPr>
        <p:spPr>
          <a:xfrm>
            <a:off x="7023652" y="1678063"/>
            <a:ext cx="636105" cy="3887850"/>
          </a:xfrm>
          <a:prstGeom prst="rect">
            <a:avLst/>
          </a:prstGeom>
          <a:noFill/>
          <a:ln w="3492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DF607D3-C8EB-AE8A-0AFD-4B648C77C87B}"/>
              </a:ext>
            </a:extLst>
          </p:cNvPr>
          <p:cNvSpPr txBox="1"/>
          <p:nvPr/>
        </p:nvSpPr>
        <p:spPr>
          <a:xfrm>
            <a:off x="8848050" y="1020419"/>
            <a:ext cx="3343950" cy="52014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This settlement sets out this Government’s position on local government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Manchester catching back up the average and the average catching up Rutland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But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There is still a disparity when compared to the last Labour Government’s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Will funding review seek to close the gap further …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36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C460-C904-A03E-D66A-8D7847BD21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49A644-EB47-AD3E-5F05-6AC79CDCD44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Overview</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831FF18-8F92-DD9C-7D27-DCC0E7D729C5}"/>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Real-terms increase in Core Spending Power (6.0% in cash terms, 3.6% real terms)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Run of “good” settlements since 2020-21 – but have not matched increases in budget pressures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Change of course with new government – much greater focus on deprivation, and ability to generate council tax income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Measures used in 2025-26 are fairly aggressive </a:t>
            </a:r>
          </a:p>
          <a:p>
            <a:pPr marL="342900" lvl="0" indent="-342900">
              <a:lnSpc>
                <a:spcPct val="115000"/>
              </a:lnSpc>
              <a:spcAft>
                <a:spcPts val="600"/>
              </a:spcAft>
              <a:buFont typeface="Symbol" panose="05050102010706020507" pitchFamily="18" charset="2"/>
              <a:buChar char=""/>
            </a:pPr>
            <a:r>
              <a:rPr lang="en-US" sz="1600" dirty="0">
                <a:solidFill>
                  <a:schemeClr val="accent2">
                    <a:lumMod val="75000"/>
                  </a:schemeClr>
                </a:solidFill>
                <a:latin typeface="Calibri" panose="020F0502020204030204" pitchFamily="34" charset="0"/>
                <a:cs typeface="Times New Roman" panose="02020603050405020304" pitchFamily="18" charset="0"/>
              </a:rPr>
              <a:t>New grants</a:t>
            </a:r>
            <a:r>
              <a:rPr lang="en-US" sz="1600" dirty="0">
                <a:latin typeface="Calibri" panose="020F0502020204030204" pitchFamily="34" charset="0"/>
                <a:cs typeface="Times New Roman" panose="02020603050405020304" pitchFamily="18" charset="0"/>
              </a:rPr>
              <a:t>: Recovery Grant, Children’s Social Care Prevention Grant</a:t>
            </a:r>
          </a:p>
          <a:p>
            <a:pPr marL="342900" lvl="0" indent="-342900">
              <a:lnSpc>
                <a:spcPct val="115000"/>
              </a:lnSpc>
              <a:spcAft>
                <a:spcPts val="600"/>
              </a:spcAft>
              <a:buFont typeface="Symbol" panose="05050102010706020507" pitchFamily="18" charset="2"/>
              <a:buChar char=""/>
            </a:pPr>
            <a:r>
              <a:rPr lang="en-US" sz="1600" dirty="0">
                <a:solidFill>
                  <a:schemeClr val="accent2">
                    <a:lumMod val="75000"/>
                  </a:schemeClr>
                </a:solidFill>
                <a:latin typeface="Calibri" panose="020F0502020204030204" pitchFamily="34" charset="0"/>
                <a:cs typeface="Times New Roman" panose="02020603050405020304" pitchFamily="18" charset="0"/>
              </a:rPr>
              <a:t>Deleted grants</a:t>
            </a:r>
            <a:r>
              <a:rPr lang="en-US" sz="1600" dirty="0">
                <a:latin typeface="Calibri" panose="020F0502020204030204" pitchFamily="34" charset="0"/>
                <a:cs typeface="Times New Roman" panose="02020603050405020304" pitchFamily="18" charset="0"/>
              </a:rPr>
              <a:t>: Rural Services Delivery Grant, Services Grant</a:t>
            </a:r>
          </a:p>
          <a:p>
            <a:pPr marL="342900" lvl="0" indent="-342900">
              <a:lnSpc>
                <a:spcPct val="115000"/>
              </a:lnSpc>
              <a:spcAft>
                <a:spcPts val="600"/>
              </a:spcAft>
              <a:buFont typeface="Symbol" panose="05050102010706020507" pitchFamily="18" charset="2"/>
              <a:buChar char=""/>
            </a:pPr>
            <a:r>
              <a:rPr lang="en-US" sz="1600" dirty="0">
                <a:solidFill>
                  <a:schemeClr val="accent2">
                    <a:lumMod val="75000"/>
                  </a:schemeClr>
                </a:solidFill>
                <a:latin typeface="Calibri" panose="020F0502020204030204" pitchFamily="34" charset="0"/>
                <a:cs typeface="Times New Roman" panose="02020603050405020304" pitchFamily="18" charset="0"/>
              </a:rPr>
              <a:t>Reduced grants</a:t>
            </a:r>
            <a:r>
              <a:rPr lang="en-US" sz="1600" dirty="0">
                <a:latin typeface="Calibri" panose="020F0502020204030204" pitchFamily="34" charset="0"/>
                <a:cs typeface="Times New Roman" panose="02020603050405020304" pitchFamily="18" charset="0"/>
              </a:rPr>
              <a:t>: Minimum Funding Guarantee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Net effect is a clear shift in resources towards high-deprivation authorities, with most shire districts getting no increase in CSP</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Ministers have to be careful about how they justify the changes: partly about compensating for larger cuts in CSP in deprived areas since 2010-11; partly about anticipating changes in funding reforms in 2025</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2AE81EB-6F1D-D914-E796-AA3698F536D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A844526A-03B5-DC22-2264-FC172ABFD41D}"/>
              </a:ext>
            </a:extLst>
          </p:cNvPr>
          <p:cNvSpPr>
            <a:spLocks noGrp="1"/>
          </p:cNvSpPr>
          <p:nvPr>
            <p:ph type="sldNum" sz="quarter" idx="12"/>
          </p:nvPr>
        </p:nvSpPr>
        <p:spPr/>
        <p:txBody>
          <a:bodyPr/>
          <a:lstStyle/>
          <a:p>
            <a:fld id="{B4E5BD08-0B11-4DCE-9EB4-4E42DDB860D8}" type="slidenum">
              <a:rPr lang="en-GB" smtClean="0"/>
              <a:pPr/>
              <a:t>4</a:t>
            </a:fld>
            <a:endParaRPr lang="en-GB" dirty="0"/>
          </a:p>
        </p:txBody>
      </p:sp>
    </p:spTree>
    <p:extLst>
      <p:ext uri="{BB962C8B-B14F-4D97-AF65-F5344CB8AC3E}">
        <p14:creationId xmlns:p14="http://schemas.microsoft.com/office/powerpoint/2010/main" val="3795220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AEF69-3E57-A093-7908-8E09CCB41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25F9C-7CD1-DFA3-2330-4A46916D4D6C}"/>
              </a:ext>
            </a:extLst>
          </p:cNvPr>
          <p:cNvSpPr>
            <a:spLocks noGrp="1"/>
          </p:cNvSpPr>
          <p:nvPr>
            <p:ph type="title"/>
          </p:nvPr>
        </p:nvSpPr>
        <p:spPr/>
        <p:txBody>
          <a:bodyPr>
            <a:normAutofit fontScale="90000"/>
          </a:bodyPr>
          <a:lstStyle/>
          <a:p>
            <a:r>
              <a:rPr lang="en-GB" b="1" dirty="0">
                <a:latin typeface="+mn-lt"/>
              </a:rPr>
              <a:t>Thank you for listening</a:t>
            </a:r>
          </a:p>
        </p:txBody>
      </p:sp>
      <p:sp>
        <p:nvSpPr>
          <p:cNvPr id="3" name="Content Placeholder 2">
            <a:extLst>
              <a:ext uri="{FF2B5EF4-FFF2-40B4-BE49-F238E27FC236}">
                <a16:creationId xmlns:a16="http://schemas.microsoft.com/office/drawing/2014/main" id="{1859C4A3-DAC7-7AD3-EA14-899EADAF9747}"/>
              </a:ext>
            </a:extLst>
          </p:cNvPr>
          <p:cNvSpPr>
            <a:spLocks noGrp="1"/>
          </p:cNvSpPr>
          <p:nvPr>
            <p:ph idx="1"/>
          </p:nvPr>
        </p:nvSpPr>
        <p:spPr>
          <a:xfrm>
            <a:off x="228600" y="1028697"/>
            <a:ext cx="11620500" cy="5464867"/>
          </a:xfrm>
        </p:spPr>
        <p:txBody>
          <a:bodyPr/>
          <a:lstStyle/>
          <a:p>
            <a:r>
              <a:rPr lang="en-GB" dirty="0"/>
              <a:t>Wishing you a happy and (restful!) festive period!</a:t>
            </a:r>
          </a:p>
          <a:p>
            <a:r>
              <a:rPr lang="en-GB" dirty="0"/>
              <a:t>And if you want to come back to yet more analysis of the settlement, we are running a free Webinar in mid January.</a:t>
            </a:r>
          </a:p>
          <a:p>
            <a:r>
              <a:rPr lang="en-GB" dirty="0">
                <a:hlinkClick r:id="rId2"/>
              </a:rPr>
              <a:t>Provisional Finance Settlement Analysis Webinar - LG Improve</a:t>
            </a:r>
            <a:endParaRPr lang="en-GB" dirty="0"/>
          </a:p>
        </p:txBody>
      </p:sp>
      <p:pic>
        <p:nvPicPr>
          <p:cNvPr id="5" name="Picture 4">
            <a:extLst>
              <a:ext uri="{FF2B5EF4-FFF2-40B4-BE49-F238E27FC236}">
                <a16:creationId xmlns:a16="http://schemas.microsoft.com/office/drawing/2014/main" id="{1B2C87AF-347C-3A39-2FBD-FBBB8113D08C}"/>
              </a:ext>
            </a:extLst>
          </p:cNvPr>
          <p:cNvPicPr>
            <a:picLocks noChangeAspect="1"/>
          </p:cNvPicPr>
          <p:nvPr/>
        </p:nvPicPr>
        <p:blipFill>
          <a:blip r:embed="rId3"/>
          <a:stretch>
            <a:fillRect/>
          </a:stretch>
        </p:blipFill>
        <p:spPr>
          <a:xfrm>
            <a:off x="342900" y="3525092"/>
            <a:ext cx="7868748" cy="2524477"/>
          </a:xfrm>
          <a:prstGeom prst="rect">
            <a:avLst/>
          </a:prstGeom>
        </p:spPr>
      </p:pic>
      <p:pic>
        <p:nvPicPr>
          <p:cNvPr id="7" name="Picture 6">
            <a:extLst>
              <a:ext uri="{FF2B5EF4-FFF2-40B4-BE49-F238E27FC236}">
                <a16:creationId xmlns:a16="http://schemas.microsoft.com/office/drawing/2014/main" id="{4162146E-930C-48C7-4E3D-35E8121FF22C}"/>
              </a:ext>
            </a:extLst>
          </p:cNvPr>
          <p:cNvPicPr>
            <a:picLocks noChangeAspect="1"/>
          </p:cNvPicPr>
          <p:nvPr/>
        </p:nvPicPr>
        <p:blipFill>
          <a:blip r:embed="rId4"/>
          <a:stretch>
            <a:fillRect/>
          </a:stretch>
        </p:blipFill>
        <p:spPr>
          <a:xfrm>
            <a:off x="342900" y="3067828"/>
            <a:ext cx="1905266" cy="457264"/>
          </a:xfrm>
          <a:prstGeom prst="rect">
            <a:avLst/>
          </a:prstGeom>
        </p:spPr>
      </p:pic>
    </p:spTree>
    <p:extLst>
      <p:ext uri="{BB962C8B-B14F-4D97-AF65-F5344CB8AC3E}">
        <p14:creationId xmlns:p14="http://schemas.microsoft.com/office/powerpoint/2010/main" val="3079224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37A2-6E1F-AE50-FD6C-AE727D902E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2E802F-B3FE-3507-8C0E-83465DC89DE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Funding reforms in 2025</a:t>
            </a:r>
            <a:endParaRPr lang="en-GB" sz="4000" b="1" dirty="0">
              <a:solidFill>
                <a:srgbClr val="FF6600"/>
              </a:solidFill>
            </a:endParaRPr>
          </a:p>
        </p:txBody>
      </p:sp>
      <p:sp>
        <p:nvSpPr>
          <p:cNvPr id="5" name="Content Placeholder 4">
            <a:extLst>
              <a:ext uri="{FF2B5EF4-FFF2-40B4-BE49-F238E27FC236}">
                <a16:creationId xmlns:a16="http://schemas.microsoft.com/office/drawing/2014/main" id="{50BB0712-660B-726D-2DFE-282701109D4A}"/>
              </a:ext>
            </a:extLst>
          </p:cNvPr>
          <p:cNvSpPr>
            <a:spLocks noGrp="1"/>
          </p:cNvSpPr>
          <p:nvPr>
            <p:ph idx="1"/>
          </p:nvPr>
        </p:nvSpPr>
        <p:spPr>
          <a:xfrm>
            <a:off x="838200" y="1059473"/>
            <a:ext cx="10663518" cy="5117040"/>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Consultation on funding reforms launched: </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hlinkClick r:id="rId3"/>
              </a:rPr>
              <a:t>https://www.gov.uk/government/consultations/local-authority-funding-reform-objectives-and-principles</a:t>
            </a: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Using the same principles as the previous government in the 2018 Consultation</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Government wants to present its funding reforms as a continuation of the previous government’s (“the previous government recognised that the existing system is unfair”)</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Looking to “re-test” the evidence now that it is over six years old and significant changes since then (COVID)</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Scope will include SFA, BRRS (reset) and NHB – and we assume will be extended to specific grants (ASC, PH) but it is not explicit on this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Question about how far to incorporate Strategic Authorities in the settlement (where they receive some settlement funding)</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Comprehensive consultation, doesn’t depart much from the previous government’s approach, but doesn’t give </a:t>
            </a:r>
            <a:r>
              <a:rPr lang="en-GB" sz="1600">
                <a:ea typeface="Calibri" panose="020F0502020204030204" pitchFamily="34" charset="0"/>
                <a:cs typeface="Times New Roman" panose="02020603050405020304" pitchFamily="18" charset="0"/>
              </a:rPr>
              <a:t>much away</a:t>
            </a: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Consultation ends on 12 February 2025</a:t>
            </a:r>
          </a:p>
          <a:p>
            <a:pPr marL="342900" indent="-342900">
              <a:lnSpc>
                <a:spcPct val="115000"/>
              </a:lnSpc>
              <a:spcAft>
                <a:spcPts val="6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4E2A345-B15F-7071-5BB4-D08DC97E5629}"/>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7FDF056-2C84-295D-74D2-29BB9523ED46}"/>
              </a:ext>
            </a:extLst>
          </p:cNvPr>
          <p:cNvSpPr>
            <a:spLocks noGrp="1"/>
          </p:cNvSpPr>
          <p:nvPr>
            <p:ph type="sldNum" sz="quarter" idx="12"/>
          </p:nvPr>
        </p:nvSpPr>
        <p:spPr/>
        <p:txBody>
          <a:bodyPr/>
          <a:lstStyle/>
          <a:p>
            <a:fld id="{B4E5BD08-0B11-4DCE-9EB4-4E42DDB860D8}" type="slidenum">
              <a:rPr lang="en-GB" smtClean="0"/>
              <a:pPr/>
              <a:t>41</a:t>
            </a:fld>
            <a:endParaRPr lang="en-GB" dirty="0"/>
          </a:p>
        </p:txBody>
      </p:sp>
    </p:spTree>
    <p:extLst>
      <p:ext uri="{BB962C8B-B14F-4D97-AF65-F5344CB8AC3E}">
        <p14:creationId xmlns:p14="http://schemas.microsoft.com/office/powerpoint/2010/main" val="1513016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12766-C384-5CCB-8B42-27262BDB76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29C6C2-F9E7-5FF3-8A95-1AD15ED19AC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Business Rates baseline reset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B37A930-8360-1AE4-9FE6-EDC89E9BDE85}"/>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There will be a full baseline reset in 2026-27, with further regular resets after that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No further detail on the mechanics of how the reset will be implemented (spot, EBRA?, financial year?)</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BR income from reset will be “allocated based on the updated assessment” – good news!!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Intention to incorporate Strategic Authorities in some way where there are “enhanced arrangements”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Consult on the reset early next year (they are keen!)</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Reset will also incorporate changes to the multiplier announced in the Autumn Budget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Intention to make the system simpler (e.g. remove s31 grants)</a:t>
            </a:r>
          </a:p>
          <a:p>
            <a:pPr marL="342900" indent="-342900">
              <a:lnSpc>
                <a:spcPct val="115000"/>
              </a:lnSpc>
              <a:spcAft>
                <a:spcPts val="600"/>
              </a:spcAft>
              <a:buFont typeface="Symbol" panose="05050102010706020507" pitchFamily="18" charset="2"/>
              <a:buChar char=""/>
            </a:pPr>
            <a:r>
              <a:rPr lang="en-GB" sz="1600" dirty="0" err="1">
                <a:ea typeface="Calibri" panose="020F0502020204030204" pitchFamily="34" charset="0"/>
                <a:cs typeface="Times New Roman" panose="02020603050405020304" pitchFamily="18" charset="0"/>
              </a:rPr>
              <a:t>Ezs</a:t>
            </a:r>
            <a:r>
              <a:rPr lang="en-GB" sz="1600" dirty="0">
                <a:ea typeface="Calibri" panose="020F0502020204030204" pitchFamily="34" charset="0"/>
                <a:cs typeface="Times New Roman" panose="02020603050405020304" pitchFamily="18" charset="0"/>
              </a:rPr>
              <a:t>/ Investment Zones etc, will be exempt from the reset (not sure about renewables)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Impact of the reset likely to be included in the transitional arrangements</a:t>
            </a:r>
          </a:p>
          <a:p>
            <a:pPr marL="342900" indent="-342900">
              <a:lnSpc>
                <a:spcPct val="115000"/>
              </a:lnSpc>
              <a:spcAft>
                <a:spcPts val="6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3BBE4DC-350A-1E99-207C-EA496B84450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737F0D9-A343-ECF4-3E7F-4A407B4C4448}"/>
              </a:ext>
            </a:extLst>
          </p:cNvPr>
          <p:cNvSpPr>
            <a:spLocks noGrp="1"/>
          </p:cNvSpPr>
          <p:nvPr>
            <p:ph type="sldNum" sz="quarter" idx="12"/>
          </p:nvPr>
        </p:nvSpPr>
        <p:spPr/>
        <p:txBody>
          <a:bodyPr/>
          <a:lstStyle/>
          <a:p>
            <a:fld id="{B4E5BD08-0B11-4DCE-9EB4-4E42DDB860D8}" type="slidenum">
              <a:rPr lang="en-GB" smtClean="0"/>
              <a:pPr/>
              <a:t>42</a:t>
            </a:fld>
            <a:endParaRPr lang="en-GB" dirty="0"/>
          </a:p>
        </p:txBody>
      </p:sp>
    </p:spTree>
    <p:extLst>
      <p:ext uri="{BB962C8B-B14F-4D97-AF65-F5344CB8AC3E}">
        <p14:creationId xmlns:p14="http://schemas.microsoft.com/office/powerpoint/2010/main" val="184950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0400D-08DB-0A71-8567-60DFC95A99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B39B85-86D5-45A1-5EB1-E1202594F80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Needs assessment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1BE3AD0-CA34-1FC4-72A9-4D9C94ED6910}"/>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“population of a local authority remains the most important driver of demand for the bulk of non-social care services”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“exercise judgement in determining the drivers of demand” – “strong argument that local authorities with high levels of deprivation see more demand for their services”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Separate formulas for Adults, Children’s and probably highways maintenance, fire and rescue</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Not sure about separate formulas for capital financing, flood defence, concessionary fares, home-to-school transport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Fixed costs – likely to be ditched </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Costs in urban and rural areas – suggestion these will be covered in the ACA</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2D01C61-2482-FC66-4EE2-F956A019EF5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3A6D0EF-5677-2A23-323D-13E13D3BB53B}"/>
              </a:ext>
            </a:extLst>
          </p:cNvPr>
          <p:cNvSpPr>
            <a:spLocks noGrp="1"/>
          </p:cNvSpPr>
          <p:nvPr>
            <p:ph type="sldNum" sz="quarter" idx="12"/>
          </p:nvPr>
        </p:nvSpPr>
        <p:spPr/>
        <p:txBody>
          <a:bodyPr/>
          <a:lstStyle/>
          <a:p>
            <a:fld id="{B4E5BD08-0B11-4DCE-9EB4-4E42DDB860D8}" type="slidenum">
              <a:rPr lang="en-GB" smtClean="0"/>
              <a:pPr/>
              <a:t>43</a:t>
            </a:fld>
            <a:endParaRPr lang="en-GB" dirty="0"/>
          </a:p>
        </p:txBody>
      </p:sp>
    </p:spTree>
    <p:extLst>
      <p:ext uri="{BB962C8B-B14F-4D97-AF65-F5344CB8AC3E}">
        <p14:creationId xmlns:p14="http://schemas.microsoft.com/office/powerpoint/2010/main" val="2538897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1FD5-C22F-7C43-73B7-4AAA1E288F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79F765-1658-409C-F8D8-BCBEE7C9EB8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Council tax </a:t>
            </a:r>
            <a:r>
              <a:rPr lang="en-US" sz="4000" b="1" dirty="0" err="1">
                <a:solidFill>
                  <a:srgbClr val="FF6600"/>
                </a:solidFill>
              </a:rPr>
              <a:t>equalisation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DA8323D-E50C-AB3B-8CD4-B1FB0FEAA1A4}"/>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Suggestion that council tax bills are higher in more deprived places (not checked this and will be interested to see the evidence)</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Growing reliance on council tax income and business rates growth has “most disadvantaged more deprived places”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Use taxbase and assumed level of council tax (i.e. notional rather than actual council tax to equalise)</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“We are inviting views on what our assumptions should be used regarding Council Tax Level, and other factors influencing Council Tax resource, such as the use of Discounts, Exemptions, and Premia, the Council Tax Collection Rate, and the split of Council Tax resource between tiers of local government.”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Will not include sales, fees and charges – and we assume that means parking income as well</a:t>
            </a:r>
          </a:p>
          <a:p>
            <a:pPr marL="342900" indent="-342900">
              <a:lnSpc>
                <a:spcPct val="115000"/>
              </a:lnSpc>
              <a:spcAft>
                <a:spcPts val="6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CE5CA2D-3D5A-5556-A7EC-61B3AB9F14E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DD9A9D0-ECF0-30C0-91F3-7C6F7E5524E8}"/>
              </a:ext>
            </a:extLst>
          </p:cNvPr>
          <p:cNvSpPr>
            <a:spLocks noGrp="1"/>
          </p:cNvSpPr>
          <p:nvPr>
            <p:ph type="sldNum" sz="quarter" idx="12"/>
          </p:nvPr>
        </p:nvSpPr>
        <p:spPr/>
        <p:txBody>
          <a:bodyPr/>
          <a:lstStyle/>
          <a:p>
            <a:fld id="{B4E5BD08-0B11-4DCE-9EB4-4E42DDB860D8}" type="slidenum">
              <a:rPr lang="en-GB" smtClean="0"/>
              <a:pPr/>
              <a:t>44</a:t>
            </a:fld>
            <a:endParaRPr lang="en-GB" dirty="0"/>
          </a:p>
        </p:txBody>
      </p:sp>
    </p:spTree>
    <p:extLst>
      <p:ext uri="{BB962C8B-B14F-4D97-AF65-F5344CB8AC3E}">
        <p14:creationId xmlns:p14="http://schemas.microsoft.com/office/powerpoint/2010/main" val="218581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7A226-9C4B-5BA8-3D1A-922AD78934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A633E4-2D8A-4A25-4E56-3921E185752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New Homes Bonus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AF3BB0A-3B51-48B6-6F50-A9A27BEA9A54}"/>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Suggestion that the “incentive is blunted by the interactions with the remainder of the settlement”</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Benefit to shire districts mostly </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Consult in first half of 2025</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Should there be an incentive within the settlement to enable and encourage housebuilding?</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00180F1-E22B-4293-1297-AD2BAE50F3F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D578A6F-DBBE-B15A-7D21-36E3252DB75B}"/>
              </a:ext>
            </a:extLst>
          </p:cNvPr>
          <p:cNvSpPr>
            <a:spLocks noGrp="1"/>
          </p:cNvSpPr>
          <p:nvPr>
            <p:ph type="sldNum" sz="quarter" idx="12"/>
          </p:nvPr>
        </p:nvSpPr>
        <p:spPr/>
        <p:txBody>
          <a:bodyPr/>
          <a:lstStyle/>
          <a:p>
            <a:fld id="{B4E5BD08-0B11-4DCE-9EB4-4E42DDB860D8}" type="slidenum">
              <a:rPr lang="en-GB" smtClean="0"/>
              <a:pPr/>
              <a:t>45</a:t>
            </a:fld>
            <a:endParaRPr lang="en-GB" dirty="0"/>
          </a:p>
        </p:txBody>
      </p:sp>
    </p:spTree>
    <p:extLst>
      <p:ext uri="{BB962C8B-B14F-4D97-AF65-F5344CB8AC3E}">
        <p14:creationId xmlns:p14="http://schemas.microsoft.com/office/powerpoint/2010/main" val="32334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D492-468F-39E1-FD99-98B4005209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146527-C140-8E97-BB44-141962556C1D}"/>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Transitional support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507AB958-4FF7-B242-1304-74654ADE85FE}"/>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Stability and sustainability – introduce funding changes over several years</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Worrying that the example applies changes in funding over 3 years – but this is not indicative of policy</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“Blending in”</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Choice of baseline (Core Spending Power plus??)</a:t>
            </a:r>
          </a:p>
          <a:p>
            <a:pPr marL="342900" indent="-342900">
              <a:lnSpc>
                <a:spcPct val="115000"/>
              </a:lnSpc>
              <a:spcAft>
                <a:spcPts val="6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Future dynamism in allocations balanced with multi-year certainty</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A66E47B-CC62-6C24-C039-CCAAE9375A7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EBC7B87-64EE-C914-16B3-7DD9FD4C6CE7}"/>
              </a:ext>
            </a:extLst>
          </p:cNvPr>
          <p:cNvSpPr>
            <a:spLocks noGrp="1"/>
          </p:cNvSpPr>
          <p:nvPr>
            <p:ph type="sldNum" sz="quarter" idx="12"/>
          </p:nvPr>
        </p:nvSpPr>
        <p:spPr/>
        <p:txBody>
          <a:bodyPr/>
          <a:lstStyle/>
          <a:p>
            <a:fld id="{B4E5BD08-0B11-4DCE-9EB4-4E42DDB860D8}" type="slidenum">
              <a:rPr lang="en-GB" smtClean="0"/>
              <a:pPr/>
              <a:t>46</a:t>
            </a:fld>
            <a:endParaRPr lang="en-GB" dirty="0"/>
          </a:p>
        </p:txBody>
      </p:sp>
    </p:spTree>
    <p:extLst>
      <p:ext uri="{BB962C8B-B14F-4D97-AF65-F5344CB8AC3E}">
        <p14:creationId xmlns:p14="http://schemas.microsoft.com/office/powerpoint/2010/main" val="1711493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F8C2-325C-3D86-9D5A-F4E76C1B87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C6069B-FA52-54B1-EEA4-70C9A79E8FD7}"/>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Pixel Benchmarking Service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65E769C-01ED-0433-843C-DE080A0A94B1}"/>
              </a:ext>
            </a:extLst>
          </p:cNvPr>
          <p:cNvSpPr>
            <a:spLocks noGrp="1"/>
          </p:cNvSpPr>
          <p:nvPr>
            <p:ph idx="1"/>
          </p:nvPr>
        </p:nvSpPr>
        <p:spPr>
          <a:xfrm>
            <a:off x="838199" y="4870938"/>
            <a:ext cx="10515601" cy="1485413"/>
          </a:xfrm>
        </p:spPr>
        <p:txBody>
          <a:bodyPr>
            <a:normAutofit fontScale="77500" lnSpcReduction="2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Website for our benchmarking service is now available: </a:t>
            </a:r>
            <a:r>
              <a:rPr lang="en-GB" sz="1600" dirty="0">
                <a:latin typeface="Calibri" panose="020F0502020204030204" pitchFamily="34" charset="0"/>
                <a:cs typeface="Times New Roman" panose="02020603050405020304" pitchFamily="18" charset="0"/>
                <a:hlinkClick r:id="rId3"/>
              </a:rPr>
              <a:t>https://pixelfinancial.co.uk/benchmarking</a:t>
            </a:r>
            <a:r>
              <a:rPr lang="en-GB" sz="16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Data has been updated for the 2025-26 settlement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Arranging meetings in the new year for authorities wanting to join the service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Webinar on the new service is available on the website: </a:t>
            </a:r>
            <a:r>
              <a:rPr lang="en-GB" sz="1600" dirty="0">
                <a:latin typeface="Calibri" panose="020F0502020204030204" pitchFamily="34" charset="0"/>
                <a:cs typeface="Times New Roman" panose="02020603050405020304" pitchFamily="18" charset="0"/>
                <a:hlinkClick r:id="rId4"/>
              </a:rPr>
              <a:t>https://pixelfinancial.co.uk/events/pixel-financial-benchmarking-webinar-2024-11-21</a:t>
            </a:r>
            <a:r>
              <a:rPr lang="en-GB" sz="1600" dirty="0">
                <a:latin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699EDEE-BAFD-7B9A-8D77-0A50006D05B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A2273DDD-F733-39C9-09A6-22FB289EA664}"/>
              </a:ext>
            </a:extLst>
          </p:cNvPr>
          <p:cNvSpPr>
            <a:spLocks noGrp="1"/>
          </p:cNvSpPr>
          <p:nvPr>
            <p:ph type="sldNum" sz="quarter" idx="12"/>
          </p:nvPr>
        </p:nvSpPr>
        <p:spPr/>
        <p:txBody>
          <a:bodyPr/>
          <a:lstStyle/>
          <a:p>
            <a:fld id="{B4E5BD08-0B11-4DCE-9EB4-4E42DDB860D8}" type="slidenum">
              <a:rPr lang="en-GB" smtClean="0"/>
              <a:pPr/>
              <a:t>47</a:t>
            </a:fld>
            <a:endParaRPr lang="en-GB" dirty="0"/>
          </a:p>
        </p:txBody>
      </p:sp>
      <p:pic>
        <p:nvPicPr>
          <p:cNvPr id="11" name="Picture 10" descr="A screenshot of a web page">
            <a:extLst>
              <a:ext uri="{FF2B5EF4-FFF2-40B4-BE49-F238E27FC236}">
                <a16:creationId xmlns:a16="http://schemas.microsoft.com/office/drawing/2014/main" id="{D736E515-E9E1-AE5C-9D73-195378A70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30" y="1252152"/>
            <a:ext cx="5391100" cy="3165229"/>
          </a:xfrm>
          <a:prstGeom prst="rect">
            <a:avLst/>
          </a:prstGeom>
        </p:spPr>
      </p:pic>
      <p:pic>
        <p:nvPicPr>
          <p:cNvPr id="12" name="Picture 11">
            <a:extLst>
              <a:ext uri="{FF2B5EF4-FFF2-40B4-BE49-F238E27FC236}">
                <a16:creationId xmlns:a16="http://schemas.microsoft.com/office/drawing/2014/main" id="{29F0ED2D-D43E-C65B-972E-4D415639FA04}"/>
              </a:ext>
            </a:extLst>
          </p:cNvPr>
          <p:cNvPicPr>
            <a:picLocks noChangeAspect="1"/>
          </p:cNvPicPr>
          <p:nvPr/>
        </p:nvPicPr>
        <p:blipFill>
          <a:blip r:embed="rId6"/>
          <a:stretch>
            <a:fillRect/>
          </a:stretch>
        </p:blipFill>
        <p:spPr>
          <a:xfrm>
            <a:off x="5944247" y="1290966"/>
            <a:ext cx="5987923" cy="3351372"/>
          </a:xfrm>
          <a:prstGeom prst="rect">
            <a:avLst/>
          </a:prstGeom>
        </p:spPr>
      </p:pic>
    </p:spTree>
    <p:extLst>
      <p:ext uri="{BB962C8B-B14F-4D97-AF65-F5344CB8AC3E}">
        <p14:creationId xmlns:p14="http://schemas.microsoft.com/office/powerpoint/2010/main" val="3302909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7F4C-7EF6-030B-1C16-70CDC4C7D9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A57396-46B2-7395-27D5-E2BC1841D2A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Technical problems…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44BDD0B-521F-5FF5-9C1B-CC42E1FBA535}"/>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Not all the emails got through last night – re-sent this morning</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Briefing note is on the website as a backup: </a:t>
            </a:r>
            <a:r>
              <a:rPr lang="en-GB" sz="1600" dirty="0">
                <a:ea typeface="Calibri" panose="020F0502020204030204" pitchFamily="34" charset="0"/>
                <a:cs typeface="Times New Roman" panose="02020603050405020304" pitchFamily="18" charset="0"/>
                <a:hlinkClick r:id="rId3"/>
              </a:rPr>
              <a:t>https://pixelfinancial.co.uk/subscribers</a:t>
            </a:r>
            <a:r>
              <a:rPr lang="en-GB" sz="1600" dirty="0">
                <a:ea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Will be verifying and checking email addresses in the New Year, and moving to a different email system</a:t>
            </a:r>
          </a:p>
          <a:p>
            <a:pPr marL="342900" indent="-342900">
              <a:lnSpc>
                <a:spcPct val="115000"/>
              </a:lnSpc>
              <a:spcAft>
                <a:spcPts val="6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Please let me know if you are not getting emails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AAE2AA0-F546-2378-CBEB-A98F7F7306A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9BD36A3A-9A99-6B9C-1EDE-4127622B2EE3}"/>
              </a:ext>
            </a:extLst>
          </p:cNvPr>
          <p:cNvSpPr>
            <a:spLocks noGrp="1"/>
          </p:cNvSpPr>
          <p:nvPr>
            <p:ph type="sldNum" sz="quarter" idx="12"/>
          </p:nvPr>
        </p:nvSpPr>
        <p:spPr/>
        <p:txBody>
          <a:bodyPr/>
          <a:lstStyle/>
          <a:p>
            <a:fld id="{B4E5BD08-0B11-4DCE-9EB4-4E42DDB860D8}" type="slidenum">
              <a:rPr lang="en-GB" smtClean="0"/>
              <a:pPr/>
              <a:t>48</a:t>
            </a:fld>
            <a:endParaRPr lang="en-GB" dirty="0"/>
          </a:p>
        </p:txBody>
      </p:sp>
    </p:spTree>
    <p:extLst>
      <p:ext uri="{BB962C8B-B14F-4D97-AF65-F5344CB8AC3E}">
        <p14:creationId xmlns:p14="http://schemas.microsoft.com/office/powerpoint/2010/main" val="50617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Core Spending Power (CSP)</a:t>
            </a:r>
            <a:endParaRPr lang="en-GB" sz="4000" b="1" dirty="0">
              <a:solidFill>
                <a:srgbClr val="FF6600"/>
              </a:solidFill>
            </a:endParaRPr>
          </a:p>
        </p:txBody>
      </p:sp>
      <p:sp>
        <p:nvSpPr>
          <p:cNvPr id="5" name="Content Placeholder 4"/>
          <p:cNvSpPr>
            <a:spLocks noGrp="1"/>
          </p:cNvSpPr>
          <p:nvPr>
            <p:ph idx="1"/>
          </p:nvPr>
        </p:nvSpPr>
        <p:spPr>
          <a:xfrm>
            <a:off x="838198" y="983364"/>
            <a:ext cx="4640453" cy="5495926"/>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Core Spending Power (CSP) increase of 6.0% in 2025-26</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Additional £200m announced for social care in the settlement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3.5% real terms increase in CSP</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Growth is lower (in cash terms) than previous 3 years, continues run of “good” settlements since 2020-21</a:t>
            </a: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42A7028-81B0-F340-BE8B-2B8422AFEF13}"/>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C1F038B-13A6-6749-A26A-3016C0C68BC9}"/>
              </a:ext>
            </a:extLst>
          </p:cNvPr>
          <p:cNvSpPr>
            <a:spLocks noGrp="1"/>
          </p:cNvSpPr>
          <p:nvPr>
            <p:ph type="sldNum" sz="quarter" idx="12"/>
          </p:nvPr>
        </p:nvSpPr>
        <p:spPr/>
        <p:txBody>
          <a:bodyPr/>
          <a:lstStyle/>
          <a:p>
            <a:fld id="{B4E5BD08-0B11-4DCE-9EB4-4E42DDB860D8}" type="slidenum">
              <a:rPr lang="en-GB" smtClean="0"/>
              <a:pPr/>
              <a:t>5</a:t>
            </a:fld>
            <a:endParaRPr lang="en-GB" dirty="0"/>
          </a:p>
        </p:txBody>
      </p:sp>
      <p:pic>
        <p:nvPicPr>
          <p:cNvPr id="8" name="Picture 7">
            <a:extLst>
              <a:ext uri="{FF2B5EF4-FFF2-40B4-BE49-F238E27FC236}">
                <a16:creationId xmlns:a16="http://schemas.microsoft.com/office/drawing/2014/main" id="{C0D90EEA-E975-93F0-82BD-046B91A53F09}"/>
              </a:ext>
            </a:extLst>
          </p:cNvPr>
          <p:cNvPicPr>
            <a:picLocks noChangeAspect="1"/>
          </p:cNvPicPr>
          <p:nvPr/>
        </p:nvPicPr>
        <p:blipFill>
          <a:blip r:embed="rId3"/>
          <a:stretch>
            <a:fillRect/>
          </a:stretch>
        </p:blipFill>
        <p:spPr>
          <a:xfrm>
            <a:off x="5842333" y="1070450"/>
            <a:ext cx="5958603" cy="3188042"/>
          </a:xfrm>
          <a:prstGeom prst="rect">
            <a:avLst/>
          </a:prstGeom>
        </p:spPr>
      </p:pic>
    </p:spTree>
    <p:extLst>
      <p:ext uri="{BB962C8B-B14F-4D97-AF65-F5344CB8AC3E}">
        <p14:creationId xmlns:p14="http://schemas.microsoft.com/office/powerpoint/2010/main" val="20053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946A-6B40-1A18-009E-3E830CE98C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3C9523-8FFD-BBB7-2CC1-EDD8E5CCEDE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Core Spending Power overview</a:t>
            </a:r>
            <a:endParaRPr lang="en-GB" sz="4000" b="1" dirty="0">
              <a:solidFill>
                <a:srgbClr val="FF6600"/>
              </a:solidFill>
            </a:endParaRPr>
          </a:p>
        </p:txBody>
      </p:sp>
      <p:sp>
        <p:nvSpPr>
          <p:cNvPr id="2" name="Footer Placeholder 1">
            <a:extLst>
              <a:ext uri="{FF2B5EF4-FFF2-40B4-BE49-F238E27FC236}">
                <a16:creationId xmlns:a16="http://schemas.microsoft.com/office/drawing/2014/main" id="{8893EDBB-9723-D986-69EB-1DCCAD1C049D}"/>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328E198D-22FA-2D33-9F22-EEC596F6C1AE}"/>
              </a:ext>
            </a:extLst>
          </p:cNvPr>
          <p:cNvSpPr>
            <a:spLocks noGrp="1"/>
          </p:cNvSpPr>
          <p:nvPr>
            <p:ph type="sldNum" sz="quarter" idx="12"/>
          </p:nvPr>
        </p:nvSpPr>
        <p:spPr/>
        <p:txBody>
          <a:bodyPr/>
          <a:lstStyle/>
          <a:p>
            <a:fld id="{B4E5BD08-0B11-4DCE-9EB4-4E42DDB860D8}" type="slidenum">
              <a:rPr lang="en-GB" smtClean="0"/>
              <a:pPr/>
              <a:t>6</a:t>
            </a:fld>
            <a:endParaRPr lang="en-GB" dirty="0"/>
          </a:p>
        </p:txBody>
      </p:sp>
      <p:graphicFrame>
        <p:nvGraphicFramePr>
          <p:cNvPr id="6" name="Table 5">
            <a:extLst>
              <a:ext uri="{FF2B5EF4-FFF2-40B4-BE49-F238E27FC236}">
                <a16:creationId xmlns:a16="http://schemas.microsoft.com/office/drawing/2014/main" id="{F2605F67-827D-AEC5-C65E-5AD3EEC4E059}"/>
              </a:ext>
            </a:extLst>
          </p:cNvPr>
          <p:cNvGraphicFramePr>
            <a:graphicFrameLocks noGrp="1"/>
          </p:cNvGraphicFramePr>
          <p:nvPr>
            <p:extLst>
              <p:ext uri="{D42A27DB-BD31-4B8C-83A1-F6EECF244321}">
                <p14:modId xmlns:p14="http://schemas.microsoft.com/office/powerpoint/2010/main" val="4025257135"/>
              </p:ext>
            </p:extLst>
          </p:nvPr>
        </p:nvGraphicFramePr>
        <p:xfrm>
          <a:off x="931817" y="983365"/>
          <a:ext cx="10421983" cy="4598824"/>
        </p:xfrm>
        <a:graphic>
          <a:graphicData uri="http://schemas.openxmlformats.org/drawingml/2006/table">
            <a:tbl>
              <a:tblPr firstRow="1" firstCol="1" bandRow="1"/>
              <a:tblGrid>
                <a:gridCol w="3512442">
                  <a:extLst>
                    <a:ext uri="{9D8B030D-6E8A-4147-A177-3AD203B41FA5}">
                      <a16:colId xmlns:a16="http://schemas.microsoft.com/office/drawing/2014/main" val="1152526596"/>
                    </a:ext>
                  </a:extLst>
                </a:gridCol>
                <a:gridCol w="985901">
                  <a:extLst>
                    <a:ext uri="{9D8B030D-6E8A-4147-A177-3AD203B41FA5}">
                      <a16:colId xmlns:a16="http://schemas.microsoft.com/office/drawing/2014/main" val="1015969067"/>
                    </a:ext>
                  </a:extLst>
                </a:gridCol>
                <a:gridCol w="986587">
                  <a:extLst>
                    <a:ext uri="{9D8B030D-6E8A-4147-A177-3AD203B41FA5}">
                      <a16:colId xmlns:a16="http://schemas.microsoft.com/office/drawing/2014/main" val="1807906251"/>
                    </a:ext>
                  </a:extLst>
                </a:gridCol>
                <a:gridCol w="987273">
                  <a:extLst>
                    <a:ext uri="{9D8B030D-6E8A-4147-A177-3AD203B41FA5}">
                      <a16:colId xmlns:a16="http://schemas.microsoft.com/office/drawing/2014/main" val="1918829483"/>
                    </a:ext>
                  </a:extLst>
                </a:gridCol>
                <a:gridCol w="987273">
                  <a:extLst>
                    <a:ext uri="{9D8B030D-6E8A-4147-A177-3AD203B41FA5}">
                      <a16:colId xmlns:a16="http://schemas.microsoft.com/office/drawing/2014/main" val="2223488301"/>
                    </a:ext>
                  </a:extLst>
                </a:gridCol>
                <a:gridCol w="987961">
                  <a:extLst>
                    <a:ext uri="{9D8B030D-6E8A-4147-A177-3AD203B41FA5}">
                      <a16:colId xmlns:a16="http://schemas.microsoft.com/office/drawing/2014/main" val="2247228685"/>
                    </a:ext>
                  </a:extLst>
                </a:gridCol>
                <a:gridCol w="987273">
                  <a:extLst>
                    <a:ext uri="{9D8B030D-6E8A-4147-A177-3AD203B41FA5}">
                      <a16:colId xmlns:a16="http://schemas.microsoft.com/office/drawing/2014/main" val="2182694224"/>
                    </a:ext>
                  </a:extLst>
                </a:gridCol>
                <a:gridCol w="987273">
                  <a:extLst>
                    <a:ext uri="{9D8B030D-6E8A-4147-A177-3AD203B41FA5}">
                      <a16:colId xmlns:a16="http://schemas.microsoft.com/office/drawing/2014/main" val="3575289823"/>
                    </a:ext>
                  </a:extLst>
                </a:gridCol>
              </a:tblGrid>
              <a:tr h="597375">
                <a:tc>
                  <a:txBody>
                    <a:bodyPr/>
                    <a:lstStyle/>
                    <a:p>
                      <a:pPr>
                        <a:lnSpc>
                          <a:spcPct val="115000"/>
                        </a:lnSpc>
                        <a:spcBef>
                          <a:spcPts val="1000"/>
                        </a:spcBef>
                        <a:spcAft>
                          <a:spcPts val="1000"/>
                        </a:spcAft>
                      </a:pPr>
                      <a:r>
                        <a:rPr lang="en-GB" sz="1100" dirty="0">
                          <a:solidFill>
                            <a:srgbClr val="000000"/>
                          </a:solidFill>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2023-24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2024-25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Change in 2024-25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Change in 2024-25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Provisional settlement 2025-26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Change in 2025-26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Change in 2025-26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extLst>
                  <a:ext uri="{0D108BD9-81ED-4DB2-BD59-A6C34878D82A}">
                    <a16:rowId xmlns:a16="http://schemas.microsoft.com/office/drawing/2014/main" val="1067685570"/>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£m</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£m</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£m</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£m</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£m</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tc>
                  <a:txBody>
                    <a:bodyPr/>
                    <a:lstStyle/>
                    <a:p>
                      <a:pPr algn="r">
                        <a:lnSpc>
                          <a:spcPct val="115000"/>
                        </a:lnSpc>
                        <a:spcBef>
                          <a:spcPts val="1000"/>
                        </a:spcBef>
                        <a:spcAft>
                          <a:spcPts val="1000"/>
                        </a:spcAft>
                      </a:pPr>
                      <a:r>
                        <a:rPr lang="en-GB" sz="1100" b="1" i="1">
                          <a:solidFill>
                            <a:srgbClr val="000000"/>
                          </a:solidFill>
                          <a:effectLst/>
                          <a:latin typeface="+mn-lt"/>
                          <a:ea typeface="Times New Roman" panose="02020603050405020304" pitchFamily="18" charset="0"/>
                          <a:cs typeface="Times New Roman" panose="02020603050405020304" pitchFamily="18" charset="0"/>
                        </a:rPr>
                        <a: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1A983"/>
                    </a:solidFill>
                  </a:tcPr>
                </a:tc>
                <a:extLst>
                  <a:ext uri="{0D108BD9-81ED-4DB2-BD59-A6C34878D82A}">
                    <a16:rowId xmlns:a16="http://schemas.microsoft.com/office/drawing/2014/main" val="223107903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Settlement Funding Assessment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15,671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16,563</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892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5.69%</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16,841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278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1.68%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3000547786"/>
                  </a:ext>
                </a:extLst>
              </a:tr>
              <a:tr h="398251">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Compensation for under-indexing the business rates multiplier</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2,205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2,581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377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17.08%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2,696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115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4.44%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50009870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Council Tax</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33,984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36,154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2,169</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6.38%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38,312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2,158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5.97%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4004829162"/>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Improved Better Care Fund</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2,140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2,140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2,640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23.36%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2634932870"/>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Social Care Support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3,852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5,044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1,192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30.95%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5,924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880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17.45%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110808908"/>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ASC Market Sustainability and Improvement Fund</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562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1050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283</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50.36%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1,050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68892588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Discharge Fund</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-100.00%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11056979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Children's Services Preventative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250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250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extLst>
                  <a:ext uri="{0D108BD9-81ED-4DB2-BD59-A6C34878D82A}">
                    <a16:rowId xmlns:a16="http://schemas.microsoft.com/office/drawing/2014/main" val="1795788525"/>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 Funding Guarantee (estimate)</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133</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269</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136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101.93%</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121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-147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-54.78%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22928209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Services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483</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87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-396</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-81.90%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-87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-100.00%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4006454650"/>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Domestic Abuse Safe Accommodation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127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130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1.88%</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160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23.32%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2676684667"/>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Recovery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600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600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extLst>
                  <a:ext uri="{0D108BD9-81ED-4DB2-BD59-A6C34878D82A}">
                    <a16:rowId xmlns:a16="http://schemas.microsoft.com/office/drawing/2014/main" val="2013291395"/>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New Homes Bonus</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292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291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-0.41%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290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-0.27%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3973407252"/>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Rural Services Delivery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95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110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15.79%</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-110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-100.00%</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extLst>
                  <a:ext uri="{0D108BD9-81ED-4DB2-BD59-A6C34878D82A}">
                    <a16:rowId xmlns:a16="http://schemas.microsoft.com/office/drawing/2014/main" val="804806431"/>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Adjustment for rolled in grants (Workforce Fund)</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365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extLst>
                  <a:ext uri="{0D108BD9-81ED-4DB2-BD59-A6C34878D82A}">
                    <a16:rowId xmlns:a16="http://schemas.microsoft.com/office/drawing/2014/main" val="8172870"/>
                  </a:ext>
                </a:extLst>
              </a:tr>
              <a:tr h="218090">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Adjustment for rolled in grants (Fire Pension grant)</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115</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tc>
                  <a:txBody>
                    <a:bodyPr/>
                    <a:lstStyle/>
                    <a:p>
                      <a:pPr>
                        <a:lnSpc>
                          <a:spcPct val="115000"/>
                        </a:lnSpc>
                      </a:pPr>
                      <a:endParaRPr lang="en-GB" sz="1100">
                        <a:effectLst/>
                        <a:latin typeface="+mn-lt"/>
                      </a:endParaRPr>
                    </a:p>
                  </a:txBody>
                  <a:tcPr marL="64597" marR="64597" marT="0" marB="0">
                    <a:lnL>
                      <a:noFill/>
                    </a:lnL>
                    <a:lnR>
                      <a:noFill/>
                    </a:lnR>
                    <a:lnT>
                      <a:noFill/>
                    </a:lnT>
                    <a:lnB>
                      <a:noFill/>
                    </a:lnB>
                    <a:noFill/>
                  </a:tcPr>
                </a:tc>
                <a:extLst>
                  <a:ext uri="{0D108BD9-81ED-4DB2-BD59-A6C34878D82A}">
                    <a16:rowId xmlns:a16="http://schemas.microsoft.com/office/drawing/2014/main" val="3282234575"/>
                  </a:ext>
                </a:extLst>
              </a:tr>
              <a:tr h="199124">
                <a:tc>
                  <a:txBody>
                    <a:bodyPr/>
                    <a:lstStyle/>
                    <a:p>
                      <a:pP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Adjustment for rolled in grants (other)</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57</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solidFill>
                      <a:srgbClr val="FBE2D5"/>
                    </a:solid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64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n-GB" sz="1100">
                        <a:effectLst/>
                        <a:latin typeface="+mn-lt"/>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100">
                          <a:solidFill>
                            <a:srgbClr val="000000"/>
                          </a:solidFill>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solidFill>
                      <a:srgbClr val="FBE2D5"/>
                    </a:solidFill>
                  </a:tcPr>
                </a:tc>
                <a:tc>
                  <a:txBody>
                    <a:bodyPr/>
                    <a:lstStyle/>
                    <a:p>
                      <a:pPr>
                        <a:lnSpc>
                          <a:spcPct val="115000"/>
                        </a:lnSpc>
                      </a:pPr>
                      <a:endParaRPr lang="en-GB" sz="1100">
                        <a:effectLst/>
                        <a:latin typeface="+mn-lt"/>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n-GB" sz="1100">
                        <a:effectLst/>
                        <a:latin typeface="+mn-lt"/>
                      </a:endParaRPr>
                    </a:p>
                  </a:txBody>
                  <a:tcPr marL="64597" marR="6459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9269598"/>
                  </a:ext>
                </a:extLst>
              </a:tr>
              <a:tr h="199124">
                <a:tc>
                  <a:txBody>
                    <a:bodyPr/>
                    <a:lstStyle/>
                    <a:p>
                      <a:pP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Core Spending Power </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a:noFill/>
                    </a:lnT>
                    <a:lnB>
                      <a:noFill/>
                    </a:lnB>
                    <a:no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60,382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64,982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4,601</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7.62%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68,884</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r">
                        <a:lnSpc>
                          <a:spcPct val="115000"/>
                        </a:lnSpc>
                        <a:spcBef>
                          <a:spcPts val="1000"/>
                        </a:spcBef>
                        <a:spcAft>
                          <a:spcPts val="1000"/>
                        </a:spcAft>
                      </a:pPr>
                      <a:r>
                        <a:rPr lang="en-GB" sz="1100" b="1">
                          <a:solidFill>
                            <a:srgbClr val="000000"/>
                          </a:solidFill>
                          <a:effectLst/>
                          <a:latin typeface="+mn-lt"/>
                          <a:ea typeface="Times New Roman" panose="02020603050405020304" pitchFamily="18" charset="0"/>
                          <a:cs typeface="Times New Roman" panose="02020603050405020304" pitchFamily="18" charset="0"/>
                        </a:rPr>
                        <a:t>3,902</a:t>
                      </a:r>
                      <a:endParaRPr lang="en-GB" sz="110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pPr>
                      <a:r>
                        <a:rPr lang="en-GB" sz="1100" b="1" dirty="0">
                          <a:solidFill>
                            <a:srgbClr val="000000"/>
                          </a:solidFill>
                          <a:effectLst/>
                          <a:latin typeface="+mn-lt"/>
                          <a:ea typeface="Times New Roman" panose="02020603050405020304" pitchFamily="18" charset="0"/>
                          <a:cs typeface="Times New Roman" panose="02020603050405020304" pitchFamily="18" charset="0"/>
                        </a:rPr>
                        <a:t>6.00%</a:t>
                      </a:r>
                      <a:endParaRPr lang="en-GB" sz="1100" dirty="0">
                        <a:effectLst/>
                        <a:latin typeface="+mn-lt"/>
                        <a:ea typeface="Calibri" panose="020F0502020204030204" pitchFamily="34" charset="0"/>
                        <a:cs typeface="Times New Roman" panose="02020603050405020304" pitchFamily="18" charset="0"/>
                      </a:endParaRPr>
                    </a:p>
                  </a:txBody>
                  <a:tcPr marL="64597" marR="645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840023"/>
                  </a:ext>
                </a:extLst>
              </a:tr>
            </a:tbl>
          </a:graphicData>
        </a:graphic>
      </p:graphicFrame>
    </p:spTree>
    <p:extLst>
      <p:ext uri="{BB962C8B-B14F-4D97-AF65-F5344CB8AC3E}">
        <p14:creationId xmlns:p14="http://schemas.microsoft.com/office/powerpoint/2010/main" val="421993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BB57-784C-C8FB-CE22-13FAD72CE9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98B58D-8F5B-6380-A7D0-4BA522074BEB}"/>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Core Spending Power (CSP)</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413F4CC-EAF2-F706-70DF-4B087009074E}"/>
              </a:ext>
            </a:extLst>
          </p:cNvPr>
          <p:cNvSpPr>
            <a:spLocks noGrp="1"/>
          </p:cNvSpPr>
          <p:nvPr>
            <p:ph idx="1"/>
          </p:nvPr>
        </p:nvSpPr>
        <p:spPr>
          <a:xfrm>
            <a:off x="838198" y="983364"/>
            <a:ext cx="4640453" cy="5495926"/>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55% of CSP increase from council tax – but redistribution has given higher CSP increases to more-deprived authorities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“Progressive” distribution of resources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 grant increases in metropolitan districts (and higher-need </a:t>
            </a:r>
            <a:r>
              <a:rPr lang="en-GB" sz="1600" dirty="0" err="1">
                <a:latin typeface="Calibri" panose="020F0502020204030204" pitchFamily="34" charset="0"/>
                <a:cs typeface="Times New Roman" panose="02020603050405020304" pitchFamily="18" charset="0"/>
              </a:rPr>
              <a:t>unitaries</a:t>
            </a:r>
            <a:r>
              <a:rPr lang="en-GB" sz="1600" dirty="0">
                <a:latin typeface="Calibri" panose="020F0502020204030204" pitchFamily="34" charset="0"/>
                <a:cs typeface="Times New Roman" panose="02020603050405020304" pitchFamily="18" charset="0"/>
              </a:rPr>
              <a: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Much lower in CCN </a:t>
            </a:r>
            <a:r>
              <a:rPr lang="en-GB" sz="1600" dirty="0" err="1">
                <a:latin typeface="Calibri" panose="020F0502020204030204" pitchFamily="34" charset="0"/>
                <a:cs typeface="Times New Roman" panose="02020603050405020304" pitchFamily="18" charset="0"/>
              </a:rPr>
              <a:t>unitaries</a:t>
            </a: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Grant cuts in shire districts and in met/ combined fire authorities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BE93F1A-CE21-2EE8-A034-A3424844297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3B210897-F226-F889-B505-4CC0F329CA3B}"/>
              </a:ext>
            </a:extLst>
          </p:cNvPr>
          <p:cNvSpPr>
            <a:spLocks noGrp="1"/>
          </p:cNvSpPr>
          <p:nvPr>
            <p:ph type="sldNum" sz="quarter" idx="12"/>
          </p:nvPr>
        </p:nvSpPr>
        <p:spPr/>
        <p:txBody>
          <a:bodyPr/>
          <a:lstStyle/>
          <a:p>
            <a:fld id="{B4E5BD08-0B11-4DCE-9EB4-4E42DDB860D8}" type="slidenum">
              <a:rPr lang="en-GB" smtClean="0"/>
              <a:pPr/>
              <a:t>7</a:t>
            </a:fld>
            <a:endParaRPr lang="en-GB" dirty="0"/>
          </a:p>
        </p:txBody>
      </p:sp>
      <p:graphicFrame>
        <p:nvGraphicFramePr>
          <p:cNvPr id="6" name="Table 5">
            <a:extLst>
              <a:ext uri="{FF2B5EF4-FFF2-40B4-BE49-F238E27FC236}">
                <a16:creationId xmlns:a16="http://schemas.microsoft.com/office/drawing/2014/main" id="{F78E457C-FC1B-D688-874A-054E446A5DC6}"/>
              </a:ext>
            </a:extLst>
          </p:cNvPr>
          <p:cNvGraphicFramePr>
            <a:graphicFrameLocks noGrp="1"/>
          </p:cNvGraphicFramePr>
          <p:nvPr>
            <p:extLst>
              <p:ext uri="{D42A27DB-BD31-4B8C-83A1-F6EECF244321}">
                <p14:modId xmlns:p14="http://schemas.microsoft.com/office/powerpoint/2010/main" val="1457534233"/>
              </p:ext>
            </p:extLst>
          </p:nvPr>
        </p:nvGraphicFramePr>
        <p:xfrm>
          <a:off x="6096000" y="1047206"/>
          <a:ext cx="5625740" cy="4763587"/>
        </p:xfrm>
        <a:graphic>
          <a:graphicData uri="http://schemas.openxmlformats.org/drawingml/2006/table">
            <a:tbl>
              <a:tblPr firstRow="1" firstCol="1" bandRow="1"/>
              <a:tblGrid>
                <a:gridCol w="1613784">
                  <a:extLst>
                    <a:ext uri="{9D8B030D-6E8A-4147-A177-3AD203B41FA5}">
                      <a16:colId xmlns:a16="http://schemas.microsoft.com/office/drawing/2014/main" val="1209542184"/>
                    </a:ext>
                  </a:extLst>
                </a:gridCol>
                <a:gridCol w="669596">
                  <a:extLst>
                    <a:ext uri="{9D8B030D-6E8A-4147-A177-3AD203B41FA5}">
                      <a16:colId xmlns:a16="http://schemas.microsoft.com/office/drawing/2014/main" val="2166278988"/>
                    </a:ext>
                  </a:extLst>
                </a:gridCol>
                <a:gridCol w="668472">
                  <a:extLst>
                    <a:ext uri="{9D8B030D-6E8A-4147-A177-3AD203B41FA5}">
                      <a16:colId xmlns:a16="http://schemas.microsoft.com/office/drawing/2014/main" val="4104037544"/>
                    </a:ext>
                  </a:extLst>
                </a:gridCol>
                <a:gridCol w="668472">
                  <a:extLst>
                    <a:ext uri="{9D8B030D-6E8A-4147-A177-3AD203B41FA5}">
                      <a16:colId xmlns:a16="http://schemas.microsoft.com/office/drawing/2014/main" val="4283127170"/>
                    </a:ext>
                  </a:extLst>
                </a:gridCol>
                <a:gridCol w="668472">
                  <a:extLst>
                    <a:ext uri="{9D8B030D-6E8A-4147-A177-3AD203B41FA5}">
                      <a16:colId xmlns:a16="http://schemas.microsoft.com/office/drawing/2014/main" val="2913392149"/>
                    </a:ext>
                  </a:extLst>
                </a:gridCol>
                <a:gridCol w="668472">
                  <a:extLst>
                    <a:ext uri="{9D8B030D-6E8A-4147-A177-3AD203B41FA5}">
                      <a16:colId xmlns:a16="http://schemas.microsoft.com/office/drawing/2014/main" val="2695162362"/>
                    </a:ext>
                  </a:extLst>
                </a:gridCol>
                <a:gridCol w="668472">
                  <a:extLst>
                    <a:ext uri="{9D8B030D-6E8A-4147-A177-3AD203B41FA5}">
                      <a16:colId xmlns:a16="http://schemas.microsoft.com/office/drawing/2014/main" val="2898853136"/>
                    </a:ext>
                  </a:extLst>
                </a:gridCol>
              </a:tblGrid>
              <a:tr h="1237833">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Gov’t funding increase (£M)</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Gov’t funding increase (%)</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tax increase (£M)</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tax increase (%)</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(£M)</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ABF8F"/>
                    </a:solidFill>
                  </a:tcPr>
                </a:tc>
                <a:extLst>
                  <a:ext uri="{0D108BD9-81ED-4DB2-BD59-A6C34878D82A}">
                    <a16:rowId xmlns:a16="http://schemas.microsoft.com/office/drawing/2014/main" val="3970221501"/>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Shire districts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4.08%</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1489766100"/>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Outer London boroughs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5.78%</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966583019"/>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Metropolitan districts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706.9</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9.50%</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366.1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1,130.4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231737497"/>
                  </a:ext>
                </a:extLst>
              </a:tr>
              <a:tr h="370316">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Unitary authorities (non-CCN)</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7.58%</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325.8</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6.08%</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693.2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1182485990"/>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Unitary authorities (CCN)</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1816618213"/>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Inner London boroughs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4.79%</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2950053988"/>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Combined fire authorities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6.69%</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293925917"/>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Shire counties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298.1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5.12%</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704.4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1,019.6</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5.86%</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152333698"/>
                  </a:ext>
                </a:extLst>
              </a:tr>
              <a:tr h="370316">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Metropolitan fire authorities</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3077761029"/>
                  </a:ext>
                </a:extLst>
              </a:tr>
              <a:tr h="309458">
                <a:tc>
                  <a:txBody>
                    <a:bodyPr/>
                    <a:lstStyle/>
                    <a:p>
                      <a:pP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Greater London Authority</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5.01%</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78.9</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2168632713"/>
                  </a:ext>
                </a:extLst>
              </a:tr>
              <a:tr h="309458">
                <a:tc>
                  <a:txBody>
                    <a:bodyPr/>
                    <a:lstStyle/>
                    <a:p>
                      <a:pPr>
                        <a:lnSpc>
                          <a:spcPct val="115000"/>
                        </a:lnSpc>
                        <a:spcBef>
                          <a:spcPts val="1000"/>
                        </a:spcBef>
                        <a:spcAft>
                          <a:spcPts val="1000"/>
                        </a:spcAft>
                      </a:pPr>
                      <a:r>
                        <a:rPr lang="en-GB"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England</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1,623.4</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5.66%</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2,158.3</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5.97%</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tc>
                  <a:txBody>
                    <a:bodyPr/>
                    <a:lstStyle/>
                    <a:p>
                      <a:pPr algn="r">
                        <a:lnSpc>
                          <a:spcPct val="115000"/>
                        </a:lnSpc>
                        <a:spcBef>
                          <a:spcPts val="1000"/>
                        </a:spcBef>
                        <a:spcAft>
                          <a:spcPts val="10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3,901.9</a:t>
                      </a:r>
                      <a:endParaRPr lang="en-GB"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r">
                        <a:lnSpc>
                          <a:spcPct val="115000"/>
                        </a:lnSpc>
                        <a:spcBef>
                          <a:spcPts val="1000"/>
                        </a:spcBef>
                        <a:spcAft>
                          <a:spcPts val="1000"/>
                        </a:spcAft>
                      </a:pPr>
                      <a:r>
                        <a:rPr lang="en-GB"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BE2D5"/>
                    </a:solidFill>
                  </a:tcPr>
                </a:tc>
                <a:extLst>
                  <a:ext uri="{0D108BD9-81ED-4DB2-BD59-A6C34878D82A}">
                    <a16:rowId xmlns:a16="http://schemas.microsoft.com/office/drawing/2014/main" val="2663077183"/>
                  </a:ext>
                </a:extLst>
              </a:tr>
            </a:tbl>
          </a:graphicData>
        </a:graphic>
      </p:graphicFrame>
    </p:spTree>
    <p:extLst>
      <p:ext uri="{BB962C8B-B14F-4D97-AF65-F5344CB8AC3E}">
        <p14:creationId xmlns:p14="http://schemas.microsoft.com/office/powerpoint/2010/main" val="405332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B401C-CA00-3FF8-7CF3-62AC2EBB555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6AF933-05B2-60DA-501A-0A0D5D8E804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CE236D1-28A1-CA07-59F6-BFFEF554AE74}"/>
              </a:ext>
            </a:extLst>
          </p:cNvPr>
          <p:cNvSpPr>
            <a:spLocks noGrp="1"/>
          </p:cNvSpPr>
          <p:nvPr>
            <p:ph type="sldNum" sz="quarter" idx="12"/>
          </p:nvPr>
        </p:nvSpPr>
        <p:spPr/>
        <p:txBody>
          <a:bodyPr/>
          <a:lstStyle/>
          <a:p>
            <a:fld id="{B4E5BD08-0B11-4DCE-9EB4-4E42DDB860D8}" type="slidenum">
              <a:rPr lang="en-GB" smtClean="0"/>
              <a:pPr/>
              <a:t>8</a:t>
            </a:fld>
            <a:endParaRPr lang="en-GB" dirty="0"/>
          </a:p>
        </p:txBody>
      </p:sp>
      <p:pic>
        <p:nvPicPr>
          <p:cNvPr id="5" name="Picture 4">
            <a:extLst>
              <a:ext uri="{FF2B5EF4-FFF2-40B4-BE49-F238E27FC236}">
                <a16:creationId xmlns:a16="http://schemas.microsoft.com/office/drawing/2014/main" id="{BFC02895-1F91-0AD9-1FA9-4A52F6484A6F}"/>
              </a:ext>
            </a:extLst>
          </p:cNvPr>
          <p:cNvPicPr>
            <a:picLocks noChangeAspect="1"/>
          </p:cNvPicPr>
          <p:nvPr/>
        </p:nvPicPr>
        <p:blipFill>
          <a:blip r:embed="rId3"/>
          <a:stretch>
            <a:fillRect/>
          </a:stretch>
        </p:blipFill>
        <p:spPr>
          <a:xfrm>
            <a:off x="1627244" y="325010"/>
            <a:ext cx="8937511" cy="5877053"/>
          </a:xfrm>
          <a:prstGeom prst="rect">
            <a:avLst/>
          </a:prstGeom>
        </p:spPr>
      </p:pic>
      <p:sp>
        <p:nvSpPr>
          <p:cNvPr id="9" name="TextBox 8">
            <a:extLst>
              <a:ext uri="{FF2B5EF4-FFF2-40B4-BE49-F238E27FC236}">
                <a16:creationId xmlns:a16="http://schemas.microsoft.com/office/drawing/2014/main" id="{1CF808C7-9BC5-76C0-52B4-73173491D690}"/>
              </a:ext>
            </a:extLst>
          </p:cNvPr>
          <p:cNvSpPr txBox="1"/>
          <p:nvPr/>
        </p:nvSpPr>
        <p:spPr>
          <a:xfrm>
            <a:off x="2638697" y="853440"/>
            <a:ext cx="2621280" cy="523220"/>
          </a:xfrm>
          <a:prstGeom prst="rect">
            <a:avLst/>
          </a:prstGeom>
          <a:solidFill>
            <a:schemeClr val="accent2">
              <a:lumMod val="20000"/>
              <a:lumOff val="80000"/>
            </a:schemeClr>
          </a:solidFill>
        </p:spPr>
        <p:txBody>
          <a:bodyPr wrap="square" rtlCol="0">
            <a:spAutoFit/>
          </a:bodyPr>
          <a:lstStyle/>
          <a:p>
            <a:r>
              <a:rPr lang="en-GB" sz="1400" dirty="0"/>
              <a:t>Largest CSP increases in Mets and high-need </a:t>
            </a:r>
            <a:r>
              <a:rPr lang="en-GB" sz="1400" dirty="0" err="1"/>
              <a:t>unitaries</a:t>
            </a:r>
            <a:r>
              <a:rPr lang="en-GB" sz="1400" dirty="0"/>
              <a:t>/ OLBs</a:t>
            </a:r>
          </a:p>
        </p:txBody>
      </p:sp>
      <p:cxnSp>
        <p:nvCxnSpPr>
          <p:cNvPr id="11" name="Straight Arrow Connector 10">
            <a:extLst>
              <a:ext uri="{FF2B5EF4-FFF2-40B4-BE49-F238E27FC236}">
                <a16:creationId xmlns:a16="http://schemas.microsoft.com/office/drawing/2014/main" id="{4B40D695-08B9-7847-14D1-969D1B3E52E4}"/>
              </a:ext>
            </a:extLst>
          </p:cNvPr>
          <p:cNvCxnSpPr/>
          <p:nvPr/>
        </p:nvCxnSpPr>
        <p:spPr>
          <a:xfrm flipH="1">
            <a:off x="3030583" y="1393371"/>
            <a:ext cx="896983" cy="644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39875D-2446-C14D-0A27-4543E9861640}"/>
              </a:ext>
            </a:extLst>
          </p:cNvPr>
          <p:cNvSpPr txBox="1"/>
          <p:nvPr/>
        </p:nvSpPr>
        <p:spPr>
          <a:xfrm>
            <a:off x="7084423" y="3104605"/>
            <a:ext cx="2621280" cy="954107"/>
          </a:xfrm>
          <a:prstGeom prst="rect">
            <a:avLst/>
          </a:prstGeom>
          <a:solidFill>
            <a:schemeClr val="accent2">
              <a:lumMod val="20000"/>
              <a:lumOff val="80000"/>
            </a:schemeClr>
          </a:solidFill>
        </p:spPr>
        <p:txBody>
          <a:bodyPr wrap="square" rtlCol="0">
            <a:spAutoFit/>
          </a:bodyPr>
          <a:lstStyle/>
          <a:p>
            <a:r>
              <a:rPr lang="en-GB" sz="1400" dirty="0"/>
              <a:t>Most shire districts receiving no CSP increase, except the most deprived districts (e.g. Great Yarmouth)</a:t>
            </a:r>
          </a:p>
        </p:txBody>
      </p:sp>
      <p:cxnSp>
        <p:nvCxnSpPr>
          <p:cNvPr id="13" name="Straight Arrow Connector 12">
            <a:extLst>
              <a:ext uri="{FF2B5EF4-FFF2-40B4-BE49-F238E27FC236}">
                <a16:creationId xmlns:a16="http://schemas.microsoft.com/office/drawing/2014/main" id="{B0638940-724D-EC5A-3890-4573FF590865}"/>
              </a:ext>
            </a:extLst>
          </p:cNvPr>
          <p:cNvCxnSpPr>
            <a:cxnSpLocks/>
            <a:stCxn id="12" idx="2"/>
          </p:cNvCxnSpPr>
          <p:nvPr/>
        </p:nvCxnSpPr>
        <p:spPr>
          <a:xfrm flipH="1">
            <a:off x="6997337" y="4058712"/>
            <a:ext cx="1397726" cy="644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27D642-4FF5-537F-57DF-2EDEEC34E0FF}"/>
              </a:ext>
            </a:extLst>
          </p:cNvPr>
          <p:cNvCxnSpPr>
            <a:cxnSpLocks/>
          </p:cNvCxnSpPr>
          <p:nvPr/>
        </p:nvCxnSpPr>
        <p:spPr>
          <a:xfrm>
            <a:off x="8395063" y="4058712"/>
            <a:ext cx="215537" cy="992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0F1E97E-9C69-F28F-8614-376D6A50B488}"/>
              </a:ext>
            </a:extLst>
          </p:cNvPr>
          <p:cNvSpPr txBox="1"/>
          <p:nvPr/>
        </p:nvSpPr>
        <p:spPr>
          <a:xfrm>
            <a:off x="6842760" y="1673444"/>
            <a:ext cx="2621280" cy="954107"/>
          </a:xfrm>
          <a:prstGeom prst="rect">
            <a:avLst/>
          </a:prstGeom>
          <a:solidFill>
            <a:schemeClr val="accent2">
              <a:lumMod val="20000"/>
              <a:lumOff val="80000"/>
            </a:schemeClr>
          </a:solidFill>
        </p:spPr>
        <p:txBody>
          <a:bodyPr wrap="square" rtlCol="0">
            <a:spAutoFit/>
          </a:bodyPr>
          <a:lstStyle/>
          <a:p>
            <a:r>
              <a:rPr lang="en-GB" sz="1400" dirty="0"/>
              <a:t>Met and combined fire authorities getting higher CSP increases then shire districts (£5 precept)</a:t>
            </a:r>
          </a:p>
        </p:txBody>
      </p:sp>
      <p:cxnSp>
        <p:nvCxnSpPr>
          <p:cNvPr id="19" name="Straight Arrow Connector 18">
            <a:extLst>
              <a:ext uri="{FF2B5EF4-FFF2-40B4-BE49-F238E27FC236}">
                <a16:creationId xmlns:a16="http://schemas.microsoft.com/office/drawing/2014/main" id="{385531BE-7121-0E67-B359-0AA050216381}"/>
              </a:ext>
            </a:extLst>
          </p:cNvPr>
          <p:cNvCxnSpPr>
            <a:cxnSpLocks/>
          </p:cNvCxnSpPr>
          <p:nvPr/>
        </p:nvCxnSpPr>
        <p:spPr>
          <a:xfrm flipH="1">
            <a:off x="6095999" y="2627551"/>
            <a:ext cx="746761" cy="1276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3BF0FA-D7A3-FDA0-F504-53D0AEBCAF18}"/>
              </a:ext>
            </a:extLst>
          </p:cNvPr>
          <p:cNvSpPr txBox="1"/>
          <p:nvPr/>
        </p:nvSpPr>
        <p:spPr>
          <a:xfrm>
            <a:off x="4074523" y="1519157"/>
            <a:ext cx="2621280" cy="523220"/>
          </a:xfrm>
          <a:prstGeom prst="rect">
            <a:avLst/>
          </a:prstGeom>
          <a:solidFill>
            <a:schemeClr val="accent2">
              <a:lumMod val="20000"/>
              <a:lumOff val="80000"/>
            </a:schemeClr>
          </a:solidFill>
        </p:spPr>
        <p:txBody>
          <a:bodyPr wrap="square" rtlCol="0">
            <a:spAutoFit/>
          </a:bodyPr>
          <a:lstStyle/>
          <a:p>
            <a:r>
              <a:rPr lang="en-GB" sz="1400" dirty="0"/>
              <a:t>Shire counties and other lower-need authorities</a:t>
            </a:r>
          </a:p>
        </p:txBody>
      </p:sp>
      <p:cxnSp>
        <p:nvCxnSpPr>
          <p:cNvPr id="23" name="Straight Arrow Connector 22">
            <a:extLst>
              <a:ext uri="{FF2B5EF4-FFF2-40B4-BE49-F238E27FC236}">
                <a16:creationId xmlns:a16="http://schemas.microsoft.com/office/drawing/2014/main" id="{4BCB8E11-FC9A-7E88-F22C-64229EAD3816}"/>
              </a:ext>
            </a:extLst>
          </p:cNvPr>
          <p:cNvCxnSpPr>
            <a:cxnSpLocks/>
          </p:cNvCxnSpPr>
          <p:nvPr/>
        </p:nvCxnSpPr>
        <p:spPr>
          <a:xfrm flipH="1">
            <a:off x="4650377" y="2053046"/>
            <a:ext cx="718287" cy="968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26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E9B3E-78A0-A702-07F8-9CB387ABE5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2705C7-55E6-C0EE-8CD1-3EEF92842B2E}"/>
              </a:ext>
            </a:extLst>
          </p:cNvPr>
          <p:cNvSpPr>
            <a:spLocks noGrp="1"/>
          </p:cNvSpPr>
          <p:nvPr>
            <p:ph type="title"/>
          </p:nvPr>
        </p:nvSpPr>
        <p:spPr>
          <a:xfrm>
            <a:off x="838200" y="378710"/>
            <a:ext cx="10962736" cy="604654"/>
          </a:xfrm>
        </p:spPr>
        <p:txBody>
          <a:bodyPr>
            <a:normAutofit fontScale="90000"/>
          </a:bodyPr>
          <a:lstStyle/>
          <a:p>
            <a:r>
              <a:rPr lang="en-US" sz="4000" b="1" dirty="0">
                <a:solidFill>
                  <a:srgbClr val="FF6600"/>
                </a:solidFill>
              </a:rPr>
              <a:t>Settlement Funding Assessment (SFA)</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DAD63F4-83C6-82F8-2195-02A2A359DBFB}"/>
              </a:ext>
            </a:extLst>
          </p:cNvPr>
          <p:cNvSpPr>
            <a:spLocks noGrp="1"/>
          </p:cNvSpPr>
          <p:nvPr>
            <p:ph idx="1"/>
          </p:nvPr>
        </p:nvSpPr>
        <p:spPr>
          <a:xfrm>
            <a:off x="838198" y="983364"/>
            <a:ext cx="4640453" cy="5495926"/>
          </a:xfrm>
        </p:spPr>
        <p:txBody>
          <a:bodyPr>
            <a:normAutofit/>
          </a:bodyPr>
          <a:lstStyle/>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SFA has increased by £278m (1.7%) in 2025-26 </a:t>
            </a:r>
          </a:p>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Baseline Funding Level (BFL) (in respect of the 1.67% increase in the standard multiplier) and Revenue Support Grant (RSG) (1.67%, linked to the September CPI).  </a:t>
            </a:r>
          </a:p>
          <a:p>
            <a:pPr marL="342900" indent="-342900">
              <a:lnSpc>
                <a:spcPct val="115000"/>
              </a:lnSpc>
              <a:spcAft>
                <a:spcPts val="600"/>
              </a:spcAft>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Grants worth around £67m will be rolled into SFA in 2025-26, and paid via RSG</a:t>
            </a:r>
          </a:p>
          <a:p>
            <a:pPr marL="342900" indent="-342900">
              <a:lnSpc>
                <a:spcPct val="115000"/>
              </a:lnSpc>
              <a:spcAft>
                <a:spcPts val="600"/>
              </a:spcAft>
              <a:buFont typeface="Symbol" panose="05050102010706020507" pitchFamily="18" charset="2"/>
              <a:buChar char=""/>
            </a:pPr>
            <a:r>
              <a:rPr lang="en-GB" sz="1500" dirty="0">
                <a:ea typeface="Calibri" panose="020F0502020204030204" pitchFamily="34" charset="0"/>
                <a:cs typeface="Times New Roman" panose="02020603050405020304" pitchFamily="18" charset="0"/>
              </a:rPr>
              <a:t>T</a:t>
            </a:r>
            <a:r>
              <a:rPr lang="en-GB" sz="1500" dirty="0">
                <a:effectLst/>
                <a:ea typeface="Calibri" panose="020F0502020204030204" pitchFamily="34" charset="0"/>
                <a:cs typeface="Times New Roman" panose="02020603050405020304" pitchFamily="18" charset="0"/>
              </a:rPr>
              <a:t>op-ups and tariffs will also be uprated using the “weighted average index” for each authority</a:t>
            </a:r>
            <a:endParaRPr lang="en-GB" sz="1500" dirty="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500" u="sng" dirty="0">
                <a:effectLst/>
                <a:ea typeface="Calibri" panose="020F0502020204030204" pitchFamily="34" charset="0"/>
                <a:cs typeface="Times New Roman" panose="02020603050405020304" pitchFamily="18" charset="0"/>
              </a:rPr>
              <a:t>No change</a:t>
            </a:r>
            <a:r>
              <a:rPr lang="en-GB" sz="1500" dirty="0">
                <a:effectLst/>
                <a:ea typeface="Calibri" panose="020F0502020204030204" pitchFamily="34" charset="0"/>
                <a:cs typeface="Times New Roman" panose="02020603050405020304" pitchFamily="18" charset="0"/>
              </a:rPr>
              <a:t> in the treatment of </a:t>
            </a:r>
            <a:r>
              <a:rPr lang="en-GB" sz="1500" b="1" dirty="0">
                <a:effectLst/>
                <a:ea typeface="Calibri" panose="020F0502020204030204" pitchFamily="34" charset="0"/>
                <a:cs typeface="Times New Roman" panose="02020603050405020304" pitchFamily="18" charset="0"/>
              </a:rPr>
              <a:t>Negative RSG</a:t>
            </a:r>
            <a:r>
              <a:rPr lang="en-GB" sz="1500" dirty="0">
                <a:effectLst/>
                <a:ea typeface="Calibri" panose="020F0502020204030204" pitchFamily="34" charset="0"/>
                <a:cs typeface="Times New Roman" panose="02020603050405020304" pitchFamily="18" charset="0"/>
              </a:rPr>
              <a:t> (that is, no authority’s RSG will be less than zero)</a:t>
            </a:r>
            <a:endParaRPr lang="en-GB" sz="1500" dirty="0">
              <a:cs typeface="Times New Roman" panose="02020603050405020304" pitchFamily="18" charset="0"/>
            </a:endParaRPr>
          </a:p>
        </p:txBody>
      </p:sp>
      <p:sp>
        <p:nvSpPr>
          <p:cNvPr id="2" name="Footer Placeholder 1">
            <a:extLst>
              <a:ext uri="{FF2B5EF4-FFF2-40B4-BE49-F238E27FC236}">
                <a16:creationId xmlns:a16="http://schemas.microsoft.com/office/drawing/2014/main" id="{545A714C-AF02-660B-2A96-8D178D92A14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9D0AA85-D782-CBDF-B234-D4A442E62843}"/>
              </a:ext>
            </a:extLst>
          </p:cNvPr>
          <p:cNvSpPr>
            <a:spLocks noGrp="1"/>
          </p:cNvSpPr>
          <p:nvPr>
            <p:ph type="sldNum" sz="quarter" idx="12"/>
          </p:nvPr>
        </p:nvSpPr>
        <p:spPr/>
        <p:txBody>
          <a:bodyPr/>
          <a:lstStyle/>
          <a:p>
            <a:fld id="{B4E5BD08-0B11-4DCE-9EB4-4E42DDB860D8}" type="slidenum">
              <a:rPr lang="en-GB" smtClean="0"/>
              <a:pPr/>
              <a:t>9</a:t>
            </a:fld>
            <a:endParaRPr lang="en-GB" dirty="0"/>
          </a:p>
        </p:txBody>
      </p:sp>
      <p:pic>
        <p:nvPicPr>
          <p:cNvPr id="6" name="Picture 5">
            <a:extLst>
              <a:ext uri="{FF2B5EF4-FFF2-40B4-BE49-F238E27FC236}">
                <a16:creationId xmlns:a16="http://schemas.microsoft.com/office/drawing/2014/main" id="{E98CBCC4-8B82-A7D6-45E6-5424DEBCA28C}"/>
              </a:ext>
            </a:extLst>
          </p:cNvPr>
          <p:cNvPicPr>
            <a:picLocks noChangeAspect="1"/>
          </p:cNvPicPr>
          <p:nvPr/>
        </p:nvPicPr>
        <p:blipFill>
          <a:blip r:embed="rId3"/>
          <a:stretch>
            <a:fillRect/>
          </a:stretch>
        </p:blipFill>
        <p:spPr>
          <a:xfrm>
            <a:off x="5764358" y="983364"/>
            <a:ext cx="6109148" cy="3205459"/>
          </a:xfrm>
          <a:prstGeom prst="rect">
            <a:avLst/>
          </a:prstGeom>
        </p:spPr>
      </p:pic>
    </p:spTree>
    <p:extLst>
      <p:ext uri="{BB962C8B-B14F-4D97-AF65-F5344CB8AC3E}">
        <p14:creationId xmlns:p14="http://schemas.microsoft.com/office/powerpoint/2010/main" val="4273864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 Presentation Template 2022" id="{6A5C3DDB-8488-4C5E-B5F0-D42F69E03EFD}" vid="{F01CA5C9-343A-40C2-80B0-4D174AFCF8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TotalTime>
  <Words>3933</Words>
  <Application>Microsoft Office PowerPoint</Application>
  <PresentationFormat>Widescreen</PresentationFormat>
  <Paragraphs>639</Paragraphs>
  <Slides>48</Slides>
  <Notes>25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48</vt:i4>
      </vt:variant>
    </vt:vector>
  </HeadingPairs>
  <TitlesOfParts>
    <vt:vector size="62" baseType="lpstr">
      <vt:lpstr>Arial</vt:lpstr>
      <vt:lpstr>Brave Sans</vt:lpstr>
      <vt:lpstr>Calibri</vt:lpstr>
      <vt:lpstr>Calibri Light</vt:lpstr>
      <vt:lpstr>Courier New</vt:lpstr>
      <vt:lpstr>NJFont Medium</vt:lpstr>
      <vt:lpstr>Symbol</vt:lpstr>
      <vt:lpstr>Times New Roman</vt:lpstr>
      <vt:lpstr>Verdana</vt:lpstr>
      <vt:lpstr>Office Theme</vt:lpstr>
      <vt:lpstr>Custom Design</vt:lpstr>
      <vt:lpstr>TITLE</vt:lpstr>
      <vt:lpstr>CONTENT_COBRAND</vt:lpstr>
      <vt:lpstr>1_Office Theme</vt:lpstr>
      <vt:lpstr>Provisional local government finance settlement 2025-26 </vt:lpstr>
      <vt:lpstr>Agenda</vt:lpstr>
      <vt:lpstr>Provisional settlement 2025-26</vt:lpstr>
      <vt:lpstr>Overview</vt:lpstr>
      <vt:lpstr>Core Spending Power (CSP)</vt:lpstr>
      <vt:lpstr>Core Spending Power overview</vt:lpstr>
      <vt:lpstr>Core Spending Power (CSP)</vt:lpstr>
      <vt:lpstr>PowerPoint Presentation</vt:lpstr>
      <vt:lpstr>Settlement Funding Assessment (SFA)</vt:lpstr>
      <vt:lpstr>Council tax Band D</vt:lpstr>
      <vt:lpstr>Recovery Grant </vt:lpstr>
      <vt:lpstr>Recovery Grant methodology</vt:lpstr>
      <vt:lpstr>Adult social care funding</vt:lpstr>
      <vt:lpstr>Children’s Social Care Prevention Grant</vt:lpstr>
      <vt:lpstr>Other elements of settlement</vt:lpstr>
      <vt:lpstr>Rolled-in grants</vt:lpstr>
      <vt:lpstr>Employers’ National Insurance Contributions (ENICS)</vt:lpstr>
      <vt:lpstr>PowerPoint Presentation</vt:lpstr>
      <vt:lpstr>Headline figures</vt:lpstr>
      <vt:lpstr>Headline figures</vt:lpstr>
      <vt:lpstr>Authority type change in CSP</vt:lpstr>
      <vt:lpstr>Authority type change in Council Tax</vt:lpstr>
      <vt:lpstr>Authority type change in Government Funded CSP</vt:lpstr>
      <vt:lpstr>Regional change in CSP</vt:lpstr>
      <vt:lpstr>Rural/Urban classification change in CSP</vt:lpstr>
      <vt:lpstr>Initial Conclusions</vt:lpstr>
      <vt:lpstr>CSP components: 2025/26</vt:lpstr>
      <vt:lpstr>Upper Tier: Winners and Losers</vt:lpstr>
      <vt:lpstr>PowerPoint Presentation</vt:lpstr>
      <vt:lpstr>Districts: Winners and Losers</vt:lpstr>
      <vt:lpstr>PowerPoint Presentation</vt:lpstr>
      <vt:lpstr>PowerPoint Presentation</vt:lpstr>
      <vt:lpstr>Upper Tier Redistributional Impact</vt:lpstr>
      <vt:lpstr>Upper Tier Redistributional Impact</vt:lpstr>
      <vt:lpstr>Upper Tier Recovery Grant</vt:lpstr>
      <vt:lpstr>Districts Change in Core Spending Power</vt:lpstr>
      <vt:lpstr>Districts Change in Government Funded Core Spending Power</vt:lpstr>
      <vt:lpstr>Districts Recovery Grant per head</vt:lpstr>
      <vt:lpstr>Finally … looking forward</vt:lpstr>
      <vt:lpstr>Thank you for listening</vt:lpstr>
      <vt:lpstr>Funding reforms in 2025</vt:lpstr>
      <vt:lpstr>Business Rates baseline reset</vt:lpstr>
      <vt:lpstr>Needs assessment</vt:lpstr>
      <vt:lpstr>Council tax equalisation</vt:lpstr>
      <vt:lpstr>New Homes Bonus</vt:lpstr>
      <vt:lpstr>Transitional support</vt:lpstr>
      <vt:lpstr>Pixel Benchmarking Service</vt:lpstr>
      <vt:lpstr>Technical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Funding Update</dc:title>
  <dc:creator>Adrian Jenkins</dc:creator>
  <cp:lastModifiedBy>Adrian Jenkins</cp:lastModifiedBy>
  <cp:revision>791</cp:revision>
  <cp:lastPrinted>2019-11-26T08:59:02Z</cp:lastPrinted>
  <dcterms:created xsi:type="dcterms:W3CDTF">2018-10-19T13:57:21Z</dcterms:created>
  <dcterms:modified xsi:type="dcterms:W3CDTF">2024-12-19T15:56:18Z</dcterms:modified>
</cp:coreProperties>
</file>