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 id="2147483670" r:id="rId3"/>
  </p:sldMasterIdLst>
  <p:notesMasterIdLst>
    <p:notesMasterId r:id="rId53"/>
  </p:notesMasterIdLst>
  <p:sldIdLst>
    <p:sldId id="256" r:id="rId4"/>
    <p:sldId id="257" r:id="rId5"/>
    <p:sldId id="273" r:id="rId6"/>
    <p:sldId id="274" r:id="rId7"/>
    <p:sldId id="276" r:id="rId8"/>
    <p:sldId id="278" r:id="rId9"/>
    <p:sldId id="289" r:id="rId10"/>
    <p:sldId id="293" r:id="rId11"/>
    <p:sldId id="294" r:id="rId12"/>
    <p:sldId id="295" r:id="rId13"/>
    <p:sldId id="277" r:id="rId14"/>
    <p:sldId id="279" r:id="rId15"/>
    <p:sldId id="280" r:id="rId16"/>
    <p:sldId id="281" r:id="rId17"/>
    <p:sldId id="282" r:id="rId18"/>
    <p:sldId id="283" r:id="rId19"/>
    <p:sldId id="296" r:id="rId20"/>
    <p:sldId id="284" r:id="rId21"/>
    <p:sldId id="285" r:id="rId22"/>
    <p:sldId id="286" r:id="rId23"/>
    <p:sldId id="287" r:id="rId24"/>
    <p:sldId id="288" r:id="rId25"/>
    <p:sldId id="290" r:id="rId26"/>
    <p:sldId id="291" r:id="rId27"/>
    <p:sldId id="292" r:id="rId28"/>
    <p:sldId id="756" r:id="rId29"/>
    <p:sldId id="819" r:id="rId30"/>
    <p:sldId id="820" r:id="rId31"/>
    <p:sldId id="804" r:id="rId32"/>
    <p:sldId id="805" r:id="rId33"/>
    <p:sldId id="803" r:id="rId34"/>
    <p:sldId id="806" r:id="rId35"/>
    <p:sldId id="821" r:id="rId36"/>
    <p:sldId id="807" r:id="rId37"/>
    <p:sldId id="808" r:id="rId38"/>
    <p:sldId id="822" r:id="rId39"/>
    <p:sldId id="809" r:id="rId40"/>
    <p:sldId id="823" r:id="rId41"/>
    <p:sldId id="810" r:id="rId42"/>
    <p:sldId id="811" r:id="rId43"/>
    <p:sldId id="824" r:id="rId44"/>
    <p:sldId id="813" r:id="rId45"/>
    <p:sldId id="814" r:id="rId46"/>
    <p:sldId id="826" r:id="rId47"/>
    <p:sldId id="815" r:id="rId48"/>
    <p:sldId id="816" r:id="rId49"/>
    <p:sldId id="817" r:id="rId50"/>
    <p:sldId id="818" r:id="rId51"/>
    <p:sldId id="825" r:id="rId5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381000" y="685800"/>
            <a:ext cx="6096000" cy="3429000"/>
          </a:xfrm>
          <a:prstGeom prst="rect">
            <a:avLst/>
          </a:prstGeom>
        </p:spPr>
        <p:txBody>
          <a:bodyPr/>
          <a:lstStyle/>
          <a:p>
            <a:endParaRPr/>
          </a:p>
        </p:txBody>
      </p:sp>
      <p:sp>
        <p:nvSpPr>
          <p:cNvPr id="112" name="Shape 11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6A76-33AE-83F5-34FB-96F5353C73AF}"/>
            </a:ext>
          </a:extLst>
        </p:cNvPr>
        <p:cNvGrpSpPr/>
        <p:nvPr/>
      </p:nvGrpSpPr>
      <p:grpSpPr>
        <a:xfrm>
          <a:off x="0" y="0"/>
          <a:ext cx="0" cy="0"/>
          <a:chOff x="0" y="0"/>
          <a:chExt cx="0" cy="0"/>
        </a:xfrm>
      </p:grpSpPr>
      <p:sp>
        <p:nvSpPr>
          <p:cNvPr id="111" name="Shape 111">
            <a:extLst>
              <a:ext uri="{FF2B5EF4-FFF2-40B4-BE49-F238E27FC236}">
                <a16:creationId xmlns:a16="http://schemas.microsoft.com/office/drawing/2014/main" id="{5ACB6F0A-3617-0FF8-090C-9E090BDDC73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12" name="Shape 112">
            <a:extLst>
              <a:ext uri="{FF2B5EF4-FFF2-40B4-BE49-F238E27FC236}">
                <a16:creationId xmlns:a16="http://schemas.microsoft.com/office/drawing/2014/main" id="{8E3757FD-E094-884A-87E3-B99B2AF0EAF0}"/>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0839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3A295-0687-7218-D4FD-F68E3BFA4241}"/>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3A7B8832-E696-92F3-F7BA-43F651FBC22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9B8241BA-0234-9F3C-F4C2-7BFE7D2FB3B9}"/>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29527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C333F-80F1-58A8-F0AE-D91EBD6E5823}"/>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BA9DA9D9-AE55-6B58-19E7-0FA351AB65C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65E1AE7D-E064-0D8E-931F-E0148AAF519C}"/>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39356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A6B9C-D6CB-D467-C255-E2B1DACC16AF}"/>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28075B2E-59AD-73DC-6EDB-4CB42634A08A}"/>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612D76E4-3AC7-3D1A-721B-8041FDC86C03}"/>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6946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D5C82-E389-C9B8-0A6A-68C371109B9F}"/>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933AE658-E428-EE52-C2EC-54C7AF845F7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44D87C51-9306-04F8-EDC3-4A85CF7E21E3}"/>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0691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563E4-51B3-D5F7-0DA5-2A1E8BE4F1E7}"/>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143970FE-A150-1AA5-918E-BC40C7A0A848}"/>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C8B284C0-C746-1498-2630-A045A0309A1F}"/>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7795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4ED12-9252-3E3B-D933-CB215CB167EB}"/>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1106B397-52F9-D692-571C-9FFBB4E13713}"/>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480839A1-DABC-47B9-6470-5F9DD09C58DA}"/>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07627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7F401-CB53-F62C-842D-F528C87FEDB1}"/>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8FAA48C6-ACAA-5B3B-A43F-560F84CFFB71}"/>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3F2953CB-6C73-9B51-E698-092891F52FCA}"/>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77677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F0348-A9C5-1DEE-A3C4-9C3ECFA130D5}"/>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E2177256-9DBC-2421-1E9C-674C9DD2405F}"/>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5DE788D4-2A27-13BA-DA3D-91AD2A354CB3}"/>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545725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41B59-03FE-E996-2615-6C9D0BC7A5DB}"/>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0407D8D0-4596-90FE-4805-392FE53CD79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B4DADB04-AB44-7975-3489-03EECE963F5C}"/>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8983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E2672-B2D7-32EE-384D-8B3761A6B1EE}"/>
            </a:ext>
          </a:extLst>
        </p:cNvPr>
        <p:cNvGrpSpPr/>
        <p:nvPr/>
      </p:nvGrpSpPr>
      <p:grpSpPr>
        <a:xfrm>
          <a:off x="0" y="0"/>
          <a:ext cx="0" cy="0"/>
          <a:chOff x="0" y="0"/>
          <a:chExt cx="0" cy="0"/>
        </a:xfrm>
      </p:grpSpPr>
      <p:sp>
        <p:nvSpPr>
          <p:cNvPr id="111" name="Shape 111">
            <a:extLst>
              <a:ext uri="{FF2B5EF4-FFF2-40B4-BE49-F238E27FC236}">
                <a16:creationId xmlns:a16="http://schemas.microsoft.com/office/drawing/2014/main" id="{53A2978E-5A1C-8F8B-A1C7-5D865B066C33}"/>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12" name="Shape 112">
            <a:extLst>
              <a:ext uri="{FF2B5EF4-FFF2-40B4-BE49-F238E27FC236}">
                <a16:creationId xmlns:a16="http://schemas.microsoft.com/office/drawing/2014/main" id="{007F5399-C90F-D2B1-3647-C660AD36C167}"/>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99125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5B6CB-4EFB-4A06-12D4-CC0C1B4EBCD2}"/>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B90F3D71-0861-A9B2-BF1E-A1637DD3608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729393E8-DF0D-3A5B-5BBC-5F4F252BE1D5}"/>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32943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1209-7D5F-EA16-299C-0B1B3E314CC5}"/>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4792F7E1-6086-A994-D2B2-85548BC02B03}"/>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ECF21198-FEFE-99AB-67CC-0BC8547CC726}"/>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288031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09F18-AB76-13EA-72FF-AC269892177D}"/>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E3AD3849-86A6-7534-5049-0A6A2CE8E95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BA95F22E-EC95-FE6A-15DD-100C224917D1}"/>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14185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3AAD8-68C7-2AC2-99CD-6308F055FC9C}"/>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0A2A4F20-687B-ED84-9ECE-760FA6D36EC1}"/>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A895070F-4A12-9254-E346-D3D4E5BC4CF6}"/>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81768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4C189-24B4-35CE-8D8A-FF521F69F9BB}"/>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1A641743-1D51-DD0A-885F-45CE7B37272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32392B91-0D25-A7EC-6C2F-3259ECE0A776}"/>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6880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F77D1-BC0F-CB21-C65B-F23196B4FAFD}"/>
            </a:ext>
          </a:extLst>
        </p:cNvPr>
        <p:cNvGrpSpPr/>
        <p:nvPr/>
      </p:nvGrpSpPr>
      <p:grpSpPr>
        <a:xfrm>
          <a:off x="0" y="0"/>
          <a:ext cx="0" cy="0"/>
          <a:chOff x="0" y="0"/>
          <a:chExt cx="0" cy="0"/>
        </a:xfrm>
      </p:grpSpPr>
      <p:sp>
        <p:nvSpPr>
          <p:cNvPr id="111" name="Shape 111">
            <a:extLst>
              <a:ext uri="{FF2B5EF4-FFF2-40B4-BE49-F238E27FC236}">
                <a16:creationId xmlns:a16="http://schemas.microsoft.com/office/drawing/2014/main" id="{8BEAE8E7-A427-7A71-C7D1-4CEBD4D513F1}"/>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12" name="Shape 112">
            <a:extLst>
              <a:ext uri="{FF2B5EF4-FFF2-40B4-BE49-F238E27FC236}">
                <a16:creationId xmlns:a16="http://schemas.microsoft.com/office/drawing/2014/main" id="{6EA5F3D9-FDDF-DA9A-0F93-A3E6A7FCAECD}"/>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5914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90DD5-6AB3-1879-C5B5-649DF43ED3AE}"/>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1D773F42-0CF7-F2A7-6675-AF950D079D0B}"/>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84D39BAF-D13E-FAC4-561B-94FA658524BF}"/>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7354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27945-A019-B59F-53CB-564142ED36C6}"/>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365CEF93-4EED-3350-6349-05F4E0A1ABAB}"/>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CF9881FC-595A-F619-3006-08A6EB032432}"/>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54709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9CEDB-C784-995C-7A0B-A6EED8FC76C1}"/>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7AE5E4C5-191E-9C4A-587B-5011B6E1E90E}"/>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D4884DFE-F8EC-29B3-14BC-3912ED5A5017}"/>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03657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84C6C-2C3F-16F2-DEDE-9BEBA378504E}"/>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18BEE5A7-79AE-7805-49E7-F66BE2B31AB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3FFBAD5C-2F5B-D3C6-9DD3-CF98BBD853F3}"/>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39872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344B-1B74-B5AC-66D9-62EAD255FC1B}"/>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E7C2D1F4-4AC5-3670-5180-33746D7F5E6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3F0ED003-4467-16E1-E15E-16882CFA0C75}"/>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45091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4B0E-7243-9566-5DA0-229BDF438FD6}"/>
            </a:ext>
          </a:extLst>
        </p:cNvPr>
        <p:cNvGrpSpPr/>
        <p:nvPr/>
      </p:nvGrpSpPr>
      <p:grpSpPr>
        <a:xfrm>
          <a:off x="0" y="0"/>
          <a:ext cx="0" cy="0"/>
          <a:chOff x="0" y="0"/>
          <a:chExt cx="0" cy="0"/>
        </a:xfrm>
      </p:grpSpPr>
      <p:sp>
        <p:nvSpPr>
          <p:cNvPr id="136" name="Shape 136">
            <a:extLst>
              <a:ext uri="{FF2B5EF4-FFF2-40B4-BE49-F238E27FC236}">
                <a16:creationId xmlns:a16="http://schemas.microsoft.com/office/drawing/2014/main" id="{5156A188-58E6-E4E3-D708-10D62453F404}"/>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a:extLst>
              <a:ext uri="{FF2B5EF4-FFF2-40B4-BE49-F238E27FC236}">
                <a16:creationId xmlns:a16="http://schemas.microsoft.com/office/drawing/2014/main" id="{B3B50430-08BF-9D3B-772E-5194E0F6FDF5}"/>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48783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9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3"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501669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841076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1"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157465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1154764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23865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9602698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706885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21"/>
          </p:nvPr>
        </p:nvSpPr>
        <p:spPr>
          <a:xfrm>
            <a:off x="839787" y="2057400"/>
            <a:ext cx="3932240" cy="3811588"/>
          </a:xfrm>
          <a:prstGeom prst="rect">
            <a:avLst/>
          </a:prstGeom>
        </p:spPr>
        <p:txBody>
          <a:bodyP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823832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4"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99668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94" name="Slide Number"/>
          <p:cNvSpPr txBox="1">
            <a:spLocks noGrp="1"/>
          </p:cNvSpPr>
          <p:nvPr>
            <p:ph type="sldNum" sz="quarter" idx="2"/>
          </p:nvPr>
        </p:nvSpPr>
        <p:spPr>
          <a:xfrm>
            <a:off x="8478978" y="6232198"/>
            <a:ext cx="258623" cy="24830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896510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2A2AF-8D2F-461A-AB90-4BEF232BB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C1AB7-2005-4338-BD2D-F015595BCC0E}"/>
              </a:ext>
            </a:extLst>
          </p:cNvPr>
          <p:cNvSpPr>
            <a:spLocks noGrp="1"/>
          </p:cNvSpPr>
          <p:nvPr>
            <p:ph type="dt" sz="half" idx="10"/>
          </p:nvPr>
        </p:nvSpPr>
        <p:spPr/>
        <p:txBody>
          <a:bodyPr/>
          <a:lstStyle/>
          <a:p>
            <a:endParaRPr lang="en-GB"/>
          </a:p>
        </p:txBody>
      </p:sp>
      <p:sp>
        <p:nvSpPr>
          <p:cNvPr id="6" name="Title 5">
            <a:extLst>
              <a:ext uri="{FF2B5EF4-FFF2-40B4-BE49-F238E27FC236}">
                <a16:creationId xmlns:a16="http://schemas.microsoft.com/office/drawing/2014/main" id="{A57851FF-9E3B-4962-8382-BEE4A034744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1006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DEE3-54EA-4018-A241-0BDE0633C882}"/>
              </a:ext>
            </a:extLst>
          </p:cNvPr>
          <p:cNvSpPr>
            <a:spLocks noGrp="1"/>
          </p:cNvSpPr>
          <p:nvPr>
            <p:ph type="title"/>
          </p:nvPr>
        </p:nvSpPr>
        <p:spPr>
          <a:xfrm>
            <a:off x="228600" y="212337"/>
            <a:ext cx="9201150" cy="66278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DEDD8D-1500-4A4F-ADB2-BC2F490D6D53}"/>
              </a:ext>
            </a:extLst>
          </p:cNvPr>
          <p:cNvSpPr>
            <a:spLocks noGrp="1"/>
          </p:cNvSpPr>
          <p:nvPr>
            <p:ph idx="1"/>
          </p:nvPr>
        </p:nvSpPr>
        <p:spPr>
          <a:xfrm>
            <a:off x="228600" y="1028698"/>
            <a:ext cx="11620500" cy="542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a:extLst>
              <a:ext uri="{FF2B5EF4-FFF2-40B4-BE49-F238E27FC236}">
                <a16:creationId xmlns:a16="http://schemas.microsoft.com/office/drawing/2014/main" id="{35619515-08B4-491C-A78C-B2502ED45352}"/>
              </a:ext>
            </a:extLst>
          </p:cNvPr>
          <p:cNvSpPr txBox="1">
            <a:spLocks/>
          </p:cNvSpPr>
          <p:nvPr userDrawn="1"/>
        </p:nvSpPr>
        <p:spPr>
          <a:xfrm>
            <a:off x="0" y="6611530"/>
            <a:ext cx="1648047" cy="246469"/>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a:solidFill>
                  <a:schemeClr val="bg1">
                    <a:lumMod val="50000"/>
                  </a:schemeClr>
                </a:solidFill>
              </a:rPr>
              <a:t> © Local Gov Improve Ltd</a:t>
            </a:r>
          </a:p>
        </p:txBody>
      </p:sp>
      <p:sp>
        <p:nvSpPr>
          <p:cNvPr id="4" name="Date Placeholder 3">
            <a:extLst>
              <a:ext uri="{FF2B5EF4-FFF2-40B4-BE49-F238E27FC236}">
                <a16:creationId xmlns:a16="http://schemas.microsoft.com/office/drawing/2014/main" id="{7D7D5F4A-8494-20FE-D1E6-AF1F01D4B244}"/>
              </a:ext>
            </a:extLst>
          </p:cNvPr>
          <p:cNvSpPr txBox="1">
            <a:spLocks/>
          </p:cNvSpPr>
          <p:nvPr userDrawn="1"/>
        </p:nvSpPr>
        <p:spPr>
          <a:xfrm>
            <a:off x="6971071" y="6598975"/>
            <a:ext cx="5116376" cy="246468"/>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a:solidFill>
                  <a:schemeClr val="bg1">
                    <a:lumMod val="50000"/>
                  </a:schemeClr>
                </a:solidFill>
              </a:rPr>
              <a:t> INFORMATION MANAGEMENT        FINANCIAL RESILIENCE    </a:t>
            </a:r>
            <a:r>
              <a:rPr lang="en-GB" sz="1100"/>
              <a:t>   </a:t>
            </a:r>
            <a:r>
              <a:rPr lang="en-GB" sz="1100">
                <a:solidFill>
                  <a:schemeClr val="bg1">
                    <a:lumMod val="50000"/>
                  </a:schemeClr>
                </a:solidFill>
              </a:rPr>
              <a:t>EXPERTISE ON DEMAND</a:t>
            </a:r>
          </a:p>
        </p:txBody>
      </p:sp>
      <p:pic>
        <p:nvPicPr>
          <p:cNvPr id="12" name="Picture 11" descr="Shape&#10;&#10;Description automatically generated">
            <a:extLst>
              <a:ext uri="{FF2B5EF4-FFF2-40B4-BE49-F238E27FC236}">
                <a16:creationId xmlns:a16="http://schemas.microsoft.com/office/drawing/2014/main" id="{B416A0C6-EEE9-3512-81D6-1031EBEB8D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296" y="6669865"/>
            <a:ext cx="107317" cy="104688"/>
          </a:xfrm>
          <a:prstGeom prst="rect">
            <a:avLst/>
          </a:prstGeom>
        </p:spPr>
      </p:pic>
      <p:pic>
        <p:nvPicPr>
          <p:cNvPr id="13" name="Picture 12" descr="Shape&#10;&#10;Description automatically generated">
            <a:extLst>
              <a:ext uri="{FF2B5EF4-FFF2-40B4-BE49-F238E27FC236}">
                <a16:creationId xmlns:a16="http://schemas.microsoft.com/office/drawing/2014/main" id="{ED138897-1A37-A6C3-F758-9233BE125E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0464" y="6669865"/>
            <a:ext cx="107317" cy="104688"/>
          </a:xfrm>
          <a:prstGeom prst="rect">
            <a:avLst/>
          </a:prstGeom>
        </p:spPr>
      </p:pic>
    </p:spTree>
    <p:extLst>
      <p:ext uri="{BB962C8B-B14F-4D97-AF65-F5344CB8AC3E}">
        <p14:creationId xmlns:p14="http://schemas.microsoft.com/office/powerpoint/2010/main" val="2363553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D5F6-52C3-46A7-A9EB-BCF802130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E97379-AEFA-423F-A9DE-5CD02E02AD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25478B-122F-4A0C-B6A3-5D4DC8D0FA4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6E6F508-91F4-48C6-B1E6-D322C8A57256}"/>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6" name="Slide Number Placeholder 5">
            <a:extLst>
              <a:ext uri="{FF2B5EF4-FFF2-40B4-BE49-F238E27FC236}">
                <a16:creationId xmlns:a16="http://schemas.microsoft.com/office/drawing/2014/main" id="{AFCEE8C2-4C6D-4F05-A631-D0A1937C70CD}"/>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3429934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C176-2788-4CB9-9290-01081896FA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C49466-5C47-4065-8816-93E203BC43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9E63DE-4E36-4831-919A-BF74493707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C5AF88-376C-4053-99AB-5BA572365BF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EA0C60A-C176-4119-A0C5-2894459900BA}"/>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7" name="Slide Number Placeholder 6">
            <a:extLst>
              <a:ext uri="{FF2B5EF4-FFF2-40B4-BE49-F238E27FC236}">
                <a16:creationId xmlns:a16="http://schemas.microsoft.com/office/drawing/2014/main" id="{601E93C6-66BD-48BB-8C7A-DC4E9F4EA8FC}"/>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80089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F953-FE78-4E8C-AFDE-4FAC7AE4C9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E6AC6B-433F-4B4B-BF2D-A914D6A5C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C6E7E2-F40B-47E1-8807-A3698DD56C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C80991-D7C9-44CF-88AF-C373FAFDD3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59260-E8E2-48AA-A0C8-7F56B10D7C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603879-DB14-4841-8BD6-CB40A1500CE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2949D69D-95C1-4BEA-A7A0-C98DC95EFB1C}"/>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9" name="Slide Number Placeholder 8">
            <a:extLst>
              <a:ext uri="{FF2B5EF4-FFF2-40B4-BE49-F238E27FC236}">
                <a16:creationId xmlns:a16="http://schemas.microsoft.com/office/drawing/2014/main" id="{670DE628-ED94-4EF7-B4CD-EDEA743FE29E}"/>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439842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17F1-427E-4B10-82DC-F7DFA72E99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0C6C99-30D2-4BD7-865A-62D1632CC13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C91C045-4280-411E-917C-8E449222FA6F}"/>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5" name="Slide Number Placeholder 4">
            <a:extLst>
              <a:ext uri="{FF2B5EF4-FFF2-40B4-BE49-F238E27FC236}">
                <a16:creationId xmlns:a16="http://schemas.microsoft.com/office/drawing/2014/main" id="{C20395E9-7A42-4B79-91B1-7EDA8FEA51DA}"/>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514264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F41F8F-3D20-4E04-937F-EFC4DA41A567}"/>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8F8D1D8D-D34E-496A-AD27-64A7E57D4368}"/>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4" name="Slide Number Placeholder 3">
            <a:extLst>
              <a:ext uri="{FF2B5EF4-FFF2-40B4-BE49-F238E27FC236}">
                <a16:creationId xmlns:a16="http://schemas.microsoft.com/office/drawing/2014/main" id="{3CC9510D-994F-48ED-AB3B-128D21EB19F9}"/>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621741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7FF7-739D-4DC8-9C53-1F700D101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A87532-23C4-4A33-9FCB-5A41EE5D3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FF7697-2565-4AE4-86DD-F3CE659DB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990B0-CEF7-492A-B815-92325863716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60C3650-5E46-4078-BA4E-EA3A95D64CEA}"/>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7" name="Slide Number Placeholder 6">
            <a:extLst>
              <a:ext uri="{FF2B5EF4-FFF2-40B4-BE49-F238E27FC236}">
                <a16:creationId xmlns:a16="http://schemas.microsoft.com/office/drawing/2014/main" id="{E08CBC39-DF70-49F9-9B4D-9354A02B804A}"/>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195920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61A0-7169-4AE6-9672-ABC266784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D24ACD-FA4B-434C-BDED-0AFF2B9A3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08BA32E8-A4B4-4507-868F-08DEC206C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52490-E1FA-4B4E-BA95-D789A33B28F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F3FA758-FD30-4DB0-A4FB-C5657E4B166F}"/>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7" name="Slide Number Placeholder 6">
            <a:extLst>
              <a:ext uri="{FF2B5EF4-FFF2-40B4-BE49-F238E27FC236}">
                <a16:creationId xmlns:a16="http://schemas.microsoft.com/office/drawing/2014/main" id="{97ED91FB-10DC-483A-ADD0-A0599A27D095}"/>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99002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099F-1D6D-41EE-B346-5DE5573137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661070-BC41-4D66-A6BB-0B460765A8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3C3059-2616-4BEA-AB8C-7415C1678C9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DB94813-C07E-4D54-B47F-7132EDBCEB64}"/>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6" name="Slide Number Placeholder 5">
            <a:extLst>
              <a:ext uri="{FF2B5EF4-FFF2-40B4-BE49-F238E27FC236}">
                <a16:creationId xmlns:a16="http://schemas.microsoft.com/office/drawing/2014/main" id="{BCEC51A5-002F-49A3-8A41-DD399F77A1F9}"/>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4192543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3F0256-833B-40EF-BE6F-9C57889D07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9D41F-5040-48EC-A57E-151C32708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2B48EA-920B-462A-8ABB-E819DBCB412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48B2117-CA73-4E93-A072-A49506B356B7}"/>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6" name="Slide Number Placeholder 5">
            <a:extLst>
              <a:ext uri="{FF2B5EF4-FFF2-40B4-BE49-F238E27FC236}">
                <a16:creationId xmlns:a16="http://schemas.microsoft.com/office/drawing/2014/main" id="{3F8D5A1D-BE8F-45A1-98B0-6E14BEA6B80A}"/>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28215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4"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pic>
        <p:nvPicPr>
          <p:cNvPr id="5" name="Picture 6" descr="Picture 6"/>
          <p:cNvPicPr>
            <a:picLocks noChangeAspect="1"/>
          </p:cNvPicPr>
          <p:nvPr/>
        </p:nvPicPr>
        <p:blipFill>
          <a:blip r:embed="rId12"/>
          <a:srcRect t="31169" b="30798"/>
          <a:stretch>
            <a:fillRect/>
          </a:stretch>
        </p:blipFill>
        <p:spPr>
          <a:xfrm>
            <a:off x="5123891" y="6311900"/>
            <a:ext cx="1944217" cy="378042"/>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2"/>
          <a:srcRect t="31169" b="30798"/>
          <a:stretch>
            <a:fillRect/>
          </a:stretch>
        </p:blipFill>
        <p:spPr>
          <a:xfrm>
            <a:off x="5123891" y="6311900"/>
            <a:ext cx="1944218" cy="378043"/>
          </a:xfrm>
          <a:prstGeom prst="rect">
            <a:avLst/>
          </a:prstGeom>
          <a:ln w="12700">
            <a:miter lim="400000"/>
          </a:ln>
        </p:spPr>
      </p:pic>
      <p:sp>
        <p:nvSpPr>
          <p:cNvPr id="3"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a:t>
            </a:fld>
            <a:endParaRPr/>
          </a:p>
        </p:txBody>
      </p:sp>
    </p:spTree>
    <p:extLst>
      <p:ext uri="{BB962C8B-B14F-4D97-AF65-F5344CB8AC3E}">
        <p14:creationId xmlns:p14="http://schemas.microsoft.com/office/powerpoint/2010/main" val="392676837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87F56-A1AD-45C1-9977-9FF5D4B86BAB}"/>
              </a:ext>
            </a:extLst>
          </p:cNvPr>
          <p:cNvSpPr>
            <a:spLocks noGrp="1"/>
          </p:cNvSpPr>
          <p:nvPr>
            <p:ph type="title"/>
          </p:nvPr>
        </p:nvSpPr>
        <p:spPr>
          <a:xfrm>
            <a:off x="838200" y="245457"/>
            <a:ext cx="9334500" cy="5492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20F6C8-3567-476A-93F0-FA73B305D91E}"/>
              </a:ext>
            </a:extLst>
          </p:cNvPr>
          <p:cNvSpPr>
            <a:spLocks noGrp="1"/>
          </p:cNvSpPr>
          <p:nvPr>
            <p:ph type="body" idx="1"/>
          </p:nvPr>
        </p:nvSpPr>
        <p:spPr>
          <a:xfrm>
            <a:off x="838200" y="1164213"/>
            <a:ext cx="10515600" cy="5012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1E7ADC-B21A-4CD6-B6EB-07FE6773BC6B}"/>
              </a:ext>
            </a:extLst>
          </p:cNvPr>
          <p:cNvSpPr>
            <a:spLocks noGrp="1"/>
          </p:cNvSpPr>
          <p:nvPr>
            <p:ph type="dt" sz="half" idx="2"/>
          </p:nvPr>
        </p:nvSpPr>
        <p:spPr>
          <a:xfrm>
            <a:off x="0" y="6611531"/>
            <a:ext cx="1203251" cy="246469"/>
          </a:xfrm>
          <a:prstGeom prst="rect">
            <a:avLst/>
          </a:prstGeom>
        </p:spPr>
        <p:txBody>
          <a:bodyPr vert="horz" lIns="91440" tIns="45720" rIns="91440" bIns="45720" rtlCol="0" anchor="ctr"/>
          <a:lstStyle>
            <a:lvl1pPr algn="l">
              <a:defRPr sz="800">
                <a:solidFill>
                  <a:schemeClr val="tx1"/>
                </a:solidFill>
              </a:defRPr>
            </a:lvl1pPr>
          </a:lstStyle>
          <a:p>
            <a:endParaRPr lang="en-GB"/>
          </a:p>
        </p:txBody>
      </p:sp>
      <p:pic>
        <p:nvPicPr>
          <p:cNvPr id="7" name="Picture 6" descr="Logo&#10;&#10;Description automatically generated">
            <a:extLst>
              <a:ext uri="{FF2B5EF4-FFF2-40B4-BE49-F238E27FC236}">
                <a16:creationId xmlns:a16="http://schemas.microsoft.com/office/drawing/2014/main" id="{0F441801-DC95-516E-78BA-A021C3B15B5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3582" y="378915"/>
            <a:ext cx="1711841" cy="282358"/>
          </a:xfrm>
          <a:prstGeom prst="rect">
            <a:avLst/>
          </a:prstGeom>
        </p:spPr>
      </p:pic>
    </p:spTree>
    <p:extLst>
      <p:ext uri="{BB962C8B-B14F-4D97-AF65-F5344CB8AC3E}">
        <p14:creationId xmlns:p14="http://schemas.microsoft.com/office/powerpoint/2010/main" val="28954825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children-and-young-peoples-services-formula-revie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children-and-young-peoples-services-formula-revie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consultations/local-authority-funding-reform-objectives-and-principles/local-authority-funding-reform-objectives-and-principles"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gov.uk/government/consultations/review-of-local-authorities-relative-needs-and-resourc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xlsx"/><Relationship Id="rId1" Type="http://schemas.openxmlformats.org/officeDocument/2006/relationships/slideLayout" Target="../slideLayouts/slideLayout22.xml"/><Relationship Id="rId5" Type="http://schemas.openxmlformats.org/officeDocument/2006/relationships/image" Target="../media/image25.e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2.xlsx"/><Relationship Id="rId1" Type="http://schemas.openxmlformats.org/officeDocument/2006/relationships/slideLayout" Target="../slideLayouts/slideLayout22.xml"/><Relationship Id="rId5" Type="http://schemas.openxmlformats.org/officeDocument/2006/relationships/image" Target="../media/image27.emf"/><Relationship Id="rId4" Type="http://schemas.openxmlformats.org/officeDocument/2006/relationships/package" Target="../embeddings/Microsoft_Excel_Worksheet3.xlsx"/></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4.xlsx"/><Relationship Id="rId1" Type="http://schemas.openxmlformats.org/officeDocument/2006/relationships/slideLayout" Target="../slideLayouts/slideLayout22.xml"/><Relationship Id="rId5" Type="http://schemas.openxmlformats.org/officeDocument/2006/relationships/image" Target="../media/image30.emf"/><Relationship Id="rId4" Type="http://schemas.openxmlformats.org/officeDocument/2006/relationships/package" Target="../embeddings/Microsoft_Excel_Worksheet5.xlsx"/></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speeches/deputy-prime-minister-speech-at-convention-of-the-north"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sigoma.gov.uk/fairfundin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p:cNvSpPr txBox="1">
            <a:spLocks noGrp="1"/>
          </p:cNvSpPr>
          <p:nvPr>
            <p:ph type="ctrTitle"/>
          </p:nvPr>
        </p:nvSpPr>
        <p:spPr>
          <a:xfrm>
            <a:off x="1524000" y="1122361"/>
            <a:ext cx="9144000" cy="2718119"/>
          </a:xfrm>
          <a:prstGeom prst="rect">
            <a:avLst/>
          </a:prstGeom>
        </p:spPr>
        <p:txBody>
          <a:bodyPr>
            <a:normAutofit fontScale="90000"/>
          </a:bodyPr>
          <a:lstStyle/>
          <a:p>
            <a:pPr>
              <a:defRPr sz="4800"/>
            </a:pPr>
            <a:r>
              <a:rPr lang="en-GB" b="1" dirty="0"/>
              <a:t>Local government funding reforms</a:t>
            </a:r>
            <a:r>
              <a:rPr lang="en-GB" b="1"/>
              <a:t>/ </a:t>
            </a:r>
            <a:br>
              <a:rPr lang="en-GB" b="1"/>
            </a:br>
            <a:r>
              <a:rPr lang="en-GB" b="1"/>
              <a:t>CTR1 </a:t>
            </a:r>
            <a:r>
              <a:rPr lang="en-GB" b="1" dirty="0"/>
              <a:t>analysis</a:t>
            </a:r>
            <a:br>
              <a:rPr b="1" dirty="0"/>
            </a:br>
            <a:br>
              <a:rPr b="1" dirty="0"/>
            </a:br>
            <a:endParaRPr b="1" dirty="0"/>
          </a:p>
        </p:txBody>
      </p:sp>
      <p:sp>
        <p:nvSpPr>
          <p:cNvPr id="104" name="Subtitle 2"/>
          <p:cNvSpPr txBox="1">
            <a:spLocks noGrp="1"/>
          </p:cNvSpPr>
          <p:nvPr>
            <p:ph type="subTitle" sz="quarter" idx="1"/>
          </p:nvPr>
        </p:nvSpPr>
        <p:spPr>
          <a:xfrm>
            <a:off x="1524000" y="4079018"/>
            <a:ext cx="9144000" cy="1178782"/>
          </a:xfrm>
          <a:prstGeom prst="rect">
            <a:avLst/>
          </a:prstGeom>
        </p:spPr>
        <p:txBody>
          <a:bodyPr/>
          <a:lstStyle/>
          <a:p>
            <a:pPr>
              <a:defRPr sz="2700"/>
            </a:pPr>
            <a:r>
              <a:rPr dirty="0"/>
              <a:t>Adrian Jenkins</a:t>
            </a:r>
            <a:r>
              <a:rPr lang="en-GB" dirty="0"/>
              <a:t>/ Dan Bates</a:t>
            </a:r>
            <a:endParaRPr dirty="0"/>
          </a:p>
          <a:p>
            <a:pPr>
              <a:defRPr sz="2700"/>
            </a:pPr>
            <a:r>
              <a:rPr lang="en-GB" dirty="0"/>
              <a:t>25 March 2025</a:t>
            </a:r>
            <a:endParaRPr dirty="0"/>
          </a:p>
        </p:txBody>
      </p:sp>
      <p:pic>
        <p:nvPicPr>
          <p:cNvPr id="105" name="Picture 3" descr="Picture 3"/>
          <p:cNvPicPr>
            <a:picLocks noChangeAspect="1"/>
          </p:cNvPicPr>
          <p:nvPr/>
        </p:nvPicPr>
        <p:blipFill>
          <a:blip r:embed="rId2"/>
          <a:srcRect t="31169" b="30798"/>
          <a:stretch>
            <a:fillRect/>
          </a:stretch>
        </p:blipFill>
        <p:spPr>
          <a:xfrm>
            <a:off x="4475819" y="5447622"/>
            <a:ext cx="3240361" cy="864097"/>
          </a:xfrm>
          <a:prstGeom prst="rect">
            <a:avLst/>
          </a:prstGeom>
          <a:ln w="12700">
            <a:miter lim="400000"/>
          </a:ln>
        </p:spPr>
      </p:pic>
      <p:sp>
        <p:nvSpPr>
          <p:cNvPr id="106" name="Slide Number Placeholder 5"/>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D2ACC-E7EF-8DA6-3D4B-01EE459F730F}"/>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22A2B3A6-8B10-1884-09E2-FEE8117E65B2}"/>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Would funding changes close the funding gap?</a:t>
            </a:r>
            <a:endParaRPr dirty="0">
              <a:latin typeface="+mj-lt"/>
            </a:endParaRPr>
          </a:p>
        </p:txBody>
      </p:sp>
      <p:sp>
        <p:nvSpPr>
          <p:cNvPr id="133" name="Content Placeholder 4">
            <a:extLst>
              <a:ext uri="{FF2B5EF4-FFF2-40B4-BE49-F238E27FC236}">
                <a16:creationId xmlns:a16="http://schemas.microsoft.com/office/drawing/2014/main" id="{100883A0-B5F7-F999-35B9-50D19866AEB2}"/>
              </a:ext>
            </a:extLst>
          </p:cNvPr>
          <p:cNvSpPr txBox="1">
            <a:spLocks noGrp="1"/>
          </p:cNvSpPr>
          <p:nvPr>
            <p:ph type="body" sz="half" idx="1"/>
          </p:nvPr>
        </p:nvSpPr>
        <p:spPr>
          <a:xfrm>
            <a:off x="838196" y="983364"/>
            <a:ext cx="3937721" cy="5372985"/>
          </a:xfrm>
          <a:prstGeom prst="rect">
            <a:avLst/>
          </a:prstGeom>
        </p:spPr>
        <p:txBody>
          <a:bodyPr>
            <a:normAutofit fontScale="92500"/>
          </a:bodyPr>
          <a:lstStyle/>
          <a:p>
            <a:pPr marL="342900" indent="-342900">
              <a:lnSpc>
                <a:spcPct val="115000"/>
              </a:lnSpc>
              <a:buFont typeface="Symbol"/>
              <a:buChar char="·"/>
              <a:defRPr sz="1500"/>
            </a:pPr>
            <a:r>
              <a:rPr lang="en-GB" dirty="0"/>
              <a:t>Cash-terms change in Core Spending Power, adjusted in previous years for function changes</a:t>
            </a:r>
          </a:p>
          <a:p>
            <a:pPr marL="342900" indent="-342900">
              <a:lnSpc>
                <a:spcPct val="115000"/>
              </a:lnSpc>
              <a:buFont typeface="Symbol"/>
              <a:buChar char="·"/>
              <a:defRPr sz="1500"/>
            </a:pPr>
            <a:r>
              <a:rPr lang="en-GB" dirty="0"/>
              <a:t>To 2025-26: shire counties had largest cash-terms increase over period; inner London and (especially) shire districts had the worst</a:t>
            </a:r>
          </a:p>
          <a:p>
            <a:pPr marL="342900" indent="-342900">
              <a:lnSpc>
                <a:spcPct val="115000"/>
              </a:lnSpc>
              <a:buFont typeface="Symbol"/>
              <a:buChar char="·"/>
              <a:defRPr sz="1500"/>
            </a:pPr>
            <a:r>
              <a:rPr lang="en-GB" dirty="0"/>
              <a:t>Mets in the middle of the pack – but improving in relative terms in 2025-26</a:t>
            </a:r>
          </a:p>
          <a:p>
            <a:pPr marL="342900" indent="-342900">
              <a:lnSpc>
                <a:spcPct val="115000"/>
              </a:lnSpc>
              <a:buFont typeface="Symbol"/>
              <a:buChar char="·"/>
              <a:defRPr sz="1500"/>
            </a:pPr>
            <a:r>
              <a:rPr lang="en-GB" dirty="0"/>
              <a:t>Uplift for all authorities in 2026-27 because of funding streams rolling into CSP (e.g. above baseline BR growth)</a:t>
            </a:r>
          </a:p>
          <a:p>
            <a:pPr marL="342900" indent="-342900">
              <a:lnSpc>
                <a:spcPct val="115000"/>
              </a:lnSpc>
              <a:buFont typeface="Symbol"/>
              <a:buChar char="·"/>
              <a:defRPr sz="1500"/>
            </a:pPr>
            <a:r>
              <a:rPr lang="en-GB" dirty="0"/>
              <a:t>Gap between Mets and Shire Counties (and </a:t>
            </a:r>
            <a:r>
              <a:rPr lang="en-GB" dirty="0" err="1"/>
              <a:t>Unitaries</a:t>
            </a:r>
            <a:r>
              <a:rPr lang="en-GB" dirty="0"/>
              <a:t>) is narrowed but does not close</a:t>
            </a:r>
          </a:p>
          <a:p>
            <a:pPr marL="342900" indent="-342900">
              <a:lnSpc>
                <a:spcPct val="115000"/>
              </a:lnSpc>
              <a:buFont typeface="Symbol"/>
              <a:buChar char="·"/>
              <a:defRPr sz="1500"/>
            </a:pPr>
            <a:r>
              <a:rPr lang="en-GB" dirty="0"/>
              <a:t>Inner London and Shire Districts are cut further adrift</a:t>
            </a:r>
          </a:p>
          <a:p>
            <a:pPr marL="342900" indent="-342900">
              <a:lnSpc>
                <a:spcPct val="115000"/>
              </a:lnSpc>
              <a:buFont typeface="Symbol"/>
              <a:buChar char="·"/>
              <a:defRPr sz="1500"/>
            </a:pPr>
            <a:r>
              <a:rPr lang="en-GB" b="1" dirty="0"/>
              <a:t>Will ministers want to do more to close the funding gap for (deprived) Mets? Will they be concerned about those losing funding share? </a:t>
            </a:r>
          </a:p>
          <a:p>
            <a:pPr marL="342900" indent="-342900">
              <a:lnSpc>
                <a:spcPct val="115000"/>
              </a:lnSpc>
              <a:buFont typeface="Symbol"/>
              <a:buChar char="·"/>
              <a:defRPr sz="1500"/>
            </a:pPr>
            <a:endParaRPr lang="en-GB" b="1"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B93C02CD-F6AD-896A-D0FC-9EFB7B6FCBDD}"/>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pic>
        <p:nvPicPr>
          <p:cNvPr id="2" name="Picture 1">
            <a:extLst>
              <a:ext uri="{FF2B5EF4-FFF2-40B4-BE49-F238E27FC236}">
                <a16:creationId xmlns:a16="http://schemas.microsoft.com/office/drawing/2014/main" id="{AD224BC9-6E9B-493A-8205-3C9A29D2E718}"/>
              </a:ext>
            </a:extLst>
          </p:cNvPr>
          <p:cNvPicPr>
            <a:picLocks noChangeAspect="1"/>
          </p:cNvPicPr>
          <p:nvPr/>
        </p:nvPicPr>
        <p:blipFill>
          <a:blip r:embed="rId3"/>
          <a:stretch>
            <a:fillRect/>
          </a:stretch>
        </p:blipFill>
        <p:spPr>
          <a:xfrm>
            <a:off x="5004616" y="1051559"/>
            <a:ext cx="6963768" cy="4370833"/>
          </a:xfrm>
          <a:prstGeom prst="rect">
            <a:avLst/>
          </a:prstGeom>
        </p:spPr>
      </p:pic>
      <p:sp>
        <p:nvSpPr>
          <p:cNvPr id="3" name="Oval 2">
            <a:extLst>
              <a:ext uri="{FF2B5EF4-FFF2-40B4-BE49-F238E27FC236}">
                <a16:creationId xmlns:a16="http://schemas.microsoft.com/office/drawing/2014/main" id="{552E888C-DD25-C7DB-B6D2-33684E0799D7}"/>
              </a:ext>
            </a:extLst>
          </p:cNvPr>
          <p:cNvSpPr/>
          <p:nvPr/>
        </p:nvSpPr>
        <p:spPr>
          <a:xfrm>
            <a:off x="10479024" y="3236975"/>
            <a:ext cx="594360" cy="529724"/>
          </a:xfrm>
          <a:prstGeom prst="ellipse">
            <a:avLst/>
          </a:prstGeom>
          <a:noFill/>
          <a:ln w="12700" cap="flat">
            <a:solidFill>
              <a:schemeClr val="accent2">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cxnSp>
        <p:nvCxnSpPr>
          <p:cNvPr id="5" name="Straight Arrow Connector 4">
            <a:extLst>
              <a:ext uri="{FF2B5EF4-FFF2-40B4-BE49-F238E27FC236}">
                <a16:creationId xmlns:a16="http://schemas.microsoft.com/office/drawing/2014/main" id="{1B14A294-8AD2-2161-BD44-6F7D50A979F7}"/>
              </a:ext>
            </a:extLst>
          </p:cNvPr>
          <p:cNvCxnSpPr>
            <a:cxnSpLocks/>
            <a:endCxn id="3" idx="4"/>
          </p:cNvCxnSpPr>
          <p:nvPr/>
        </p:nvCxnSpPr>
        <p:spPr>
          <a:xfrm flipV="1">
            <a:off x="10396728" y="3766699"/>
            <a:ext cx="379476" cy="461530"/>
          </a:xfrm>
          <a:prstGeom prst="straightConnector1">
            <a:avLst/>
          </a:prstGeom>
          <a:noFill/>
          <a:ln w="12700" cap="flat">
            <a:solidFill>
              <a:schemeClr val="accent2">
                <a:lumMod val="5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 name="TextBox 5">
            <a:extLst>
              <a:ext uri="{FF2B5EF4-FFF2-40B4-BE49-F238E27FC236}">
                <a16:creationId xmlns:a16="http://schemas.microsoft.com/office/drawing/2014/main" id="{93520617-93F9-F5CE-1F6F-5A8B6B05EE01}"/>
              </a:ext>
            </a:extLst>
          </p:cNvPr>
          <p:cNvSpPr txBox="1"/>
          <p:nvPr/>
        </p:nvSpPr>
        <p:spPr>
          <a:xfrm>
            <a:off x="9287257" y="4296423"/>
            <a:ext cx="206654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400" dirty="0">
                <a:solidFill>
                  <a:schemeClr val="accent2">
                    <a:lumMod val="50000"/>
                  </a:schemeClr>
                </a:solidFill>
              </a:rPr>
              <a:t>Inner London and shire districts continue to diverge from other classes</a:t>
            </a:r>
            <a:endParaRPr kumimoji="0" lang="en-GB" sz="1400" b="0" i="0" u="none" strike="noStrike" cap="none" spc="0" normalizeH="0" baseline="0" dirty="0">
              <a:ln>
                <a:noFill/>
              </a:ln>
              <a:solidFill>
                <a:schemeClr val="accent2">
                  <a:lumMod val="50000"/>
                </a:schemeClr>
              </a:solidFill>
              <a:effectLst/>
              <a:uFillTx/>
              <a:latin typeface="+mj-lt"/>
              <a:ea typeface="+mj-ea"/>
              <a:cs typeface="+mj-cs"/>
              <a:sym typeface="Calibri"/>
            </a:endParaRPr>
          </a:p>
        </p:txBody>
      </p:sp>
    </p:spTree>
    <p:extLst>
      <p:ext uri="{BB962C8B-B14F-4D97-AF65-F5344CB8AC3E}">
        <p14:creationId xmlns:p14="http://schemas.microsoft.com/office/powerpoint/2010/main" val="23584562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63FE6-F055-4723-6CB0-F1D1F5D3C79A}"/>
            </a:ext>
          </a:extLst>
        </p:cNvPr>
        <p:cNvGrpSpPr/>
        <p:nvPr/>
      </p:nvGrpSpPr>
      <p:grpSpPr>
        <a:xfrm>
          <a:off x="0" y="0"/>
          <a:ext cx="0" cy="0"/>
          <a:chOff x="0" y="0"/>
          <a:chExt cx="0" cy="0"/>
        </a:xfrm>
      </p:grpSpPr>
      <p:sp>
        <p:nvSpPr>
          <p:cNvPr id="108" name="Title 3">
            <a:extLst>
              <a:ext uri="{FF2B5EF4-FFF2-40B4-BE49-F238E27FC236}">
                <a16:creationId xmlns:a16="http://schemas.microsoft.com/office/drawing/2014/main" id="{A337D415-2ADE-DC0D-D9FC-28754990D65D}"/>
              </a:ext>
            </a:extLst>
          </p:cNvPr>
          <p:cNvSpPr txBox="1">
            <a:spLocks noGrp="1"/>
          </p:cNvSpPr>
          <p:nvPr>
            <p:ph type="title"/>
          </p:nvPr>
        </p:nvSpPr>
        <p:spPr>
          <a:xfrm>
            <a:off x="838199" y="378709"/>
            <a:ext cx="10962738" cy="604657"/>
          </a:xfrm>
          <a:prstGeom prst="rect">
            <a:avLst/>
          </a:prstGeom>
        </p:spPr>
        <p:txBody>
          <a:bodyPr>
            <a:normAutofit/>
          </a:bodyPr>
          <a:lstStyle>
            <a:lvl1pPr>
              <a:defRPr sz="3600">
                <a:solidFill>
                  <a:srgbClr val="FF6600"/>
                </a:solidFill>
              </a:defRPr>
            </a:lvl1pPr>
          </a:lstStyle>
          <a:p>
            <a:r>
              <a:rPr lang="en-GB" dirty="0">
                <a:latin typeface="+mj-lt"/>
              </a:rPr>
              <a:t>Key changes and decisions in funding reforms</a:t>
            </a:r>
            <a:endParaRPr dirty="0">
              <a:latin typeface="+mj-lt"/>
            </a:endParaRPr>
          </a:p>
        </p:txBody>
      </p:sp>
      <p:sp>
        <p:nvSpPr>
          <p:cNvPr id="109" name="Content Placeholder 4">
            <a:extLst>
              <a:ext uri="{FF2B5EF4-FFF2-40B4-BE49-F238E27FC236}">
                <a16:creationId xmlns:a16="http://schemas.microsoft.com/office/drawing/2014/main" id="{DA9E12D0-53BE-A59D-23DC-194FBCE622D6}"/>
              </a:ext>
            </a:extLst>
          </p:cNvPr>
          <p:cNvSpPr txBox="1">
            <a:spLocks noGrp="1"/>
          </p:cNvSpPr>
          <p:nvPr>
            <p:ph type="body" idx="1"/>
          </p:nvPr>
        </p:nvSpPr>
        <p:spPr>
          <a:xfrm>
            <a:off x="838197" y="983364"/>
            <a:ext cx="10754805" cy="5372985"/>
          </a:xfrm>
          <a:prstGeom prst="rect">
            <a:avLst/>
          </a:prstGeom>
        </p:spPr>
        <p:txBody>
          <a:bodyPr>
            <a:normAutofit/>
          </a:bodyPr>
          <a:lstStyle/>
          <a:p>
            <a:pPr marL="342900" indent="-342900">
              <a:lnSpc>
                <a:spcPct val="115000"/>
              </a:lnSpc>
              <a:buFont typeface="Symbol"/>
              <a:buChar char="·"/>
              <a:defRPr sz="1500"/>
            </a:pPr>
            <a:r>
              <a:rPr lang="en-GB" sz="1500" dirty="0"/>
              <a:t>Control totals</a:t>
            </a:r>
          </a:p>
          <a:p>
            <a:pPr marL="342900" indent="-342900">
              <a:lnSpc>
                <a:spcPct val="115000"/>
              </a:lnSpc>
              <a:buFont typeface="Symbol"/>
              <a:buChar char="·"/>
              <a:defRPr sz="1500"/>
            </a:pPr>
            <a:r>
              <a:rPr lang="en-GB" sz="1500" dirty="0"/>
              <a:t>Council tax equalisation</a:t>
            </a:r>
          </a:p>
          <a:p>
            <a:pPr marL="342900" indent="-342900">
              <a:lnSpc>
                <a:spcPct val="115000"/>
              </a:lnSpc>
              <a:buFont typeface="Symbol"/>
              <a:buChar char="·"/>
              <a:defRPr sz="1500"/>
            </a:pPr>
            <a:r>
              <a:rPr lang="en-GB" sz="1500" dirty="0"/>
              <a:t>Adult social care</a:t>
            </a:r>
          </a:p>
          <a:p>
            <a:pPr marL="342900" indent="-342900">
              <a:lnSpc>
                <a:spcPct val="115000"/>
              </a:lnSpc>
              <a:buFont typeface="Symbol"/>
              <a:buChar char="·"/>
              <a:defRPr sz="1500"/>
            </a:pPr>
            <a:r>
              <a:rPr lang="en-GB" sz="1500" dirty="0"/>
              <a:t>Children’s service </a:t>
            </a:r>
          </a:p>
          <a:p>
            <a:pPr marL="342900" indent="-342900">
              <a:lnSpc>
                <a:spcPct val="115000"/>
              </a:lnSpc>
              <a:buFont typeface="Symbol"/>
              <a:buChar char="·"/>
              <a:defRPr sz="1500"/>
            </a:pPr>
            <a:r>
              <a:rPr lang="en-GB" sz="1500" dirty="0"/>
              <a:t>Foundation Formula – indicators and weighting</a:t>
            </a:r>
          </a:p>
          <a:p>
            <a:pPr marL="342900" indent="-342900">
              <a:lnSpc>
                <a:spcPct val="115000"/>
              </a:lnSpc>
              <a:buFont typeface="Symbol"/>
              <a:buChar char="·"/>
              <a:defRPr sz="1500"/>
            </a:pPr>
            <a:r>
              <a:rPr lang="en-GB" sz="1500" dirty="0"/>
              <a:t>Service specific formulas</a:t>
            </a:r>
          </a:p>
          <a:p>
            <a:pPr marL="342900" indent="-342900">
              <a:lnSpc>
                <a:spcPct val="115000"/>
              </a:lnSpc>
              <a:buFont typeface="Symbol"/>
              <a:buChar char="·"/>
              <a:defRPr sz="1500"/>
            </a:pPr>
            <a:r>
              <a:rPr lang="en-GB" sz="1500" dirty="0"/>
              <a:t>Capital financing RNF</a:t>
            </a:r>
          </a:p>
          <a:p>
            <a:pPr marL="342900" indent="-342900">
              <a:lnSpc>
                <a:spcPct val="115000"/>
              </a:lnSpc>
              <a:buFont typeface="Symbol"/>
              <a:buChar char="·"/>
              <a:defRPr sz="1500"/>
            </a:pPr>
            <a:r>
              <a:rPr lang="en-GB" sz="1500" dirty="0"/>
              <a:t>Area Cost Adjustment</a:t>
            </a:r>
          </a:p>
          <a:p>
            <a:pPr marL="342900" indent="-342900">
              <a:lnSpc>
                <a:spcPct val="115000"/>
              </a:lnSpc>
              <a:buFont typeface="Symbol"/>
              <a:buChar char="·"/>
              <a:defRPr sz="1500"/>
            </a:pPr>
            <a:r>
              <a:rPr lang="en-GB" sz="1500" dirty="0"/>
              <a:t>Public Health grant</a:t>
            </a:r>
          </a:p>
          <a:p>
            <a:pPr marL="342900" indent="-342900">
              <a:lnSpc>
                <a:spcPct val="115000"/>
              </a:lnSpc>
              <a:buFont typeface="Symbol"/>
              <a:buChar char="·"/>
              <a:defRPr sz="1500"/>
            </a:pPr>
            <a:r>
              <a:rPr lang="en-GB" sz="1500" dirty="0"/>
              <a:t>Other issues (population estimates, Island Funding)</a:t>
            </a:r>
          </a:p>
          <a:p>
            <a:pPr marL="342900" indent="-342900">
              <a:lnSpc>
                <a:spcPct val="115000"/>
              </a:lnSpc>
              <a:buFont typeface="Symbol"/>
              <a:buChar char="·"/>
              <a:defRPr sz="1500"/>
            </a:pPr>
            <a:r>
              <a:rPr lang="en-GB" sz="1500" dirty="0"/>
              <a:t>Business rates baseline reset</a:t>
            </a:r>
          </a:p>
          <a:p>
            <a:pPr marL="342900" indent="-342900">
              <a:lnSpc>
                <a:spcPct val="115000"/>
              </a:lnSpc>
              <a:buFont typeface="Symbol"/>
              <a:buChar char="·"/>
              <a:defRPr sz="1500"/>
            </a:pPr>
            <a:endParaRPr lang="en-GB" sz="1500" dirty="0"/>
          </a:p>
          <a:p>
            <a:pPr marL="342900" indent="-342900">
              <a:lnSpc>
                <a:spcPct val="115000"/>
              </a:lnSpc>
              <a:buFont typeface="Symbol"/>
              <a:buChar char="·"/>
              <a:defRPr sz="1500"/>
            </a:pPr>
            <a:r>
              <a:rPr lang="en-GB" sz="1500" b="1" u="sng" dirty="0"/>
              <a:t>Updated funding scenario in next version of the Fair Funding model (v2.10)</a:t>
            </a:r>
          </a:p>
          <a:p>
            <a:pPr marL="342900" indent="-342900">
              <a:lnSpc>
                <a:spcPct val="115000"/>
              </a:lnSpc>
              <a:buFont typeface="Symbol"/>
              <a:buChar char="·"/>
              <a:defRPr sz="1500"/>
            </a:pPr>
            <a:endParaRPr lang="en-GB" sz="1500" b="1" u="sng" dirty="0"/>
          </a:p>
          <a:p>
            <a:pPr marL="342900" indent="-342900">
              <a:lnSpc>
                <a:spcPct val="115000"/>
              </a:lnSpc>
              <a:buFont typeface="Symbol"/>
              <a:buChar char="·"/>
              <a:defRPr sz="1500"/>
            </a:pPr>
            <a:endParaRPr lang="en-GB" sz="1500" dirty="0"/>
          </a:p>
        </p:txBody>
      </p:sp>
      <p:sp>
        <p:nvSpPr>
          <p:cNvPr id="110" name="Slide Number Placeholder 2">
            <a:extLst>
              <a:ext uri="{FF2B5EF4-FFF2-40B4-BE49-F238E27FC236}">
                <a16:creationId xmlns:a16="http://schemas.microsoft.com/office/drawing/2014/main" id="{E2E8EB03-255B-0D8F-E5AD-E94CC6DF1744}"/>
              </a:ext>
            </a:extLst>
          </p:cNvPr>
          <p:cNvSpPr txBox="1">
            <a:spLocks noGrp="1"/>
          </p:cNvSpPr>
          <p:nvPr>
            <p:ph type="sldNum" sz="quarter" idx="4294967295"/>
          </p:nvPr>
        </p:nvSpPr>
        <p:spPr>
          <a:xfrm>
            <a:off x="11172417" y="6414760"/>
            <a:ext cx="181381"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015428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C711B-A8C0-A337-9DFB-FC6379CCF1ED}"/>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E6E6719C-ABE0-1D6A-FB05-C8A782669A99}"/>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Control totals</a:t>
            </a:r>
            <a:endParaRPr dirty="0">
              <a:latin typeface="+mj-lt"/>
            </a:endParaRPr>
          </a:p>
        </p:txBody>
      </p:sp>
      <p:sp>
        <p:nvSpPr>
          <p:cNvPr id="133" name="Content Placeholder 4">
            <a:extLst>
              <a:ext uri="{FF2B5EF4-FFF2-40B4-BE49-F238E27FC236}">
                <a16:creationId xmlns:a16="http://schemas.microsoft.com/office/drawing/2014/main" id="{B5D94122-472E-EE9D-E746-C8C7826D98AD}"/>
              </a:ext>
            </a:extLst>
          </p:cNvPr>
          <p:cNvSpPr txBox="1">
            <a:spLocks noGrp="1"/>
          </p:cNvSpPr>
          <p:nvPr>
            <p:ph type="body" sz="half" idx="1"/>
          </p:nvPr>
        </p:nvSpPr>
        <p:spPr>
          <a:xfrm>
            <a:off x="838197" y="983364"/>
            <a:ext cx="3962400" cy="5372985"/>
          </a:xfrm>
          <a:prstGeom prst="rect">
            <a:avLst/>
          </a:prstGeom>
        </p:spPr>
        <p:txBody>
          <a:bodyPr>
            <a:normAutofit lnSpcReduction="10000"/>
          </a:bodyPr>
          <a:lstStyle/>
          <a:p>
            <a:pPr marL="342900" indent="-342900">
              <a:lnSpc>
                <a:spcPct val="115000"/>
              </a:lnSpc>
              <a:buFont typeface="Symbol"/>
              <a:buChar char="·"/>
              <a:defRPr sz="1500"/>
            </a:pPr>
            <a:r>
              <a:rPr lang="en-GB" dirty="0"/>
              <a:t>Default assumption: use the 2023-24 RA budgeted expenditure to reset the control totals</a:t>
            </a:r>
          </a:p>
          <a:p>
            <a:pPr marL="342900" indent="-342900">
              <a:lnSpc>
                <a:spcPct val="115000"/>
              </a:lnSpc>
              <a:buFont typeface="Symbol"/>
              <a:buChar char="·"/>
              <a:defRPr sz="1500"/>
            </a:pPr>
            <a:r>
              <a:rPr lang="en-GB" dirty="0"/>
              <a:t>Followed methodology used in the 2018 consultation paper (not mentioned in 2024 consultation paper, although extremely important)</a:t>
            </a:r>
          </a:p>
          <a:p>
            <a:pPr marL="342900" indent="-342900">
              <a:lnSpc>
                <a:spcPct val="115000"/>
              </a:lnSpc>
              <a:buFont typeface="Symbol"/>
              <a:buChar char="·"/>
              <a:defRPr sz="1500"/>
            </a:pPr>
            <a:r>
              <a:rPr lang="en-GB" dirty="0"/>
              <a:t>Total Service Expenditure </a:t>
            </a:r>
            <a:r>
              <a:rPr lang="en-GB" u="sng" dirty="0"/>
              <a:t>net of specific grants</a:t>
            </a:r>
          </a:p>
          <a:p>
            <a:pPr marL="342900" indent="-342900">
              <a:lnSpc>
                <a:spcPct val="115000"/>
              </a:lnSpc>
              <a:buFont typeface="Symbol"/>
              <a:buChar char="·"/>
              <a:defRPr sz="1500"/>
            </a:pPr>
            <a:r>
              <a:rPr lang="en-GB" dirty="0"/>
              <a:t>Increased share for younger adults and children’s services – but not for older people (social care grants)</a:t>
            </a:r>
          </a:p>
          <a:p>
            <a:pPr marL="342900" indent="-342900">
              <a:lnSpc>
                <a:spcPct val="115000"/>
              </a:lnSpc>
              <a:buFont typeface="Symbol"/>
              <a:buChar char="·"/>
              <a:defRPr sz="1500"/>
            </a:pPr>
            <a:r>
              <a:rPr lang="en-GB" dirty="0"/>
              <a:t>Major reduction for capital financing (assuming it is removed)</a:t>
            </a:r>
          </a:p>
          <a:p>
            <a:pPr marL="342900" indent="-342900">
              <a:lnSpc>
                <a:spcPct val="115000"/>
              </a:lnSpc>
              <a:buFont typeface="Symbol"/>
              <a:buChar char="·"/>
              <a:defRPr sz="1500"/>
            </a:pPr>
            <a:r>
              <a:rPr lang="en-GB" dirty="0"/>
              <a:t>Other services increase share of expenditure because of reduction in capital financing</a:t>
            </a:r>
          </a:p>
          <a:p>
            <a:pPr marL="342900" indent="-342900">
              <a:lnSpc>
                <a:spcPct val="115000"/>
              </a:lnSpc>
              <a:buFont typeface="Symbol"/>
              <a:buChar char="·"/>
              <a:defRPr sz="1500"/>
            </a:pPr>
            <a:r>
              <a:rPr lang="en-GB" dirty="0"/>
              <a:t>Major increase in expenditure share for Fire (from 2.1% to 5.2%)</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C055CD11-A0CE-8BC4-38D6-F3BF6A408548}"/>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pic>
        <p:nvPicPr>
          <p:cNvPr id="4" name="Picture 3">
            <a:extLst>
              <a:ext uri="{FF2B5EF4-FFF2-40B4-BE49-F238E27FC236}">
                <a16:creationId xmlns:a16="http://schemas.microsoft.com/office/drawing/2014/main" id="{A63067C7-60B7-5D2B-1362-8D04BDC150F0}"/>
              </a:ext>
            </a:extLst>
          </p:cNvPr>
          <p:cNvPicPr>
            <a:picLocks noChangeAspect="1"/>
          </p:cNvPicPr>
          <p:nvPr/>
        </p:nvPicPr>
        <p:blipFill>
          <a:blip r:embed="rId3"/>
          <a:stretch>
            <a:fillRect/>
          </a:stretch>
        </p:blipFill>
        <p:spPr>
          <a:xfrm>
            <a:off x="4800596" y="983363"/>
            <a:ext cx="7099413" cy="3853813"/>
          </a:xfrm>
          <a:prstGeom prst="rect">
            <a:avLst/>
          </a:prstGeom>
        </p:spPr>
      </p:pic>
    </p:spTree>
    <p:extLst>
      <p:ext uri="{BB962C8B-B14F-4D97-AF65-F5344CB8AC3E}">
        <p14:creationId xmlns:p14="http://schemas.microsoft.com/office/powerpoint/2010/main" val="23532774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22003-AF5B-D9A5-C2B6-696137E17013}"/>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EF0D92A7-92F6-8C7B-D01D-F1BC56FA6BC0}"/>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Control totals</a:t>
            </a:r>
            <a:endParaRPr dirty="0">
              <a:latin typeface="+mj-lt"/>
            </a:endParaRPr>
          </a:p>
        </p:txBody>
      </p:sp>
      <p:sp>
        <p:nvSpPr>
          <p:cNvPr id="133" name="Content Placeholder 4">
            <a:extLst>
              <a:ext uri="{FF2B5EF4-FFF2-40B4-BE49-F238E27FC236}">
                <a16:creationId xmlns:a16="http://schemas.microsoft.com/office/drawing/2014/main" id="{67AC6A50-9B60-6277-FF53-07A883422440}"/>
              </a:ext>
            </a:extLst>
          </p:cNvPr>
          <p:cNvSpPr txBox="1">
            <a:spLocks noGrp="1"/>
          </p:cNvSpPr>
          <p:nvPr>
            <p:ph type="body" sz="half" idx="1"/>
          </p:nvPr>
        </p:nvSpPr>
        <p:spPr>
          <a:xfrm>
            <a:off x="838196" y="983364"/>
            <a:ext cx="4061471" cy="5372985"/>
          </a:xfrm>
          <a:prstGeom prst="rect">
            <a:avLst/>
          </a:prstGeom>
        </p:spPr>
        <p:txBody>
          <a:bodyPr/>
          <a:lstStyle/>
          <a:p>
            <a:pPr marL="342900" indent="-342900">
              <a:lnSpc>
                <a:spcPct val="115000"/>
              </a:lnSpc>
              <a:buFont typeface="Symbol"/>
              <a:buChar char="·"/>
              <a:defRPr sz="1500"/>
            </a:pPr>
            <a:r>
              <a:rPr lang="en-GB" u="sng" dirty="0"/>
              <a:t>Default assumption: use the 2023-24 RA budgeted expenditure to reset the control totals</a:t>
            </a:r>
          </a:p>
          <a:p>
            <a:pPr marL="342900" indent="-342900">
              <a:lnSpc>
                <a:spcPct val="115000"/>
              </a:lnSpc>
              <a:buFont typeface="Symbol"/>
              <a:buChar char="·"/>
              <a:defRPr sz="1500"/>
            </a:pPr>
            <a:r>
              <a:rPr lang="en-GB" dirty="0"/>
              <a:t>Updating the control totals reduces funding share for both Mets and Shire Counties</a:t>
            </a:r>
          </a:p>
          <a:p>
            <a:pPr marL="342900" indent="-342900">
              <a:lnSpc>
                <a:spcPct val="115000"/>
              </a:lnSpc>
              <a:buFont typeface="Symbol"/>
              <a:buChar char="·"/>
              <a:defRPr sz="1500"/>
            </a:pPr>
            <a:r>
              <a:rPr lang="en-GB" dirty="0"/>
              <a:t>Fire authorities gain (as discussed) as do London boroughs</a:t>
            </a:r>
          </a:p>
          <a:p>
            <a:pPr marL="342900" indent="-342900">
              <a:lnSpc>
                <a:spcPct val="115000"/>
              </a:lnSpc>
              <a:buFont typeface="Symbol"/>
              <a:buChar char="·"/>
              <a:defRPr sz="1500"/>
            </a:pPr>
            <a:r>
              <a:rPr lang="en-GB" dirty="0"/>
              <a:t>Impact of removing capital financing? </a:t>
            </a:r>
          </a:p>
          <a:p>
            <a:pPr marL="342900" indent="-342900">
              <a:lnSpc>
                <a:spcPct val="115000"/>
              </a:lnSpc>
              <a:buFont typeface="Symbol"/>
              <a:buChar char="·"/>
              <a:defRPr sz="1500"/>
            </a:pPr>
            <a:r>
              <a:rPr lang="en-GB" dirty="0"/>
              <a:t>Major increase in housing/ homelessness? </a:t>
            </a:r>
          </a:p>
          <a:p>
            <a:pPr marL="342900" indent="-342900">
              <a:lnSpc>
                <a:spcPct val="115000"/>
              </a:lnSpc>
              <a:buFont typeface="Symbol"/>
              <a:buChar char="·"/>
              <a:defRPr sz="1500"/>
            </a:pPr>
            <a:r>
              <a:rPr lang="en-GB" dirty="0"/>
              <a:t>Reduced share to older people (counties)? </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dirty="0"/>
              <a:t>Many interacting factors, difficult to unpick reasons for movements</a:t>
            </a:r>
          </a:p>
          <a:p>
            <a:pPr marL="342900" indent="-342900">
              <a:lnSpc>
                <a:spcPct val="115000"/>
              </a:lnSpc>
              <a:buFont typeface="Symbol"/>
              <a:buChar char="·"/>
              <a:defRPr sz="1500"/>
            </a:pPr>
            <a:r>
              <a:rPr lang="en-GB" b="1" dirty="0"/>
              <a:t>But there is substantial room for judgement here</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B16714D9-0AE7-6008-6515-AC7B701E9BAD}"/>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pic>
        <p:nvPicPr>
          <p:cNvPr id="3" name="Picture 2">
            <a:extLst>
              <a:ext uri="{FF2B5EF4-FFF2-40B4-BE49-F238E27FC236}">
                <a16:creationId xmlns:a16="http://schemas.microsoft.com/office/drawing/2014/main" id="{2430D7CF-0B55-19F2-B19C-255B5F7C7F81}"/>
              </a:ext>
            </a:extLst>
          </p:cNvPr>
          <p:cNvPicPr>
            <a:picLocks noChangeAspect="1"/>
          </p:cNvPicPr>
          <p:nvPr/>
        </p:nvPicPr>
        <p:blipFill>
          <a:blip r:embed="rId3"/>
          <a:stretch>
            <a:fillRect/>
          </a:stretch>
        </p:blipFill>
        <p:spPr>
          <a:xfrm>
            <a:off x="4899667" y="983363"/>
            <a:ext cx="6901270" cy="3877392"/>
          </a:xfrm>
          <a:prstGeom prst="rect">
            <a:avLst/>
          </a:prstGeom>
        </p:spPr>
      </p:pic>
    </p:spTree>
    <p:extLst>
      <p:ext uri="{BB962C8B-B14F-4D97-AF65-F5344CB8AC3E}">
        <p14:creationId xmlns:p14="http://schemas.microsoft.com/office/powerpoint/2010/main" val="19428226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D00E7-83DF-56B3-142F-D8AAC16B7BF1}"/>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03F3409F-D8EC-A341-F2BF-4EE8D62C11F2}"/>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Council tax equalisation</a:t>
            </a:r>
            <a:endParaRPr dirty="0">
              <a:latin typeface="+mj-lt"/>
            </a:endParaRPr>
          </a:p>
        </p:txBody>
      </p:sp>
      <p:sp>
        <p:nvSpPr>
          <p:cNvPr id="133" name="Content Placeholder 4">
            <a:extLst>
              <a:ext uri="{FF2B5EF4-FFF2-40B4-BE49-F238E27FC236}">
                <a16:creationId xmlns:a16="http://schemas.microsoft.com/office/drawing/2014/main" id="{B1FD9102-5927-74A4-D71C-93ED2933F506}"/>
              </a:ext>
            </a:extLst>
          </p:cNvPr>
          <p:cNvSpPr txBox="1">
            <a:spLocks noGrp="1"/>
          </p:cNvSpPr>
          <p:nvPr>
            <p:ph type="body" sz="half" idx="1"/>
          </p:nvPr>
        </p:nvSpPr>
        <p:spPr>
          <a:xfrm>
            <a:off x="838196" y="983364"/>
            <a:ext cx="4061471" cy="5372985"/>
          </a:xfrm>
          <a:prstGeom prst="rect">
            <a:avLst/>
          </a:prstGeom>
        </p:spPr>
        <p:txBody>
          <a:bodyPr/>
          <a:lstStyle/>
          <a:p>
            <a:pPr marL="342900" indent="-342900">
              <a:lnSpc>
                <a:spcPct val="115000"/>
              </a:lnSpc>
              <a:buFont typeface="Symbol"/>
              <a:buChar char="·"/>
              <a:defRPr sz="1500"/>
            </a:pPr>
            <a:r>
              <a:rPr lang="en-GB" u="sng" dirty="0"/>
              <a:t>Default assumption: equalise 85% of actual council tax income</a:t>
            </a:r>
          </a:p>
          <a:p>
            <a:pPr marL="342900" indent="-342900">
              <a:lnSpc>
                <a:spcPct val="115000"/>
              </a:lnSpc>
              <a:buFont typeface="Symbol"/>
              <a:buChar char="·"/>
              <a:defRPr sz="1500"/>
            </a:pPr>
            <a:r>
              <a:rPr lang="en-GB" dirty="0"/>
              <a:t>Updated in latest version to reflect actual 2025-26 Band D (excluding income from second-home premium)</a:t>
            </a:r>
          </a:p>
          <a:p>
            <a:pPr marL="342900" indent="-342900">
              <a:lnSpc>
                <a:spcPct val="115000"/>
              </a:lnSpc>
              <a:buFont typeface="Symbol"/>
              <a:buChar char="·"/>
              <a:defRPr sz="1500"/>
            </a:pPr>
            <a:r>
              <a:rPr lang="en-GB" dirty="0"/>
              <a:t>Chart shows increase in equalisation to 100% (SIGOMA “ask”) increases Mets SFA by £356m (5.4%)</a:t>
            </a:r>
          </a:p>
          <a:p>
            <a:pPr marL="342900" indent="-342900">
              <a:lnSpc>
                <a:spcPct val="115000"/>
              </a:lnSpc>
              <a:buFont typeface="Symbol"/>
              <a:buChar char="·"/>
              <a:defRPr sz="1500"/>
            </a:pPr>
            <a:r>
              <a:rPr lang="en-GB" dirty="0"/>
              <a:t>Reduces Shire Counties’ by £326m (-10.1%)</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dirty="0"/>
              <a:t>Very significant lever for ministers, and would benefit Met authorities hugely</a:t>
            </a:r>
          </a:p>
          <a:p>
            <a:pPr marL="342900" indent="-342900">
              <a:lnSpc>
                <a:spcPct val="115000"/>
              </a:lnSpc>
              <a:buFont typeface="Symbol"/>
              <a:buChar char="·"/>
              <a:defRPr sz="1500"/>
            </a:pPr>
            <a:r>
              <a:rPr lang="en-GB" b="1" dirty="0"/>
              <a:t>If ministers want to close the funding gap, then this is how they will be able to do it</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24590364-93D8-6036-DCF1-EA31483E9839}"/>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pic>
        <p:nvPicPr>
          <p:cNvPr id="4" name="Picture 3">
            <a:extLst>
              <a:ext uri="{FF2B5EF4-FFF2-40B4-BE49-F238E27FC236}">
                <a16:creationId xmlns:a16="http://schemas.microsoft.com/office/drawing/2014/main" id="{1B704651-3E1A-E167-0302-716182C9CFB7}"/>
              </a:ext>
            </a:extLst>
          </p:cNvPr>
          <p:cNvPicPr>
            <a:picLocks noChangeAspect="1"/>
          </p:cNvPicPr>
          <p:nvPr/>
        </p:nvPicPr>
        <p:blipFill>
          <a:blip r:embed="rId3"/>
          <a:stretch>
            <a:fillRect/>
          </a:stretch>
        </p:blipFill>
        <p:spPr>
          <a:xfrm>
            <a:off x="4899667" y="983363"/>
            <a:ext cx="6901270" cy="3877392"/>
          </a:xfrm>
          <a:prstGeom prst="rect">
            <a:avLst/>
          </a:prstGeom>
        </p:spPr>
      </p:pic>
    </p:spTree>
    <p:extLst>
      <p:ext uri="{BB962C8B-B14F-4D97-AF65-F5344CB8AC3E}">
        <p14:creationId xmlns:p14="http://schemas.microsoft.com/office/powerpoint/2010/main" val="21147031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EF637-554C-2AE3-9166-F4223CBB302A}"/>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72934EE2-2F92-062A-F368-483F0447E647}"/>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Foundation Formula – non-resident pop, density, </a:t>
            </a:r>
            <a:r>
              <a:rPr lang="en-GB" dirty="0" err="1">
                <a:latin typeface="+mj-lt"/>
              </a:rPr>
              <a:t>deprn</a:t>
            </a:r>
            <a:endParaRPr dirty="0">
              <a:latin typeface="+mj-lt"/>
            </a:endParaRPr>
          </a:p>
        </p:txBody>
      </p:sp>
      <p:sp>
        <p:nvSpPr>
          <p:cNvPr id="133" name="Content Placeholder 4">
            <a:extLst>
              <a:ext uri="{FF2B5EF4-FFF2-40B4-BE49-F238E27FC236}">
                <a16:creationId xmlns:a16="http://schemas.microsoft.com/office/drawing/2014/main" id="{BAF43677-CEB2-0B5D-48AB-7FCF7F82DC62}"/>
              </a:ext>
            </a:extLst>
          </p:cNvPr>
          <p:cNvSpPr txBox="1">
            <a:spLocks noGrp="1"/>
          </p:cNvSpPr>
          <p:nvPr>
            <p:ph type="body" sz="half" idx="1"/>
          </p:nvPr>
        </p:nvSpPr>
        <p:spPr>
          <a:xfrm>
            <a:off x="838196" y="983364"/>
            <a:ext cx="4061471" cy="5372985"/>
          </a:xfrm>
          <a:prstGeom prst="rect">
            <a:avLst/>
          </a:prstGeom>
        </p:spPr>
        <p:txBody>
          <a:bodyPr>
            <a:normAutofit/>
          </a:bodyPr>
          <a:lstStyle/>
          <a:p>
            <a:pPr marL="342900" indent="-342900">
              <a:lnSpc>
                <a:spcPct val="115000"/>
              </a:lnSpc>
              <a:buFont typeface="Symbol"/>
              <a:buChar char="·"/>
              <a:defRPr sz="1500"/>
            </a:pPr>
            <a:r>
              <a:rPr lang="en-GB" u="sng" dirty="0"/>
              <a:t>Default assumption: weightings for density, deprivation and non-resident population based on ministerial “judgement”</a:t>
            </a:r>
          </a:p>
          <a:p>
            <a:pPr marL="342900" indent="-342900">
              <a:lnSpc>
                <a:spcPct val="115000"/>
              </a:lnSpc>
              <a:buFont typeface="Symbol"/>
              <a:buChar char="·"/>
              <a:defRPr sz="1500"/>
            </a:pPr>
            <a:r>
              <a:rPr lang="en-GB" dirty="0"/>
              <a:t>Deprivation (10%/ 7.5%), non-resident population (5%), and density (5%)</a:t>
            </a:r>
          </a:p>
          <a:p>
            <a:pPr marL="342900" indent="-342900">
              <a:lnSpc>
                <a:spcPct val="115000"/>
              </a:lnSpc>
              <a:buFont typeface="Symbol"/>
              <a:buChar char="·"/>
              <a:defRPr sz="1500"/>
            </a:pPr>
            <a:r>
              <a:rPr lang="en-GB" dirty="0"/>
              <a:t>Previously we have used lower weightings for deprivation based on the 2018 consultation paper (5% for deprivation) and 0% for both density and deprivation</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dirty="0"/>
              <a:t>Re-introducing indicators for density and non-resident population would massively benefit inner London (and outer London to a lesser degree)</a:t>
            </a:r>
          </a:p>
          <a:p>
            <a:pPr marL="342900" indent="-342900">
              <a:lnSpc>
                <a:spcPct val="115000"/>
              </a:lnSpc>
              <a:buFont typeface="Symbol"/>
              <a:buChar char="·"/>
              <a:defRPr sz="1500"/>
            </a:pPr>
            <a:r>
              <a:rPr lang="en-GB" b="1" dirty="0"/>
              <a:t>Some benefit to Mets – but not significant </a:t>
            </a:r>
          </a:p>
          <a:p>
            <a:pPr marL="0" indent="0">
              <a:lnSpc>
                <a:spcPct val="115000"/>
              </a:lnSpc>
              <a:buNone/>
              <a:defRPr sz="1500"/>
            </a:pPr>
            <a:endParaRPr lang="en-GB" b="1"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12E45D9C-42B6-E036-C67B-0276FFB4B8A7}"/>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pic>
        <p:nvPicPr>
          <p:cNvPr id="2" name="Picture 1">
            <a:extLst>
              <a:ext uri="{FF2B5EF4-FFF2-40B4-BE49-F238E27FC236}">
                <a16:creationId xmlns:a16="http://schemas.microsoft.com/office/drawing/2014/main" id="{01758404-298F-52F1-F540-A7B67C691564}"/>
              </a:ext>
            </a:extLst>
          </p:cNvPr>
          <p:cNvPicPr>
            <a:picLocks noChangeAspect="1"/>
          </p:cNvPicPr>
          <p:nvPr/>
        </p:nvPicPr>
        <p:blipFill>
          <a:blip r:embed="rId3"/>
          <a:stretch>
            <a:fillRect/>
          </a:stretch>
        </p:blipFill>
        <p:spPr>
          <a:xfrm>
            <a:off x="4899667" y="983363"/>
            <a:ext cx="6901270" cy="3877392"/>
          </a:xfrm>
          <a:prstGeom prst="rect">
            <a:avLst/>
          </a:prstGeom>
        </p:spPr>
      </p:pic>
    </p:spTree>
    <p:extLst>
      <p:ext uri="{BB962C8B-B14F-4D97-AF65-F5344CB8AC3E}">
        <p14:creationId xmlns:p14="http://schemas.microsoft.com/office/powerpoint/2010/main" val="39016428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6AEF3-7C28-4EF3-380C-BF7390137012}"/>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B94AAC09-05CF-94C6-23F5-1D5721E5A2FB}"/>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Children’s Services Relative Needs Formula</a:t>
            </a:r>
            <a:endParaRPr dirty="0">
              <a:latin typeface="+mj-lt"/>
            </a:endParaRPr>
          </a:p>
        </p:txBody>
      </p:sp>
      <p:sp>
        <p:nvSpPr>
          <p:cNvPr id="133" name="Content Placeholder 4">
            <a:extLst>
              <a:ext uri="{FF2B5EF4-FFF2-40B4-BE49-F238E27FC236}">
                <a16:creationId xmlns:a16="http://schemas.microsoft.com/office/drawing/2014/main" id="{20897E63-9F2F-DED5-BD18-0F3F9040E912}"/>
              </a:ext>
            </a:extLst>
          </p:cNvPr>
          <p:cNvSpPr txBox="1">
            <a:spLocks noGrp="1"/>
          </p:cNvSpPr>
          <p:nvPr>
            <p:ph type="body" sz="half" idx="1"/>
          </p:nvPr>
        </p:nvSpPr>
        <p:spPr>
          <a:xfrm>
            <a:off x="838196" y="983364"/>
            <a:ext cx="4061471" cy="5372985"/>
          </a:xfrm>
          <a:prstGeom prst="rect">
            <a:avLst/>
          </a:prstGeom>
        </p:spPr>
        <p:txBody>
          <a:bodyPr>
            <a:normAutofit/>
          </a:bodyPr>
          <a:lstStyle/>
          <a:p>
            <a:pPr marL="342900" indent="-342900">
              <a:lnSpc>
                <a:spcPct val="115000"/>
              </a:lnSpc>
              <a:buFont typeface="Symbol"/>
              <a:buChar char="·"/>
              <a:defRPr sz="1500"/>
            </a:pPr>
            <a:r>
              <a:rPr lang="en-GB" dirty="0"/>
              <a:t>New formula developed before pandemic – and research paper published on27 February 2025:  </a:t>
            </a:r>
            <a:r>
              <a:rPr lang="en-GB" dirty="0">
                <a:hlinkClick r:id="rId3"/>
              </a:rPr>
              <a:t>https://www.gov.uk/government/publications/children-and-young-peoples-services-formula-review</a:t>
            </a:r>
            <a:r>
              <a:rPr lang="en-GB" dirty="0"/>
              <a:t> </a:t>
            </a:r>
          </a:p>
          <a:p>
            <a:pPr marL="342900" indent="-342900">
              <a:lnSpc>
                <a:spcPct val="115000"/>
              </a:lnSpc>
              <a:buFont typeface="Symbol"/>
              <a:buChar char="·"/>
              <a:defRPr sz="1500"/>
            </a:pPr>
            <a:r>
              <a:rPr lang="en-GB" dirty="0"/>
              <a:t>Child-based formula, using sophisticated multi-level modelling</a:t>
            </a:r>
          </a:p>
          <a:p>
            <a:pPr marL="342900" indent="-342900">
              <a:lnSpc>
                <a:spcPct val="115000"/>
              </a:lnSpc>
              <a:buFont typeface="Symbol"/>
              <a:buChar char="·"/>
              <a:defRPr sz="1500"/>
            </a:pPr>
            <a:r>
              <a:rPr lang="en-GB" dirty="0"/>
              <a:t>No formula published in the research paper, so not possible to recreate it</a:t>
            </a:r>
          </a:p>
          <a:p>
            <a:pPr marL="342900" indent="-342900">
              <a:lnSpc>
                <a:spcPct val="115000"/>
              </a:lnSpc>
              <a:buFont typeface="Symbol"/>
              <a:buChar char="·"/>
              <a:defRPr sz="1500"/>
            </a:pPr>
            <a:r>
              <a:rPr lang="en-GB" dirty="0"/>
              <a:t>But we can reverse-engineer the proposed (“interim”) RNF from the Children’s Social Care Prevention Grant</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dirty="0"/>
              <a:t>Significant movement away from London, towards Met authorities; smaller losses for shire counties</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25A9FC6B-81AD-F0F6-3145-5DDE02388191}"/>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pic>
        <p:nvPicPr>
          <p:cNvPr id="3" name="Picture 2">
            <a:extLst>
              <a:ext uri="{FF2B5EF4-FFF2-40B4-BE49-F238E27FC236}">
                <a16:creationId xmlns:a16="http://schemas.microsoft.com/office/drawing/2014/main" id="{79AB5967-A861-008D-BC40-F7033A3A500E}"/>
              </a:ext>
            </a:extLst>
          </p:cNvPr>
          <p:cNvPicPr>
            <a:picLocks noChangeAspect="1"/>
          </p:cNvPicPr>
          <p:nvPr/>
        </p:nvPicPr>
        <p:blipFill>
          <a:blip r:embed="rId4"/>
          <a:stretch>
            <a:fillRect/>
          </a:stretch>
        </p:blipFill>
        <p:spPr>
          <a:xfrm>
            <a:off x="4899667" y="983363"/>
            <a:ext cx="6901270" cy="3877392"/>
          </a:xfrm>
          <a:prstGeom prst="rect">
            <a:avLst/>
          </a:prstGeom>
        </p:spPr>
      </p:pic>
      <p:graphicFrame>
        <p:nvGraphicFramePr>
          <p:cNvPr id="4" name="Table 3">
            <a:extLst>
              <a:ext uri="{FF2B5EF4-FFF2-40B4-BE49-F238E27FC236}">
                <a16:creationId xmlns:a16="http://schemas.microsoft.com/office/drawing/2014/main" id="{FD46F612-7A7D-28BE-59B3-C7BB287E528F}"/>
              </a:ext>
            </a:extLst>
          </p:cNvPr>
          <p:cNvGraphicFramePr>
            <a:graphicFrameLocks noGrp="1"/>
          </p:cNvGraphicFramePr>
          <p:nvPr>
            <p:extLst>
              <p:ext uri="{D42A27DB-BD31-4B8C-83A1-F6EECF244321}">
                <p14:modId xmlns:p14="http://schemas.microsoft.com/office/powerpoint/2010/main" val="3955619086"/>
              </p:ext>
            </p:extLst>
          </p:nvPr>
        </p:nvGraphicFramePr>
        <p:xfrm>
          <a:off x="6164350" y="4801761"/>
          <a:ext cx="5636588" cy="1612999"/>
        </p:xfrm>
        <a:graphic>
          <a:graphicData uri="http://schemas.openxmlformats.org/drawingml/2006/table">
            <a:tbl>
              <a:tblPr/>
              <a:tblGrid>
                <a:gridCol w="2202410">
                  <a:extLst>
                    <a:ext uri="{9D8B030D-6E8A-4147-A177-3AD203B41FA5}">
                      <a16:colId xmlns:a16="http://schemas.microsoft.com/office/drawing/2014/main" val="4056732709"/>
                    </a:ext>
                  </a:extLst>
                </a:gridCol>
                <a:gridCol w="1144726">
                  <a:extLst>
                    <a:ext uri="{9D8B030D-6E8A-4147-A177-3AD203B41FA5}">
                      <a16:colId xmlns:a16="http://schemas.microsoft.com/office/drawing/2014/main" val="2850248430"/>
                    </a:ext>
                  </a:extLst>
                </a:gridCol>
                <a:gridCol w="1144726">
                  <a:extLst>
                    <a:ext uri="{9D8B030D-6E8A-4147-A177-3AD203B41FA5}">
                      <a16:colId xmlns:a16="http://schemas.microsoft.com/office/drawing/2014/main" val="4018908490"/>
                    </a:ext>
                  </a:extLst>
                </a:gridCol>
                <a:gridCol w="1144726">
                  <a:extLst>
                    <a:ext uri="{9D8B030D-6E8A-4147-A177-3AD203B41FA5}">
                      <a16:colId xmlns:a16="http://schemas.microsoft.com/office/drawing/2014/main" val="2518429199"/>
                    </a:ext>
                  </a:extLst>
                </a:gridCol>
              </a:tblGrid>
              <a:tr h="483899">
                <a:tc>
                  <a:txBody>
                    <a:bodyPr/>
                    <a:lstStyle/>
                    <a:p>
                      <a:pPr algn="r" fontAlgn="b"/>
                      <a:r>
                        <a:rPr lang="en-GB"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noFill/>
                  </a:tcPr>
                </a:tc>
                <a:tc>
                  <a:txBody>
                    <a:bodyPr/>
                    <a:lstStyle/>
                    <a:p>
                      <a:pPr algn="ctr" fontAlgn="t"/>
                      <a:r>
                        <a:rPr lang="en-GB" sz="1000" b="1" i="0" u="none" strike="noStrike" dirty="0">
                          <a:solidFill>
                            <a:srgbClr val="000000"/>
                          </a:solidFill>
                          <a:effectLst/>
                          <a:latin typeface="Calibri" panose="020F0502020204030204" pitchFamily="34" charset="0"/>
                        </a:rPr>
                        <a:t>Share of 2013-14 Children's Services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000" b="1" i="0" u="none" strike="noStrike" dirty="0">
                          <a:solidFill>
                            <a:srgbClr val="000000"/>
                          </a:solidFill>
                          <a:effectLst/>
                          <a:latin typeface="Calibri" panose="020F0502020204030204" pitchFamily="34" charset="0"/>
                        </a:rPr>
                        <a:t>Share of new interim RNF 26-27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000" b="1" i="0" u="none" strike="noStrike">
                          <a:solidFill>
                            <a:srgbClr val="000000"/>
                          </a:solidFill>
                          <a:effectLst/>
                          <a:latin typeface="Calibri" panose="020F0502020204030204" pitchFamily="34" charset="0"/>
                        </a:rPr>
                        <a:t>Change in RNF share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91904212"/>
                  </a:ext>
                </a:extLst>
              </a:tr>
              <a:tr h="161300">
                <a:tc>
                  <a:txBody>
                    <a:bodyPr/>
                    <a:lstStyle/>
                    <a:p>
                      <a:pPr algn="l" fontAlgn="b"/>
                      <a:r>
                        <a:rPr lang="en-GB" sz="1000" b="0" i="0" u="none" strike="noStrike">
                          <a:solidFill>
                            <a:srgbClr val="000000"/>
                          </a:solidFill>
                          <a:effectLst/>
                          <a:latin typeface="Calibri" panose="020F0502020204030204" pitchFamily="34" charset="0"/>
                        </a:rPr>
                        <a:t>Outer London boroughs</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13.5%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9.4%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-30.2%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27367328"/>
                  </a:ext>
                </a:extLst>
              </a:tr>
              <a:tr h="161300">
                <a:tc>
                  <a:txBody>
                    <a:bodyPr/>
                    <a:lstStyle/>
                    <a:p>
                      <a:pPr algn="l" fontAlgn="b"/>
                      <a:r>
                        <a:rPr lang="en-GB" sz="1000" b="0" i="0" u="none" strike="noStrike">
                          <a:solidFill>
                            <a:srgbClr val="000000"/>
                          </a:solidFill>
                          <a:effectLst/>
                          <a:latin typeface="Calibri" panose="020F0502020204030204" pitchFamily="34" charset="0"/>
                        </a:rPr>
                        <a:t>Metropolitan districts</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23.6%</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29.3%</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24.1%</a:t>
                      </a:r>
                    </a:p>
                  </a:txBody>
                  <a:tcPr marL="0" marR="0" marT="0" marB="0" anchor="b">
                    <a:lnL>
                      <a:noFill/>
                    </a:lnL>
                    <a:lnR>
                      <a:noFill/>
                    </a:lnR>
                    <a:lnT>
                      <a:noFill/>
                    </a:lnT>
                    <a:lnB>
                      <a:noFill/>
                    </a:lnB>
                    <a:noFill/>
                  </a:tcPr>
                </a:tc>
                <a:extLst>
                  <a:ext uri="{0D108BD9-81ED-4DB2-BD59-A6C34878D82A}">
                    <a16:rowId xmlns:a16="http://schemas.microsoft.com/office/drawing/2014/main" val="522681935"/>
                  </a:ext>
                </a:extLst>
              </a:tr>
              <a:tr h="161300">
                <a:tc>
                  <a:txBody>
                    <a:bodyPr/>
                    <a:lstStyle/>
                    <a:p>
                      <a:pPr algn="l" fontAlgn="b"/>
                      <a:r>
                        <a:rPr lang="en-GB" sz="1000" b="0" i="0" u="none" strike="noStrike">
                          <a:solidFill>
                            <a:srgbClr val="000000"/>
                          </a:solidFill>
                          <a:effectLst/>
                          <a:latin typeface="Calibri" panose="020F0502020204030204" pitchFamily="34" charset="0"/>
                        </a:rPr>
                        <a:t>Unitary authorities (non-CCN)</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16.8%</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19.1%</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14.2%</a:t>
                      </a:r>
                    </a:p>
                  </a:txBody>
                  <a:tcPr marL="0" marR="0" marT="0" marB="0" anchor="b">
                    <a:lnL>
                      <a:noFill/>
                    </a:lnL>
                    <a:lnR>
                      <a:noFill/>
                    </a:lnR>
                    <a:lnT>
                      <a:noFill/>
                    </a:lnT>
                    <a:lnB>
                      <a:noFill/>
                    </a:lnB>
                    <a:noFill/>
                  </a:tcPr>
                </a:tc>
                <a:extLst>
                  <a:ext uri="{0D108BD9-81ED-4DB2-BD59-A6C34878D82A}">
                    <a16:rowId xmlns:a16="http://schemas.microsoft.com/office/drawing/2014/main" val="4220527612"/>
                  </a:ext>
                </a:extLst>
              </a:tr>
              <a:tr h="161300">
                <a:tc>
                  <a:txBody>
                    <a:bodyPr/>
                    <a:lstStyle/>
                    <a:p>
                      <a:pPr algn="l" fontAlgn="b"/>
                      <a:r>
                        <a:rPr lang="en-GB" sz="1000" b="0" i="0" u="none" strike="noStrike">
                          <a:solidFill>
                            <a:srgbClr val="000000"/>
                          </a:solidFill>
                          <a:effectLst/>
                          <a:latin typeface="Calibri" panose="020F0502020204030204" pitchFamily="34" charset="0"/>
                        </a:rPr>
                        <a:t>Unitary authorities (CCN)</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9.9%</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9.1%</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-8.1%</a:t>
                      </a:r>
                    </a:p>
                  </a:txBody>
                  <a:tcPr marL="0" marR="0" marT="0" marB="0" anchor="b">
                    <a:lnL>
                      <a:noFill/>
                    </a:lnL>
                    <a:lnR>
                      <a:noFill/>
                    </a:lnR>
                    <a:lnT>
                      <a:noFill/>
                    </a:lnT>
                    <a:lnB>
                      <a:noFill/>
                    </a:lnB>
                    <a:noFill/>
                  </a:tcPr>
                </a:tc>
                <a:extLst>
                  <a:ext uri="{0D108BD9-81ED-4DB2-BD59-A6C34878D82A}">
                    <a16:rowId xmlns:a16="http://schemas.microsoft.com/office/drawing/2014/main" val="828858386"/>
                  </a:ext>
                </a:extLst>
              </a:tr>
              <a:tr h="161300">
                <a:tc>
                  <a:txBody>
                    <a:bodyPr/>
                    <a:lstStyle/>
                    <a:p>
                      <a:pPr algn="l" fontAlgn="b"/>
                      <a:r>
                        <a:rPr lang="en-GB" sz="1000" b="0" i="0" u="none" strike="noStrike">
                          <a:solidFill>
                            <a:srgbClr val="000000"/>
                          </a:solidFill>
                          <a:effectLst/>
                          <a:latin typeface="Calibri" panose="020F0502020204030204" pitchFamily="34" charset="0"/>
                        </a:rPr>
                        <a:t>Inner London boroughs</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8.8%</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6.2%</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-29.7%</a:t>
                      </a:r>
                    </a:p>
                  </a:txBody>
                  <a:tcPr marL="0" marR="0" marT="0" marB="0" anchor="b">
                    <a:lnL>
                      <a:noFill/>
                    </a:lnL>
                    <a:lnR>
                      <a:noFill/>
                    </a:lnR>
                    <a:lnT>
                      <a:noFill/>
                    </a:lnT>
                    <a:lnB>
                      <a:noFill/>
                    </a:lnB>
                    <a:noFill/>
                  </a:tcPr>
                </a:tc>
                <a:extLst>
                  <a:ext uri="{0D108BD9-81ED-4DB2-BD59-A6C34878D82A}">
                    <a16:rowId xmlns:a16="http://schemas.microsoft.com/office/drawing/2014/main" val="1274026186"/>
                  </a:ext>
                </a:extLst>
              </a:tr>
              <a:tr h="161300">
                <a:tc>
                  <a:txBody>
                    <a:bodyPr/>
                    <a:lstStyle/>
                    <a:p>
                      <a:pPr algn="l" fontAlgn="b"/>
                      <a:r>
                        <a:rPr lang="en-GB" sz="1000" b="0" i="0" u="none" strike="noStrike">
                          <a:solidFill>
                            <a:srgbClr val="000000"/>
                          </a:solidFill>
                          <a:effectLst/>
                          <a:latin typeface="Calibri" panose="020F0502020204030204" pitchFamily="34" charset="0"/>
                        </a:rPr>
                        <a:t>Shire counties</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27.4%</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26.8%</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noFill/>
                  </a:tcPr>
                </a:tc>
                <a:extLst>
                  <a:ext uri="{0D108BD9-81ED-4DB2-BD59-A6C34878D82A}">
                    <a16:rowId xmlns:a16="http://schemas.microsoft.com/office/drawing/2014/main" val="2209821316"/>
                  </a:ext>
                </a:extLst>
              </a:tr>
              <a:tr h="161300">
                <a:tc>
                  <a:txBody>
                    <a:bodyPr/>
                    <a:lstStyle/>
                    <a:p>
                      <a:pPr algn="l" fontAlgn="b"/>
                      <a:r>
                        <a:rPr lang="en-GB" sz="1000" b="0" i="0" u="none" strike="noStrike">
                          <a:solidFill>
                            <a:srgbClr val="000000"/>
                          </a:solidFill>
                          <a:effectLst/>
                          <a:latin typeface="Calibri" panose="020F0502020204030204" pitchFamily="34" charset="0"/>
                        </a:rPr>
                        <a:t>England</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100.0%</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100.0%</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0.0%</a:t>
                      </a:r>
                    </a:p>
                  </a:txBody>
                  <a:tcPr marL="0" marR="0" marT="0" marB="0" anchor="b">
                    <a:lnL>
                      <a:noFill/>
                    </a:lnL>
                    <a:lnR>
                      <a:noFill/>
                    </a:lnR>
                    <a:lnT>
                      <a:noFill/>
                    </a:lnT>
                    <a:lnB>
                      <a:noFill/>
                    </a:lnB>
                    <a:noFill/>
                  </a:tcPr>
                </a:tc>
                <a:extLst>
                  <a:ext uri="{0D108BD9-81ED-4DB2-BD59-A6C34878D82A}">
                    <a16:rowId xmlns:a16="http://schemas.microsoft.com/office/drawing/2014/main" val="2604006773"/>
                  </a:ext>
                </a:extLst>
              </a:tr>
            </a:tbl>
          </a:graphicData>
        </a:graphic>
      </p:graphicFrame>
    </p:spTree>
    <p:extLst>
      <p:ext uri="{BB962C8B-B14F-4D97-AF65-F5344CB8AC3E}">
        <p14:creationId xmlns:p14="http://schemas.microsoft.com/office/powerpoint/2010/main" val="41208576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20D74-4D41-716B-9824-FDBC7EABF41D}"/>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E1AD08CA-7591-64F7-49C9-CCFF325FF46A}"/>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Children’s Services Relative Needs Formula</a:t>
            </a:r>
            <a:endParaRPr dirty="0">
              <a:latin typeface="+mj-lt"/>
            </a:endParaRPr>
          </a:p>
        </p:txBody>
      </p:sp>
      <p:sp>
        <p:nvSpPr>
          <p:cNvPr id="133" name="Content Placeholder 4">
            <a:extLst>
              <a:ext uri="{FF2B5EF4-FFF2-40B4-BE49-F238E27FC236}">
                <a16:creationId xmlns:a16="http://schemas.microsoft.com/office/drawing/2014/main" id="{4CB29E8B-BE20-2B09-5C45-929475AD8D1D}"/>
              </a:ext>
            </a:extLst>
          </p:cNvPr>
          <p:cNvSpPr txBox="1">
            <a:spLocks noGrp="1"/>
          </p:cNvSpPr>
          <p:nvPr>
            <p:ph type="body" sz="half" idx="1"/>
          </p:nvPr>
        </p:nvSpPr>
        <p:spPr>
          <a:xfrm>
            <a:off x="838196" y="983364"/>
            <a:ext cx="4061471" cy="5372985"/>
          </a:xfrm>
          <a:prstGeom prst="rect">
            <a:avLst/>
          </a:prstGeom>
        </p:spPr>
        <p:txBody>
          <a:bodyPr>
            <a:normAutofit/>
          </a:bodyPr>
          <a:lstStyle/>
          <a:p>
            <a:pPr marL="342900" indent="-342900">
              <a:lnSpc>
                <a:spcPct val="115000"/>
              </a:lnSpc>
              <a:buFont typeface="Symbol"/>
              <a:buChar char="·"/>
              <a:defRPr sz="1500"/>
            </a:pPr>
            <a:r>
              <a:rPr lang="en-GB" dirty="0"/>
              <a:t>New formula developed before pandemic – and research paper published on27 February 2025:  </a:t>
            </a:r>
            <a:r>
              <a:rPr lang="en-GB" dirty="0">
                <a:hlinkClick r:id="rId3"/>
              </a:rPr>
              <a:t>https://www.gov.uk/government/publications/children-and-young-peoples-services-formula-review</a:t>
            </a:r>
            <a:r>
              <a:rPr lang="en-GB" dirty="0"/>
              <a:t> </a:t>
            </a:r>
          </a:p>
          <a:p>
            <a:pPr marL="342900" indent="-342900">
              <a:lnSpc>
                <a:spcPct val="115000"/>
              </a:lnSpc>
              <a:buFont typeface="Symbol"/>
              <a:buChar char="·"/>
              <a:defRPr sz="1500"/>
            </a:pPr>
            <a:r>
              <a:rPr lang="en-GB" dirty="0"/>
              <a:t>Child-based formula, using sophisticated multi-level modelling</a:t>
            </a:r>
          </a:p>
          <a:p>
            <a:pPr marL="342900" indent="-342900">
              <a:lnSpc>
                <a:spcPct val="115000"/>
              </a:lnSpc>
              <a:buFont typeface="Symbol"/>
              <a:buChar char="·"/>
              <a:defRPr sz="1500"/>
            </a:pPr>
            <a:r>
              <a:rPr lang="en-GB" dirty="0"/>
              <a:t>No formula published in the research paper, so not possible to recreate it</a:t>
            </a:r>
          </a:p>
          <a:p>
            <a:pPr marL="342900" indent="-342900">
              <a:lnSpc>
                <a:spcPct val="115000"/>
              </a:lnSpc>
              <a:buFont typeface="Symbol"/>
              <a:buChar char="·"/>
              <a:defRPr sz="1500"/>
            </a:pPr>
            <a:r>
              <a:rPr lang="en-GB" dirty="0"/>
              <a:t>But we can reverse-engineer the proposed (“interim”) RNF from the Children’s Social Care Prevention Grant</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dirty="0"/>
              <a:t>Significant movement away from London, towards Met authorities; smaller losses for shire counties</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73735FF8-9FB3-927D-17E1-F9D92EB01472}"/>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pic>
        <p:nvPicPr>
          <p:cNvPr id="3" name="Picture 2">
            <a:extLst>
              <a:ext uri="{FF2B5EF4-FFF2-40B4-BE49-F238E27FC236}">
                <a16:creationId xmlns:a16="http://schemas.microsoft.com/office/drawing/2014/main" id="{A9A5015F-E453-C074-9AD7-B185A9A2F02B}"/>
              </a:ext>
            </a:extLst>
          </p:cNvPr>
          <p:cNvPicPr>
            <a:picLocks noChangeAspect="1"/>
          </p:cNvPicPr>
          <p:nvPr/>
        </p:nvPicPr>
        <p:blipFill>
          <a:blip r:embed="rId4"/>
          <a:stretch>
            <a:fillRect/>
          </a:stretch>
        </p:blipFill>
        <p:spPr>
          <a:xfrm>
            <a:off x="4899667" y="983363"/>
            <a:ext cx="6901270" cy="3877392"/>
          </a:xfrm>
          <a:prstGeom prst="rect">
            <a:avLst/>
          </a:prstGeom>
        </p:spPr>
      </p:pic>
      <p:graphicFrame>
        <p:nvGraphicFramePr>
          <p:cNvPr id="4" name="Table 3">
            <a:extLst>
              <a:ext uri="{FF2B5EF4-FFF2-40B4-BE49-F238E27FC236}">
                <a16:creationId xmlns:a16="http://schemas.microsoft.com/office/drawing/2014/main" id="{0069715C-B089-2F53-3DCD-CA85A6A69B37}"/>
              </a:ext>
            </a:extLst>
          </p:cNvPr>
          <p:cNvGraphicFramePr>
            <a:graphicFrameLocks noGrp="1"/>
          </p:cNvGraphicFramePr>
          <p:nvPr/>
        </p:nvGraphicFramePr>
        <p:xfrm>
          <a:off x="6164350" y="4801761"/>
          <a:ext cx="5636588" cy="1612999"/>
        </p:xfrm>
        <a:graphic>
          <a:graphicData uri="http://schemas.openxmlformats.org/drawingml/2006/table">
            <a:tbl>
              <a:tblPr/>
              <a:tblGrid>
                <a:gridCol w="2202410">
                  <a:extLst>
                    <a:ext uri="{9D8B030D-6E8A-4147-A177-3AD203B41FA5}">
                      <a16:colId xmlns:a16="http://schemas.microsoft.com/office/drawing/2014/main" val="4056732709"/>
                    </a:ext>
                  </a:extLst>
                </a:gridCol>
                <a:gridCol w="1144726">
                  <a:extLst>
                    <a:ext uri="{9D8B030D-6E8A-4147-A177-3AD203B41FA5}">
                      <a16:colId xmlns:a16="http://schemas.microsoft.com/office/drawing/2014/main" val="2850248430"/>
                    </a:ext>
                  </a:extLst>
                </a:gridCol>
                <a:gridCol w="1144726">
                  <a:extLst>
                    <a:ext uri="{9D8B030D-6E8A-4147-A177-3AD203B41FA5}">
                      <a16:colId xmlns:a16="http://schemas.microsoft.com/office/drawing/2014/main" val="4018908490"/>
                    </a:ext>
                  </a:extLst>
                </a:gridCol>
                <a:gridCol w="1144726">
                  <a:extLst>
                    <a:ext uri="{9D8B030D-6E8A-4147-A177-3AD203B41FA5}">
                      <a16:colId xmlns:a16="http://schemas.microsoft.com/office/drawing/2014/main" val="2518429199"/>
                    </a:ext>
                  </a:extLst>
                </a:gridCol>
              </a:tblGrid>
              <a:tr h="483899">
                <a:tc>
                  <a:txBody>
                    <a:bodyPr/>
                    <a:lstStyle/>
                    <a:p>
                      <a:pPr algn="r" fontAlgn="b"/>
                      <a:r>
                        <a:rPr lang="en-GB"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noFill/>
                  </a:tcPr>
                </a:tc>
                <a:tc>
                  <a:txBody>
                    <a:bodyPr/>
                    <a:lstStyle/>
                    <a:p>
                      <a:pPr algn="ctr" fontAlgn="t"/>
                      <a:r>
                        <a:rPr lang="en-GB" sz="1000" b="1" i="0" u="none" strike="noStrike" dirty="0">
                          <a:solidFill>
                            <a:srgbClr val="000000"/>
                          </a:solidFill>
                          <a:effectLst/>
                          <a:latin typeface="Calibri" panose="020F0502020204030204" pitchFamily="34" charset="0"/>
                        </a:rPr>
                        <a:t>Share of 2013-14 Children's Services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000" b="1" i="0" u="none" strike="noStrike" dirty="0">
                          <a:solidFill>
                            <a:srgbClr val="000000"/>
                          </a:solidFill>
                          <a:effectLst/>
                          <a:latin typeface="Calibri" panose="020F0502020204030204" pitchFamily="34" charset="0"/>
                        </a:rPr>
                        <a:t>Share of new interim RNF 26-27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000" b="1" i="0" u="none" strike="noStrike">
                          <a:solidFill>
                            <a:srgbClr val="000000"/>
                          </a:solidFill>
                          <a:effectLst/>
                          <a:latin typeface="Calibri" panose="020F0502020204030204" pitchFamily="34" charset="0"/>
                        </a:rPr>
                        <a:t>Change in RNF share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91904212"/>
                  </a:ext>
                </a:extLst>
              </a:tr>
              <a:tr h="161300">
                <a:tc>
                  <a:txBody>
                    <a:bodyPr/>
                    <a:lstStyle/>
                    <a:p>
                      <a:pPr algn="l" fontAlgn="b"/>
                      <a:r>
                        <a:rPr lang="en-GB" sz="1000" b="0" i="0" u="none" strike="noStrike">
                          <a:solidFill>
                            <a:srgbClr val="000000"/>
                          </a:solidFill>
                          <a:effectLst/>
                          <a:latin typeface="Calibri" panose="020F0502020204030204" pitchFamily="34" charset="0"/>
                        </a:rPr>
                        <a:t>Outer London boroughs</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13.5%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9.4%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-30.2%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27367328"/>
                  </a:ext>
                </a:extLst>
              </a:tr>
              <a:tr h="161300">
                <a:tc>
                  <a:txBody>
                    <a:bodyPr/>
                    <a:lstStyle/>
                    <a:p>
                      <a:pPr algn="l" fontAlgn="b"/>
                      <a:r>
                        <a:rPr lang="en-GB" sz="1000" b="0" i="0" u="none" strike="noStrike">
                          <a:solidFill>
                            <a:srgbClr val="000000"/>
                          </a:solidFill>
                          <a:effectLst/>
                          <a:latin typeface="Calibri" panose="020F0502020204030204" pitchFamily="34" charset="0"/>
                        </a:rPr>
                        <a:t>Metropolitan districts</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23.6%</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29.3%</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24.1%</a:t>
                      </a:r>
                    </a:p>
                  </a:txBody>
                  <a:tcPr marL="0" marR="0" marT="0" marB="0" anchor="b">
                    <a:lnL>
                      <a:noFill/>
                    </a:lnL>
                    <a:lnR>
                      <a:noFill/>
                    </a:lnR>
                    <a:lnT>
                      <a:noFill/>
                    </a:lnT>
                    <a:lnB>
                      <a:noFill/>
                    </a:lnB>
                    <a:noFill/>
                  </a:tcPr>
                </a:tc>
                <a:extLst>
                  <a:ext uri="{0D108BD9-81ED-4DB2-BD59-A6C34878D82A}">
                    <a16:rowId xmlns:a16="http://schemas.microsoft.com/office/drawing/2014/main" val="522681935"/>
                  </a:ext>
                </a:extLst>
              </a:tr>
              <a:tr h="161300">
                <a:tc>
                  <a:txBody>
                    <a:bodyPr/>
                    <a:lstStyle/>
                    <a:p>
                      <a:pPr algn="l" fontAlgn="b"/>
                      <a:r>
                        <a:rPr lang="en-GB" sz="1000" b="0" i="0" u="none" strike="noStrike">
                          <a:solidFill>
                            <a:srgbClr val="000000"/>
                          </a:solidFill>
                          <a:effectLst/>
                          <a:latin typeface="Calibri" panose="020F0502020204030204" pitchFamily="34" charset="0"/>
                        </a:rPr>
                        <a:t>Unitary authorities (non-CCN)</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16.8%</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19.1%</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14.2%</a:t>
                      </a:r>
                    </a:p>
                  </a:txBody>
                  <a:tcPr marL="0" marR="0" marT="0" marB="0" anchor="b">
                    <a:lnL>
                      <a:noFill/>
                    </a:lnL>
                    <a:lnR>
                      <a:noFill/>
                    </a:lnR>
                    <a:lnT>
                      <a:noFill/>
                    </a:lnT>
                    <a:lnB>
                      <a:noFill/>
                    </a:lnB>
                    <a:noFill/>
                  </a:tcPr>
                </a:tc>
                <a:extLst>
                  <a:ext uri="{0D108BD9-81ED-4DB2-BD59-A6C34878D82A}">
                    <a16:rowId xmlns:a16="http://schemas.microsoft.com/office/drawing/2014/main" val="4220527612"/>
                  </a:ext>
                </a:extLst>
              </a:tr>
              <a:tr h="161300">
                <a:tc>
                  <a:txBody>
                    <a:bodyPr/>
                    <a:lstStyle/>
                    <a:p>
                      <a:pPr algn="l" fontAlgn="b"/>
                      <a:r>
                        <a:rPr lang="en-GB" sz="1000" b="0" i="0" u="none" strike="noStrike">
                          <a:solidFill>
                            <a:srgbClr val="000000"/>
                          </a:solidFill>
                          <a:effectLst/>
                          <a:latin typeface="Calibri" panose="020F0502020204030204" pitchFamily="34" charset="0"/>
                        </a:rPr>
                        <a:t>Unitary authorities (CCN)</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9.9%</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9.1%</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-8.1%</a:t>
                      </a:r>
                    </a:p>
                  </a:txBody>
                  <a:tcPr marL="0" marR="0" marT="0" marB="0" anchor="b">
                    <a:lnL>
                      <a:noFill/>
                    </a:lnL>
                    <a:lnR>
                      <a:noFill/>
                    </a:lnR>
                    <a:lnT>
                      <a:noFill/>
                    </a:lnT>
                    <a:lnB>
                      <a:noFill/>
                    </a:lnB>
                    <a:noFill/>
                  </a:tcPr>
                </a:tc>
                <a:extLst>
                  <a:ext uri="{0D108BD9-81ED-4DB2-BD59-A6C34878D82A}">
                    <a16:rowId xmlns:a16="http://schemas.microsoft.com/office/drawing/2014/main" val="828858386"/>
                  </a:ext>
                </a:extLst>
              </a:tr>
              <a:tr h="161300">
                <a:tc>
                  <a:txBody>
                    <a:bodyPr/>
                    <a:lstStyle/>
                    <a:p>
                      <a:pPr algn="l" fontAlgn="b"/>
                      <a:r>
                        <a:rPr lang="en-GB" sz="1000" b="0" i="0" u="none" strike="noStrike">
                          <a:solidFill>
                            <a:srgbClr val="000000"/>
                          </a:solidFill>
                          <a:effectLst/>
                          <a:latin typeface="Calibri" panose="020F0502020204030204" pitchFamily="34" charset="0"/>
                        </a:rPr>
                        <a:t>Inner London boroughs</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8.8%</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6.2%</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-29.7%</a:t>
                      </a:r>
                    </a:p>
                  </a:txBody>
                  <a:tcPr marL="0" marR="0" marT="0" marB="0" anchor="b">
                    <a:lnL>
                      <a:noFill/>
                    </a:lnL>
                    <a:lnR>
                      <a:noFill/>
                    </a:lnR>
                    <a:lnT>
                      <a:noFill/>
                    </a:lnT>
                    <a:lnB>
                      <a:noFill/>
                    </a:lnB>
                    <a:noFill/>
                  </a:tcPr>
                </a:tc>
                <a:extLst>
                  <a:ext uri="{0D108BD9-81ED-4DB2-BD59-A6C34878D82A}">
                    <a16:rowId xmlns:a16="http://schemas.microsoft.com/office/drawing/2014/main" val="1274026186"/>
                  </a:ext>
                </a:extLst>
              </a:tr>
              <a:tr h="161300">
                <a:tc>
                  <a:txBody>
                    <a:bodyPr/>
                    <a:lstStyle/>
                    <a:p>
                      <a:pPr algn="l" fontAlgn="b"/>
                      <a:r>
                        <a:rPr lang="en-GB" sz="1000" b="0" i="0" u="none" strike="noStrike">
                          <a:solidFill>
                            <a:srgbClr val="000000"/>
                          </a:solidFill>
                          <a:effectLst/>
                          <a:latin typeface="Calibri" panose="020F0502020204030204" pitchFamily="34" charset="0"/>
                        </a:rPr>
                        <a:t>Shire counties</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27.4%</a:t>
                      </a:r>
                    </a:p>
                  </a:txBody>
                  <a:tcPr marL="0" marR="0" marT="0" marB="0" anchor="b">
                    <a:lnL>
                      <a:noFill/>
                    </a:lnL>
                    <a:lnR>
                      <a:noFill/>
                    </a:lnR>
                    <a:lnT>
                      <a:noFill/>
                    </a:lnT>
                    <a:lnB>
                      <a:noFill/>
                    </a:lnB>
                    <a:noFill/>
                  </a:tcPr>
                </a:tc>
                <a:tc>
                  <a:txBody>
                    <a:bodyPr/>
                    <a:lstStyle/>
                    <a:p>
                      <a:pPr algn="r" fontAlgn="b"/>
                      <a:r>
                        <a:rPr lang="en-GB" sz="1000" b="0" i="0" u="none" strike="noStrike">
                          <a:solidFill>
                            <a:srgbClr val="000000"/>
                          </a:solidFill>
                          <a:effectLst/>
                          <a:latin typeface="Calibri" panose="020F0502020204030204" pitchFamily="34" charset="0"/>
                        </a:rPr>
                        <a:t>26.8%</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noFill/>
                  </a:tcPr>
                </a:tc>
                <a:extLst>
                  <a:ext uri="{0D108BD9-81ED-4DB2-BD59-A6C34878D82A}">
                    <a16:rowId xmlns:a16="http://schemas.microsoft.com/office/drawing/2014/main" val="2209821316"/>
                  </a:ext>
                </a:extLst>
              </a:tr>
              <a:tr h="161300">
                <a:tc>
                  <a:txBody>
                    <a:bodyPr/>
                    <a:lstStyle/>
                    <a:p>
                      <a:pPr algn="l" fontAlgn="b"/>
                      <a:r>
                        <a:rPr lang="en-GB" sz="1000" b="0" i="0" u="none" strike="noStrike">
                          <a:solidFill>
                            <a:srgbClr val="000000"/>
                          </a:solidFill>
                          <a:effectLst/>
                          <a:latin typeface="Calibri" panose="020F0502020204030204" pitchFamily="34" charset="0"/>
                        </a:rPr>
                        <a:t>England</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100.0%</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100.0%</a:t>
                      </a:r>
                    </a:p>
                  </a:txBody>
                  <a:tcPr marL="0" marR="0" marT="0" marB="0" anchor="b">
                    <a:lnL>
                      <a:noFill/>
                    </a:lnL>
                    <a:lnR>
                      <a:noFill/>
                    </a:lnR>
                    <a:lnT>
                      <a:noFill/>
                    </a:lnT>
                    <a:lnB>
                      <a:noFill/>
                    </a:lnB>
                    <a:noFill/>
                  </a:tcPr>
                </a:tc>
                <a:tc>
                  <a:txBody>
                    <a:bodyPr/>
                    <a:lstStyle/>
                    <a:p>
                      <a:pPr algn="r" fontAlgn="b"/>
                      <a:r>
                        <a:rPr lang="en-GB" sz="1000" b="0" i="0" u="none" strike="noStrike" dirty="0">
                          <a:solidFill>
                            <a:srgbClr val="000000"/>
                          </a:solidFill>
                          <a:effectLst/>
                          <a:latin typeface="Calibri" panose="020F0502020204030204" pitchFamily="34" charset="0"/>
                        </a:rPr>
                        <a:t>0.0%</a:t>
                      </a:r>
                    </a:p>
                  </a:txBody>
                  <a:tcPr marL="0" marR="0" marT="0" marB="0" anchor="b">
                    <a:lnL>
                      <a:noFill/>
                    </a:lnL>
                    <a:lnR>
                      <a:noFill/>
                    </a:lnR>
                    <a:lnT>
                      <a:noFill/>
                    </a:lnT>
                    <a:lnB>
                      <a:noFill/>
                    </a:lnB>
                    <a:noFill/>
                  </a:tcPr>
                </a:tc>
                <a:extLst>
                  <a:ext uri="{0D108BD9-81ED-4DB2-BD59-A6C34878D82A}">
                    <a16:rowId xmlns:a16="http://schemas.microsoft.com/office/drawing/2014/main" val="2604006773"/>
                  </a:ext>
                </a:extLst>
              </a:tr>
            </a:tbl>
          </a:graphicData>
        </a:graphic>
      </p:graphicFrame>
      <p:sp>
        <p:nvSpPr>
          <p:cNvPr id="5" name="Oval 4">
            <a:extLst>
              <a:ext uri="{FF2B5EF4-FFF2-40B4-BE49-F238E27FC236}">
                <a16:creationId xmlns:a16="http://schemas.microsoft.com/office/drawing/2014/main" id="{1607B958-9111-545F-DD6F-FD3F802D654B}"/>
              </a:ext>
            </a:extLst>
          </p:cNvPr>
          <p:cNvSpPr/>
          <p:nvPr/>
        </p:nvSpPr>
        <p:spPr>
          <a:xfrm>
            <a:off x="11172418" y="5394960"/>
            <a:ext cx="769646" cy="961389"/>
          </a:xfrm>
          <a:prstGeom prst="ellipse">
            <a:avLst/>
          </a:prstGeom>
          <a:noFill/>
          <a:ln w="12700" cap="flat">
            <a:solidFill>
              <a:schemeClr val="accent2">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76342592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E678C-74AF-775E-DD60-DDEF7B8FD545}"/>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E8EF12B8-F909-112D-F02A-3FBC249BA732}"/>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Adult Relative Needs Formula</a:t>
            </a:r>
            <a:endParaRPr dirty="0">
              <a:latin typeface="+mj-lt"/>
            </a:endParaRPr>
          </a:p>
        </p:txBody>
      </p:sp>
      <p:sp>
        <p:nvSpPr>
          <p:cNvPr id="133" name="Content Placeholder 4">
            <a:extLst>
              <a:ext uri="{FF2B5EF4-FFF2-40B4-BE49-F238E27FC236}">
                <a16:creationId xmlns:a16="http://schemas.microsoft.com/office/drawing/2014/main" id="{6218A24B-0029-2150-8E56-77E6AFFFE3C1}"/>
              </a:ext>
            </a:extLst>
          </p:cNvPr>
          <p:cNvSpPr txBox="1">
            <a:spLocks noGrp="1"/>
          </p:cNvSpPr>
          <p:nvPr>
            <p:ph type="body" sz="half" idx="1"/>
          </p:nvPr>
        </p:nvSpPr>
        <p:spPr>
          <a:xfrm>
            <a:off x="838196" y="983364"/>
            <a:ext cx="4061471" cy="5372985"/>
          </a:xfrm>
          <a:prstGeom prst="rect">
            <a:avLst/>
          </a:prstGeom>
        </p:spPr>
        <p:txBody>
          <a:bodyPr>
            <a:normAutofit lnSpcReduction="10000"/>
          </a:bodyPr>
          <a:lstStyle/>
          <a:p>
            <a:pPr marL="342900" indent="-342900">
              <a:lnSpc>
                <a:spcPct val="115000"/>
              </a:lnSpc>
              <a:buFont typeface="Symbol"/>
              <a:buChar char="·"/>
              <a:defRPr sz="1500"/>
            </a:pPr>
            <a:r>
              <a:rPr lang="en-GB" dirty="0"/>
              <a:t>New formula developed before pandemic – and published informally in 2019 (by University of Kent)</a:t>
            </a:r>
          </a:p>
          <a:p>
            <a:pPr marL="342900" indent="-342900">
              <a:lnSpc>
                <a:spcPct val="115000"/>
              </a:lnSpc>
              <a:buFont typeface="Symbol"/>
              <a:buChar char="·"/>
              <a:defRPr sz="1500"/>
            </a:pPr>
            <a:r>
              <a:rPr lang="en-GB" dirty="0"/>
              <a:t>Not published formally by DHSC, and not mentioned in the consultation paper</a:t>
            </a:r>
          </a:p>
          <a:p>
            <a:pPr marL="342900" indent="-342900">
              <a:lnSpc>
                <a:spcPct val="115000"/>
              </a:lnSpc>
              <a:buFont typeface="Symbol"/>
              <a:buChar char="·"/>
              <a:defRPr sz="1500"/>
            </a:pPr>
            <a:r>
              <a:rPr lang="en-GB" dirty="0"/>
              <a:t>Growing indications that DHSC will not use this formula in 2026-27 – despite it being based on very robust research/ analysis</a:t>
            </a:r>
          </a:p>
          <a:p>
            <a:pPr marL="342900" indent="-342900">
              <a:lnSpc>
                <a:spcPct val="115000"/>
              </a:lnSpc>
              <a:buFont typeface="Symbol"/>
              <a:buChar char="·"/>
              <a:defRPr sz="1500"/>
            </a:pPr>
            <a:r>
              <a:rPr lang="en-GB" dirty="0"/>
              <a:t>Alternative would be to update current formula for latest population estimates </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dirty="0"/>
              <a:t>Moving back to the current Adult RNF (updated for population) would significantly benefit Mets at the expense of Shire Counties</a:t>
            </a:r>
          </a:p>
          <a:p>
            <a:pPr marL="342900" indent="-342900">
              <a:lnSpc>
                <a:spcPct val="115000"/>
              </a:lnSpc>
              <a:buFont typeface="Symbol"/>
              <a:buChar char="·"/>
              <a:defRPr sz="1500"/>
            </a:pPr>
            <a:r>
              <a:rPr lang="en-GB" b="1" dirty="0"/>
              <a:t>If there are going to be increases in social care funding in next SR, then this will be the formula that is used – so has huge importance</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E9B5A2AF-6A37-D008-733D-16C3339711D2}"/>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pic>
        <p:nvPicPr>
          <p:cNvPr id="2" name="Picture 1">
            <a:extLst>
              <a:ext uri="{FF2B5EF4-FFF2-40B4-BE49-F238E27FC236}">
                <a16:creationId xmlns:a16="http://schemas.microsoft.com/office/drawing/2014/main" id="{CD4171CB-3C8E-8A86-2B56-5782A2BD49FC}"/>
              </a:ext>
            </a:extLst>
          </p:cNvPr>
          <p:cNvPicPr>
            <a:picLocks noChangeAspect="1"/>
          </p:cNvPicPr>
          <p:nvPr/>
        </p:nvPicPr>
        <p:blipFill>
          <a:blip r:embed="rId3"/>
          <a:stretch>
            <a:fillRect/>
          </a:stretch>
        </p:blipFill>
        <p:spPr>
          <a:xfrm>
            <a:off x="4899667" y="983363"/>
            <a:ext cx="6901270" cy="3877392"/>
          </a:xfrm>
          <a:prstGeom prst="rect">
            <a:avLst/>
          </a:prstGeom>
        </p:spPr>
      </p:pic>
    </p:spTree>
    <p:extLst>
      <p:ext uri="{BB962C8B-B14F-4D97-AF65-F5344CB8AC3E}">
        <p14:creationId xmlns:p14="http://schemas.microsoft.com/office/powerpoint/2010/main" val="15120077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475C7-2284-D7B6-6265-0B64039BACED}"/>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B0BFA573-375A-691B-4265-77C943C7B4D0}"/>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Foundation Formula – specific service formulas</a:t>
            </a:r>
            <a:endParaRPr dirty="0">
              <a:latin typeface="+mj-lt"/>
            </a:endParaRPr>
          </a:p>
        </p:txBody>
      </p:sp>
      <p:sp>
        <p:nvSpPr>
          <p:cNvPr id="133" name="Content Placeholder 4">
            <a:extLst>
              <a:ext uri="{FF2B5EF4-FFF2-40B4-BE49-F238E27FC236}">
                <a16:creationId xmlns:a16="http://schemas.microsoft.com/office/drawing/2014/main" id="{4A301D97-9DF5-DCB8-7C31-605AAB3C2487}"/>
              </a:ext>
            </a:extLst>
          </p:cNvPr>
          <p:cNvSpPr txBox="1">
            <a:spLocks noGrp="1"/>
          </p:cNvSpPr>
          <p:nvPr>
            <p:ph type="body" sz="half" idx="1"/>
          </p:nvPr>
        </p:nvSpPr>
        <p:spPr>
          <a:xfrm>
            <a:off x="838196" y="983364"/>
            <a:ext cx="4061471" cy="5372985"/>
          </a:xfrm>
          <a:prstGeom prst="rect">
            <a:avLst/>
          </a:prstGeom>
        </p:spPr>
        <p:txBody>
          <a:bodyPr>
            <a:normAutofit/>
          </a:bodyPr>
          <a:lstStyle/>
          <a:p>
            <a:pPr marL="342900" indent="-342900">
              <a:lnSpc>
                <a:spcPct val="115000"/>
              </a:lnSpc>
              <a:buFont typeface="Symbol"/>
              <a:buChar char="·"/>
              <a:defRPr sz="1500"/>
            </a:pPr>
            <a:r>
              <a:rPr lang="en-GB" dirty="0"/>
              <a:t>Potential to create new specific service formulas outside Foundation Formula</a:t>
            </a:r>
          </a:p>
          <a:p>
            <a:pPr marL="342900" indent="-342900">
              <a:lnSpc>
                <a:spcPct val="115000"/>
              </a:lnSpc>
              <a:buFont typeface="Symbol"/>
              <a:buChar char="·"/>
              <a:defRPr sz="1500"/>
            </a:pPr>
            <a:r>
              <a:rPr lang="en-GB" dirty="0"/>
              <a:t>But criteria for specific formula not yet determined (expenditure size, growth, different distribution?)</a:t>
            </a:r>
          </a:p>
          <a:p>
            <a:pPr marL="342900" indent="-342900">
              <a:lnSpc>
                <a:spcPct val="115000"/>
              </a:lnSpc>
              <a:buFont typeface="Symbol"/>
              <a:buChar char="·"/>
              <a:defRPr sz="1500"/>
            </a:pPr>
            <a:r>
              <a:rPr lang="en-GB" dirty="0"/>
              <a:t>Likely candidates: housing/ homelessness, home-to-school transport, concessionary fares</a:t>
            </a:r>
          </a:p>
          <a:p>
            <a:pPr marL="342900" indent="-342900">
              <a:lnSpc>
                <a:spcPct val="115000"/>
              </a:lnSpc>
              <a:buFont typeface="Symbol"/>
              <a:buChar char="·"/>
              <a:defRPr sz="1500"/>
            </a:pPr>
            <a:r>
              <a:rPr lang="en-GB" dirty="0"/>
              <a:t>Also, flood defence, coast protection, continuing EA levies (likely to continue)</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dirty="0"/>
              <a:t>Default assumption is that there would be new specific formulas for all these specific services</a:t>
            </a:r>
          </a:p>
          <a:p>
            <a:pPr marL="342900" indent="-342900">
              <a:lnSpc>
                <a:spcPct val="115000"/>
              </a:lnSpc>
              <a:buFont typeface="Symbol"/>
              <a:buChar char="·"/>
              <a:defRPr sz="1500"/>
            </a:pPr>
            <a:r>
              <a:rPr lang="en-GB" b="1" dirty="0"/>
              <a:t>But removing them (and distributing everything via an updated Foundation Formula) would benefit Mets (at the expense of Shire Counties)</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ACCCD43D-6715-B72B-A7BC-01F61C08D1B6}"/>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pic>
        <p:nvPicPr>
          <p:cNvPr id="4" name="Picture 3">
            <a:extLst>
              <a:ext uri="{FF2B5EF4-FFF2-40B4-BE49-F238E27FC236}">
                <a16:creationId xmlns:a16="http://schemas.microsoft.com/office/drawing/2014/main" id="{C6496FBA-C22E-BBDA-8A64-44D88E62BB82}"/>
              </a:ext>
            </a:extLst>
          </p:cNvPr>
          <p:cNvPicPr>
            <a:picLocks noChangeAspect="1"/>
          </p:cNvPicPr>
          <p:nvPr/>
        </p:nvPicPr>
        <p:blipFill>
          <a:blip r:embed="rId3"/>
          <a:stretch>
            <a:fillRect/>
          </a:stretch>
        </p:blipFill>
        <p:spPr>
          <a:xfrm>
            <a:off x="4899667" y="983363"/>
            <a:ext cx="6901270" cy="3877392"/>
          </a:xfrm>
          <a:prstGeom prst="rect">
            <a:avLst/>
          </a:prstGeom>
        </p:spPr>
      </p:pic>
    </p:spTree>
    <p:extLst>
      <p:ext uri="{BB962C8B-B14F-4D97-AF65-F5344CB8AC3E}">
        <p14:creationId xmlns:p14="http://schemas.microsoft.com/office/powerpoint/2010/main" val="15496120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3"/>
          <p:cNvSpPr txBox="1">
            <a:spLocks noGrp="1"/>
          </p:cNvSpPr>
          <p:nvPr>
            <p:ph type="title"/>
          </p:nvPr>
        </p:nvSpPr>
        <p:spPr>
          <a:xfrm>
            <a:off x="838199" y="378709"/>
            <a:ext cx="10962738" cy="604657"/>
          </a:xfrm>
          <a:prstGeom prst="rect">
            <a:avLst/>
          </a:prstGeom>
        </p:spPr>
        <p:txBody>
          <a:bodyPr>
            <a:normAutofit/>
          </a:bodyPr>
          <a:lstStyle>
            <a:lvl1pPr>
              <a:defRPr sz="3600">
                <a:solidFill>
                  <a:srgbClr val="FF6600"/>
                </a:solidFill>
              </a:defRPr>
            </a:lvl1pPr>
          </a:lstStyle>
          <a:p>
            <a:r>
              <a:rPr lang="en-GB" dirty="0">
                <a:latin typeface="+mj-lt"/>
              </a:rPr>
              <a:t>Funding reforms are definitely happening in 2026-27</a:t>
            </a:r>
            <a:endParaRPr dirty="0">
              <a:latin typeface="+mj-lt"/>
            </a:endParaRPr>
          </a:p>
        </p:txBody>
      </p:sp>
      <p:sp>
        <p:nvSpPr>
          <p:cNvPr id="109" name="Content Placeholder 4"/>
          <p:cNvSpPr txBox="1">
            <a:spLocks noGrp="1"/>
          </p:cNvSpPr>
          <p:nvPr>
            <p:ph type="body" idx="1"/>
          </p:nvPr>
        </p:nvSpPr>
        <p:spPr>
          <a:xfrm>
            <a:off x="838197" y="983364"/>
            <a:ext cx="10754805" cy="5372985"/>
          </a:xfrm>
          <a:prstGeom prst="rect">
            <a:avLst/>
          </a:prstGeom>
        </p:spPr>
        <p:txBody>
          <a:bodyPr/>
          <a:lstStyle/>
          <a:p>
            <a:pPr marL="342900" indent="-342900">
              <a:lnSpc>
                <a:spcPct val="115000"/>
              </a:lnSpc>
              <a:buFont typeface="Symbol"/>
              <a:buChar char="·"/>
              <a:defRPr sz="1500"/>
            </a:pPr>
            <a:r>
              <a:rPr lang="en-GB" sz="1500" dirty="0"/>
              <a:t>Consultation paper on funding reform published in December 2024: </a:t>
            </a:r>
            <a:r>
              <a:rPr lang="en-GB" sz="1500" dirty="0">
                <a:hlinkClick r:id="rId3"/>
              </a:rPr>
              <a:t>https://www.gov.uk/government/consultations/local-authority-funding-reform-objectives-and-principles/local-authority-funding-reform-objectives-and-principles</a:t>
            </a:r>
            <a:r>
              <a:rPr lang="en-GB" sz="1500" dirty="0"/>
              <a:t> </a:t>
            </a:r>
          </a:p>
          <a:p>
            <a:pPr marL="342900" indent="-342900">
              <a:lnSpc>
                <a:spcPct val="115000"/>
              </a:lnSpc>
              <a:buFont typeface="Symbol"/>
              <a:buChar char="·"/>
              <a:defRPr sz="1500"/>
            </a:pPr>
            <a:r>
              <a:rPr lang="en-GB" sz="1500" dirty="0"/>
              <a:t>Builds on the December 2018 consultation paper: </a:t>
            </a:r>
            <a:r>
              <a:rPr lang="en-GB" sz="1500" dirty="0">
                <a:hlinkClick r:id="rId4"/>
              </a:rPr>
              <a:t>https://www.gov.uk/government/consultations/review-of-local-authorities-relative-needs-and-resources</a:t>
            </a:r>
            <a:r>
              <a:rPr lang="en-GB" sz="1500" dirty="0"/>
              <a:t> </a:t>
            </a:r>
          </a:p>
          <a:p>
            <a:pPr marL="342900" indent="-342900">
              <a:lnSpc>
                <a:spcPct val="115000"/>
              </a:lnSpc>
              <a:buFont typeface="Symbol"/>
              <a:buChar char="·"/>
              <a:defRPr sz="1500"/>
            </a:pPr>
            <a:r>
              <a:rPr lang="en-GB" sz="1500" dirty="0"/>
              <a:t>Future funding reforms already in place based on 2018 (business rates baseline reset, council tax equalisation, new social care formulas, Foundation Formula, Area Cost Adjustment)</a:t>
            </a:r>
          </a:p>
          <a:p>
            <a:pPr marL="342900" indent="-342900">
              <a:lnSpc>
                <a:spcPct val="115000"/>
              </a:lnSpc>
              <a:buFont typeface="Symbol"/>
              <a:buChar char="·"/>
              <a:defRPr sz="1500"/>
            </a:pPr>
            <a:r>
              <a:rPr lang="en-GB" sz="1500" dirty="0"/>
              <a:t>Labour government is seeking to show that their reforms build on the previous government’s – and to indicate cross-party support: </a:t>
            </a:r>
          </a:p>
          <a:p>
            <a:pPr marL="495300" lvl="1" indent="0">
              <a:lnSpc>
                <a:spcPct val="115000"/>
              </a:lnSpc>
              <a:buNone/>
              <a:defRPr sz="1500"/>
            </a:pPr>
            <a:r>
              <a:rPr lang="en-GB" sz="1500" dirty="0"/>
              <a:t>“</a:t>
            </a:r>
            <a:r>
              <a:rPr lang="en-GB" b="1" i="0" dirty="0">
                <a:solidFill>
                  <a:srgbClr val="0B0C0C"/>
                </a:solidFill>
                <a:effectLst/>
                <a:latin typeface="GDS Transport"/>
              </a:rPr>
              <a:t>This government agrees with the previous government that we should use the best available evidence to assess differences in the need for local government services – including deprivation – and resources available to local authorities</a:t>
            </a:r>
            <a:r>
              <a:rPr lang="en-GB" b="0" i="0" dirty="0">
                <a:solidFill>
                  <a:srgbClr val="0B0C0C"/>
                </a:solidFill>
                <a:effectLst/>
                <a:latin typeface="GDS Transport"/>
              </a:rPr>
              <a:t>. Whilst our proposed objective is in line with the 2018 Consultation, we are seeking to re-test it given this was six years ago and there have been significant changes since then”</a:t>
            </a:r>
            <a:endParaRPr lang="en-GB" sz="1500" dirty="0"/>
          </a:p>
          <a:p>
            <a:pPr marL="342900" indent="-342900">
              <a:lnSpc>
                <a:spcPct val="115000"/>
              </a:lnSpc>
              <a:buFont typeface="Symbol"/>
              <a:buChar char="·"/>
              <a:defRPr sz="1500"/>
            </a:pPr>
            <a:r>
              <a:rPr lang="en-GB" sz="1500" dirty="0"/>
              <a:t>But a new government will have different priorities, and will take different decisions</a:t>
            </a:r>
          </a:p>
          <a:p>
            <a:pPr marL="342900" indent="-342900">
              <a:lnSpc>
                <a:spcPct val="115000"/>
              </a:lnSpc>
              <a:buFont typeface="Symbol"/>
              <a:buChar char="·"/>
              <a:defRPr sz="1500"/>
            </a:pPr>
            <a:r>
              <a:rPr lang="en-GB" sz="1500" dirty="0"/>
              <a:t>Significant scope for (justifiable) judgement even where a reformed system looks similar to what might have been envisaged in 2018</a:t>
            </a:r>
          </a:p>
        </p:txBody>
      </p:sp>
      <p:sp>
        <p:nvSpPr>
          <p:cNvPr id="110" name="Slide Number Placeholder 2"/>
          <p:cNvSpPr txBox="1">
            <a:spLocks noGrp="1"/>
          </p:cNvSpPr>
          <p:nvPr>
            <p:ph type="sldNum" sz="quarter" idx="4294967295"/>
          </p:nvPr>
        </p:nvSpPr>
        <p:spPr>
          <a:xfrm>
            <a:off x="11172417" y="6414760"/>
            <a:ext cx="181381" cy="2483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0616E-2DC4-1DF3-8079-118F9FAB6C35}"/>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3EF60103-F0C5-9EC4-C12A-0BDC0B762D89}"/>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Specific service formulas – home-to-school transport</a:t>
            </a:r>
            <a:endParaRPr dirty="0">
              <a:latin typeface="+mj-lt"/>
            </a:endParaRPr>
          </a:p>
        </p:txBody>
      </p:sp>
      <p:sp>
        <p:nvSpPr>
          <p:cNvPr id="133" name="Content Placeholder 4">
            <a:extLst>
              <a:ext uri="{FF2B5EF4-FFF2-40B4-BE49-F238E27FC236}">
                <a16:creationId xmlns:a16="http://schemas.microsoft.com/office/drawing/2014/main" id="{86D5F351-1315-D5BC-5634-95CF33601339}"/>
              </a:ext>
            </a:extLst>
          </p:cNvPr>
          <p:cNvSpPr txBox="1">
            <a:spLocks noGrp="1"/>
          </p:cNvSpPr>
          <p:nvPr>
            <p:ph type="body" sz="half" idx="1"/>
          </p:nvPr>
        </p:nvSpPr>
        <p:spPr>
          <a:xfrm>
            <a:off x="838196" y="983364"/>
            <a:ext cx="4061471" cy="5372985"/>
          </a:xfrm>
          <a:prstGeom prst="rect">
            <a:avLst/>
          </a:prstGeom>
        </p:spPr>
        <p:txBody>
          <a:bodyPr>
            <a:normAutofit fontScale="92500"/>
          </a:bodyPr>
          <a:lstStyle/>
          <a:p>
            <a:pPr marL="342900" indent="-342900">
              <a:lnSpc>
                <a:spcPct val="115000"/>
              </a:lnSpc>
              <a:buFont typeface="Symbol"/>
              <a:buChar char="·"/>
              <a:defRPr sz="1500"/>
            </a:pPr>
            <a:r>
              <a:rPr lang="en-GB" dirty="0"/>
              <a:t>Massive growth in spending since this issue was reviewed in 2018 (consensus was not to have a specific formula)</a:t>
            </a:r>
          </a:p>
          <a:p>
            <a:pPr marL="342900" indent="-342900">
              <a:lnSpc>
                <a:spcPct val="115000"/>
              </a:lnSpc>
              <a:buFont typeface="Symbol"/>
              <a:buChar char="·"/>
              <a:defRPr sz="1500"/>
            </a:pPr>
            <a:r>
              <a:rPr lang="en-GB" dirty="0"/>
              <a:t>Now much changed, and counties are very keen for a specific formula </a:t>
            </a:r>
          </a:p>
          <a:p>
            <a:pPr marL="342900" indent="-342900">
              <a:lnSpc>
                <a:spcPct val="115000"/>
              </a:lnSpc>
              <a:buFont typeface="Symbol"/>
              <a:buChar char="·"/>
              <a:defRPr sz="1500"/>
            </a:pPr>
            <a:r>
              <a:rPr lang="en-GB" dirty="0"/>
              <a:t>Around £2.2bn spending currently (and growing quickly)</a:t>
            </a:r>
          </a:p>
          <a:p>
            <a:pPr marL="342900" indent="-342900">
              <a:lnSpc>
                <a:spcPct val="115000"/>
              </a:lnSpc>
              <a:buFont typeface="Symbol"/>
              <a:buChar char="·"/>
              <a:defRPr sz="1500"/>
            </a:pPr>
            <a:r>
              <a:rPr lang="en-GB" dirty="0"/>
              <a:t>Formula likely to include a distance measure plus deprivation; no formula has been developed (or published) so we have used expenditure for now</a:t>
            </a:r>
          </a:p>
          <a:p>
            <a:pPr marL="342900" indent="-342900">
              <a:lnSpc>
                <a:spcPct val="115000"/>
              </a:lnSpc>
              <a:buFont typeface="Symbol"/>
              <a:buChar char="·"/>
              <a:defRPr sz="1500"/>
            </a:pPr>
            <a:r>
              <a:rPr lang="en-GB" dirty="0"/>
              <a:t>Alternative would be funding via Children’s RNF</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dirty="0"/>
              <a:t>Default assumption is that there would be new specific formulas for HTST</a:t>
            </a:r>
          </a:p>
          <a:p>
            <a:pPr marL="342900" indent="-342900">
              <a:lnSpc>
                <a:spcPct val="115000"/>
              </a:lnSpc>
              <a:buFont typeface="Symbol"/>
              <a:buChar char="·"/>
              <a:defRPr sz="1500"/>
            </a:pPr>
            <a:r>
              <a:rPr lang="en-GB" b="1" dirty="0"/>
              <a:t>Removing it would reduce funding for Shire Counties by £255m (and increase Mets by a similar amount)</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8E977CFF-092C-EDEB-D9C2-4B720645D7FC}"/>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pic>
        <p:nvPicPr>
          <p:cNvPr id="2" name="Picture 1">
            <a:extLst>
              <a:ext uri="{FF2B5EF4-FFF2-40B4-BE49-F238E27FC236}">
                <a16:creationId xmlns:a16="http://schemas.microsoft.com/office/drawing/2014/main" id="{0C1C396F-A8CC-EDA4-250F-0B4961180723}"/>
              </a:ext>
            </a:extLst>
          </p:cNvPr>
          <p:cNvPicPr>
            <a:picLocks noChangeAspect="1"/>
          </p:cNvPicPr>
          <p:nvPr/>
        </p:nvPicPr>
        <p:blipFill>
          <a:blip r:embed="rId3"/>
          <a:stretch>
            <a:fillRect/>
          </a:stretch>
        </p:blipFill>
        <p:spPr>
          <a:xfrm>
            <a:off x="4899667" y="1060536"/>
            <a:ext cx="6901270" cy="3877392"/>
          </a:xfrm>
          <a:prstGeom prst="rect">
            <a:avLst/>
          </a:prstGeom>
        </p:spPr>
      </p:pic>
    </p:spTree>
    <p:extLst>
      <p:ext uri="{BB962C8B-B14F-4D97-AF65-F5344CB8AC3E}">
        <p14:creationId xmlns:p14="http://schemas.microsoft.com/office/powerpoint/2010/main" val="16920172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51E66-D677-1F30-A973-815B158C5636}"/>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83AF42C3-9DBD-AD27-68A2-0794A835FCD3}"/>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Specific service formulas – housing formula</a:t>
            </a:r>
            <a:endParaRPr dirty="0">
              <a:latin typeface="+mj-lt"/>
            </a:endParaRPr>
          </a:p>
        </p:txBody>
      </p:sp>
      <p:sp>
        <p:nvSpPr>
          <p:cNvPr id="133" name="Content Placeholder 4">
            <a:extLst>
              <a:ext uri="{FF2B5EF4-FFF2-40B4-BE49-F238E27FC236}">
                <a16:creationId xmlns:a16="http://schemas.microsoft.com/office/drawing/2014/main" id="{B60F94D3-E57F-8FD1-FB53-7E97437F186C}"/>
              </a:ext>
            </a:extLst>
          </p:cNvPr>
          <p:cNvSpPr txBox="1">
            <a:spLocks noGrp="1"/>
          </p:cNvSpPr>
          <p:nvPr>
            <p:ph type="body" sz="half" idx="1"/>
          </p:nvPr>
        </p:nvSpPr>
        <p:spPr>
          <a:xfrm>
            <a:off x="838196" y="983364"/>
            <a:ext cx="4061471" cy="5372985"/>
          </a:xfrm>
          <a:prstGeom prst="rect">
            <a:avLst/>
          </a:prstGeom>
        </p:spPr>
        <p:txBody>
          <a:bodyPr>
            <a:normAutofit/>
          </a:bodyPr>
          <a:lstStyle/>
          <a:p>
            <a:pPr marL="342900" indent="-342900">
              <a:lnSpc>
                <a:spcPct val="115000"/>
              </a:lnSpc>
              <a:buFont typeface="Symbol"/>
              <a:buChar char="·"/>
              <a:defRPr sz="1500"/>
            </a:pPr>
            <a:r>
              <a:rPr lang="en-GB" dirty="0"/>
              <a:t>Again, massive growth in spending since this issue was reviewed in 2018 (consensus was not to have a specific formula)</a:t>
            </a:r>
          </a:p>
          <a:p>
            <a:pPr marL="342900" indent="-342900">
              <a:lnSpc>
                <a:spcPct val="115000"/>
              </a:lnSpc>
              <a:buFont typeface="Symbol"/>
              <a:buChar char="·"/>
              <a:defRPr sz="1500"/>
            </a:pPr>
            <a:r>
              <a:rPr lang="en-GB" dirty="0"/>
              <a:t>After grants, net spending is around £900m</a:t>
            </a:r>
          </a:p>
          <a:p>
            <a:pPr marL="342900" indent="-342900">
              <a:lnSpc>
                <a:spcPct val="115000"/>
              </a:lnSpc>
              <a:buFont typeface="Symbol"/>
              <a:buChar char="·"/>
              <a:defRPr sz="1500"/>
            </a:pPr>
            <a:r>
              <a:rPr lang="en-GB" dirty="0"/>
              <a:t>Again, no formula but we have the Homelessness Prevention Grant to allocate this formula</a:t>
            </a:r>
          </a:p>
          <a:p>
            <a:pPr marL="342900" indent="-342900">
              <a:lnSpc>
                <a:spcPct val="115000"/>
              </a:lnSpc>
              <a:buFont typeface="Symbol"/>
              <a:buChar char="·"/>
              <a:defRPr sz="1500"/>
            </a:pPr>
            <a:r>
              <a:rPr lang="en-GB" dirty="0"/>
              <a:t>Alternative would be funding via District Foundation Formula</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dirty="0"/>
              <a:t>Default assumption is that there would be new specific formulas for Housing/ homelessness/ TA</a:t>
            </a:r>
          </a:p>
          <a:p>
            <a:pPr marL="342900" indent="-342900">
              <a:lnSpc>
                <a:spcPct val="115000"/>
              </a:lnSpc>
              <a:buFont typeface="Symbol"/>
              <a:buChar char="·"/>
              <a:defRPr sz="1500"/>
            </a:pPr>
            <a:r>
              <a:rPr lang="en-GB" b="1" dirty="0"/>
              <a:t>It benefits London and not any other class (although there will be individual gainers) – but this will depend on the formula that is actually used</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F533DF07-8328-2C90-FD62-4A477A31CB48}"/>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pic>
        <p:nvPicPr>
          <p:cNvPr id="3" name="Picture 2">
            <a:extLst>
              <a:ext uri="{FF2B5EF4-FFF2-40B4-BE49-F238E27FC236}">
                <a16:creationId xmlns:a16="http://schemas.microsoft.com/office/drawing/2014/main" id="{EFB2C109-4C33-EAAF-5486-4997E693962A}"/>
              </a:ext>
            </a:extLst>
          </p:cNvPr>
          <p:cNvPicPr>
            <a:picLocks noChangeAspect="1"/>
          </p:cNvPicPr>
          <p:nvPr/>
        </p:nvPicPr>
        <p:blipFill>
          <a:blip r:embed="rId3"/>
          <a:stretch>
            <a:fillRect/>
          </a:stretch>
        </p:blipFill>
        <p:spPr>
          <a:xfrm>
            <a:off x="4899667" y="983363"/>
            <a:ext cx="6901270" cy="3877392"/>
          </a:xfrm>
          <a:prstGeom prst="rect">
            <a:avLst/>
          </a:prstGeom>
        </p:spPr>
      </p:pic>
    </p:spTree>
    <p:extLst>
      <p:ext uri="{BB962C8B-B14F-4D97-AF65-F5344CB8AC3E}">
        <p14:creationId xmlns:p14="http://schemas.microsoft.com/office/powerpoint/2010/main" val="43527253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B85A5-28BB-4DAC-3122-2DB4E7784B5D}"/>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7392E492-4C80-D2B8-AEBE-115909E04D45}"/>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Specific service formulas – capital financing</a:t>
            </a:r>
            <a:endParaRPr dirty="0">
              <a:latin typeface="+mj-lt"/>
            </a:endParaRPr>
          </a:p>
        </p:txBody>
      </p:sp>
      <p:sp>
        <p:nvSpPr>
          <p:cNvPr id="133" name="Content Placeholder 4">
            <a:extLst>
              <a:ext uri="{FF2B5EF4-FFF2-40B4-BE49-F238E27FC236}">
                <a16:creationId xmlns:a16="http://schemas.microsoft.com/office/drawing/2014/main" id="{66A80AA4-D5CE-9416-C20A-F4FA1EA88CC0}"/>
              </a:ext>
            </a:extLst>
          </p:cNvPr>
          <p:cNvSpPr txBox="1">
            <a:spLocks noGrp="1"/>
          </p:cNvSpPr>
          <p:nvPr>
            <p:ph type="body" sz="half" idx="1"/>
          </p:nvPr>
        </p:nvSpPr>
        <p:spPr>
          <a:xfrm>
            <a:off x="838196" y="983364"/>
            <a:ext cx="4061471" cy="5372985"/>
          </a:xfrm>
          <a:prstGeom prst="rect">
            <a:avLst/>
          </a:prstGeom>
        </p:spPr>
        <p:txBody>
          <a:bodyPr>
            <a:normAutofit/>
          </a:bodyPr>
          <a:lstStyle/>
          <a:p>
            <a:pPr marL="342900" indent="-342900">
              <a:lnSpc>
                <a:spcPct val="115000"/>
              </a:lnSpc>
              <a:buFont typeface="Symbol"/>
              <a:buChar char="·"/>
              <a:defRPr sz="1500"/>
            </a:pPr>
            <a:r>
              <a:rPr lang="en-GB" dirty="0"/>
              <a:t>Consultation paper suggested removing separate formula for capital financing, and funding via relevant Foundation Formula</a:t>
            </a:r>
          </a:p>
          <a:p>
            <a:pPr marL="342900" indent="-342900">
              <a:lnSpc>
                <a:spcPct val="115000"/>
              </a:lnSpc>
              <a:buFont typeface="Symbol"/>
              <a:buChar char="·"/>
              <a:defRPr sz="1500"/>
            </a:pPr>
            <a:r>
              <a:rPr lang="en-GB" dirty="0"/>
              <a:t>Argument is that cap fin RNF is for supported borrowing, all of which is pre-2003</a:t>
            </a:r>
          </a:p>
          <a:p>
            <a:pPr marL="342900" indent="-342900">
              <a:lnSpc>
                <a:spcPct val="115000"/>
              </a:lnSpc>
              <a:buFont typeface="Symbol"/>
              <a:buChar char="·"/>
              <a:defRPr sz="1500"/>
            </a:pPr>
            <a:r>
              <a:rPr lang="en-GB" dirty="0"/>
              <a:t>Outstanding borrowing is calculated on reducing balance (at 4% MRP)</a:t>
            </a:r>
          </a:p>
          <a:p>
            <a:pPr marL="342900" indent="-342900">
              <a:lnSpc>
                <a:spcPct val="115000"/>
              </a:lnSpc>
              <a:buFont typeface="Symbol"/>
              <a:buChar char="·"/>
              <a:defRPr sz="1500"/>
            </a:pPr>
            <a:r>
              <a:rPr lang="en-GB" dirty="0"/>
              <a:t>So, there is still a significant amount outstanding (supported borrowing from 2003 is only depreciated by 62%)</a:t>
            </a:r>
          </a:p>
          <a:p>
            <a:pPr marL="342900" indent="-342900">
              <a:lnSpc>
                <a:spcPct val="115000"/>
              </a:lnSpc>
              <a:buFont typeface="Symbol"/>
              <a:buChar char="·"/>
              <a:defRPr sz="1500"/>
            </a:pPr>
            <a:endParaRPr lang="en-GB" b="1" dirty="0"/>
          </a:p>
          <a:p>
            <a:pPr marL="342900" indent="-342900">
              <a:lnSpc>
                <a:spcPct val="115000"/>
              </a:lnSpc>
              <a:buFont typeface="Symbol"/>
              <a:buChar char="·"/>
              <a:defRPr sz="1500"/>
            </a:pPr>
            <a:r>
              <a:rPr lang="en-GB" b="1" dirty="0"/>
              <a:t>Mets and Shire Counties would lose from removing the cap fin RNF (they have highest relative shares of supported borrowing)</a:t>
            </a:r>
          </a:p>
          <a:p>
            <a:pPr marL="342900" indent="-342900">
              <a:lnSpc>
                <a:spcPct val="115000"/>
              </a:lnSpc>
              <a:buFont typeface="Symbol"/>
              <a:buChar char="·"/>
              <a:defRPr sz="1500"/>
            </a:pPr>
            <a:r>
              <a:rPr lang="en-GB" b="1" dirty="0"/>
              <a:t>Losses depend on assessment of outstanding supported borrowing (we assume £3bn)</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FFC3BD6E-6CA8-4E54-BBA8-94E3980F934A}"/>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pic>
        <p:nvPicPr>
          <p:cNvPr id="2" name="Picture 1">
            <a:extLst>
              <a:ext uri="{FF2B5EF4-FFF2-40B4-BE49-F238E27FC236}">
                <a16:creationId xmlns:a16="http://schemas.microsoft.com/office/drawing/2014/main" id="{ACC6117F-06AF-D89A-F12E-0A64BE312870}"/>
              </a:ext>
            </a:extLst>
          </p:cNvPr>
          <p:cNvPicPr>
            <a:picLocks noChangeAspect="1"/>
          </p:cNvPicPr>
          <p:nvPr/>
        </p:nvPicPr>
        <p:blipFill>
          <a:blip r:embed="rId3"/>
          <a:stretch>
            <a:fillRect/>
          </a:stretch>
        </p:blipFill>
        <p:spPr>
          <a:xfrm>
            <a:off x="4899667" y="983363"/>
            <a:ext cx="6901270" cy="3877392"/>
          </a:xfrm>
          <a:prstGeom prst="rect">
            <a:avLst/>
          </a:prstGeom>
        </p:spPr>
      </p:pic>
    </p:spTree>
    <p:extLst>
      <p:ext uri="{BB962C8B-B14F-4D97-AF65-F5344CB8AC3E}">
        <p14:creationId xmlns:p14="http://schemas.microsoft.com/office/powerpoint/2010/main" val="122321332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A5D08-60CE-F6D5-A7C1-1755FFE6A87B}"/>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7B315E8E-4669-B04E-E63D-28F183C3EAE7}"/>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Business Rates Baseline Reset </a:t>
            </a:r>
            <a:endParaRPr dirty="0">
              <a:latin typeface="+mj-lt"/>
            </a:endParaRPr>
          </a:p>
        </p:txBody>
      </p:sp>
      <p:sp>
        <p:nvSpPr>
          <p:cNvPr id="133" name="Content Placeholder 4">
            <a:extLst>
              <a:ext uri="{FF2B5EF4-FFF2-40B4-BE49-F238E27FC236}">
                <a16:creationId xmlns:a16="http://schemas.microsoft.com/office/drawing/2014/main" id="{C55B22F1-FABC-6282-1536-7DFB4989CECA}"/>
              </a:ext>
            </a:extLst>
          </p:cNvPr>
          <p:cNvSpPr txBox="1">
            <a:spLocks noGrp="1"/>
          </p:cNvSpPr>
          <p:nvPr>
            <p:ph type="body" sz="half" idx="1"/>
          </p:nvPr>
        </p:nvSpPr>
        <p:spPr>
          <a:xfrm>
            <a:off x="838196" y="983364"/>
            <a:ext cx="4565908" cy="5372985"/>
          </a:xfrm>
          <a:prstGeom prst="rect">
            <a:avLst/>
          </a:prstGeom>
        </p:spPr>
        <p:txBody>
          <a:bodyPr>
            <a:normAutofit lnSpcReduction="10000"/>
          </a:bodyPr>
          <a:lstStyle/>
          <a:p>
            <a:pPr marL="342900" indent="-342900">
              <a:lnSpc>
                <a:spcPct val="115000"/>
              </a:lnSpc>
              <a:buFont typeface="Symbol"/>
              <a:buChar char="·"/>
              <a:defRPr sz="1500"/>
            </a:pPr>
            <a:r>
              <a:rPr lang="en-GB" dirty="0"/>
              <a:t>Full baseline reset in 2026-27 is a certainty</a:t>
            </a:r>
          </a:p>
          <a:p>
            <a:pPr marL="342900" indent="-342900">
              <a:lnSpc>
                <a:spcPct val="115000"/>
              </a:lnSpc>
              <a:buFont typeface="Symbol"/>
              <a:buChar char="·"/>
              <a:defRPr sz="1500"/>
            </a:pPr>
            <a:r>
              <a:rPr lang="en-GB" dirty="0"/>
              <a:t>Combination of reset – and redistribution of the BR “surplus” (</a:t>
            </a:r>
            <a:r>
              <a:rPr lang="en-GB" dirty="0" err="1"/>
              <a:t>est</a:t>
            </a:r>
            <a:r>
              <a:rPr lang="en-GB" dirty="0"/>
              <a:t> £1.5bn) back through the main settlement</a:t>
            </a:r>
          </a:p>
          <a:p>
            <a:pPr marL="342900" indent="-342900">
              <a:lnSpc>
                <a:spcPct val="115000"/>
              </a:lnSpc>
              <a:buFont typeface="Symbol"/>
              <a:buChar char="·"/>
              <a:defRPr sz="1500"/>
            </a:pPr>
            <a:r>
              <a:rPr lang="en-GB" dirty="0"/>
              <a:t>Plus the effect of resetting baselines within 100% BR pilots</a:t>
            </a:r>
          </a:p>
          <a:p>
            <a:pPr marL="342900" indent="-342900">
              <a:lnSpc>
                <a:spcPct val="115000"/>
              </a:lnSpc>
              <a:buFont typeface="Symbol"/>
              <a:buChar char="·"/>
              <a:defRPr sz="1500"/>
            </a:pPr>
            <a:r>
              <a:rPr lang="en-GB" b="1" dirty="0"/>
              <a:t>Massive shift in resources away from Shire Districts – and towards Shire Counties and Mets</a:t>
            </a:r>
          </a:p>
          <a:p>
            <a:pPr marL="342900" indent="-342900">
              <a:lnSpc>
                <a:spcPct val="115000"/>
              </a:lnSpc>
              <a:buFont typeface="Symbol"/>
              <a:buChar char="·"/>
              <a:defRPr sz="1500"/>
            </a:pPr>
            <a:endParaRPr lang="en-GB" b="1" dirty="0"/>
          </a:p>
          <a:p>
            <a:pPr marL="342900" indent="-342900">
              <a:lnSpc>
                <a:spcPct val="115000"/>
              </a:lnSpc>
              <a:buFont typeface="Symbol"/>
              <a:buChar char="·"/>
              <a:defRPr sz="1500"/>
            </a:pPr>
            <a:r>
              <a:rPr lang="en-GB" b="1" dirty="0"/>
              <a:t>Complications with the baseline reset in 2026-27 because it coincides with 2026 Revaluation and creation of new multipliers for RHL properties (there will be 5 in total)</a:t>
            </a:r>
          </a:p>
          <a:p>
            <a:pPr marL="342900" indent="-342900">
              <a:lnSpc>
                <a:spcPct val="115000"/>
              </a:lnSpc>
              <a:buFont typeface="Symbol"/>
              <a:buChar char="·"/>
              <a:defRPr sz="1500"/>
            </a:pPr>
            <a:r>
              <a:rPr lang="en-GB" b="1" dirty="0"/>
              <a:t>Likely to use VOA post-revaluation data as at 1 April 2026 to create the new baseline </a:t>
            </a:r>
          </a:p>
          <a:p>
            <a:pPr marL="342900" indent="-342900">
              <a:lnSpc>
                <a:spcPct val="115000"/>
              </a:lnSpc>
              <a:buFont typeface="Symbol"/>
              <a:buChar char="·"/>
              <a:defRPr sz="1500"/>
            </a:pPr>
            <a:r>
              <a:rPr lang="en-GB" b="1" dirty="0"/>
              <a:t>Baseline will be for gross rates, with s31 grants payable for </a:t>
            </a:r>
            <a:r>
              <a:rPr lang="en-GB" b="1" u="sng" dirty="0"/>
              <a:t>all</a:t>
            </a:r>
            <a:r>
              <a:rPr lang="en-GB" b="1" dirty="0"/>
              <a:t> reliefs</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F0FA6F77-2C92-A946-88AD-388CB186B72A}"/>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graphicFrame>
        <p:nvGraphicFramePr>
          <p:cNvPr id="3" name="Table 2">
            <a:extLst>
              <a:ext uri="{FF2B5EF4-FFF2-40B4-BE49-F238E27FC236}">
                <a16:creationId xmlns:a16="http://schemas.microsoft.com/office/drawing/2014/main" id="{58512779-7151-0FAA-B190-958FC9EE4566}"/>
              </a:ext>
            </a:extLst>
          </p:cNvPr>
          <p:cNvGraphicFramePr>
            <a:graphicFrameLocks noGrp="1"/>
          </p:cNvGraphicFramePr>
          <p:nvPr>
            <p:extLst>
              <p:ext uri="{D42A27DB-BD31-4B8C-83A1-F6EECF244321}">
                <p14:modId xmlns:p14="http://schemas.microsoft.com/office/powerpoint/2010/main" val="1955345141"/>
              </p:ext>
            </p:extLst>
          </p:nvPr>
        </p:nvGraphicFramePr>
        <p:xfrm>
          <a:off x="5815582" y="1453668"/>
          <a:ext cx="5623560" cy="2842992"/>
        </p:xfrm>
        <a:graphic>
          <a:graphicData uri="http://schemas.openxmlformats.org/drawingml/2006/table">
            <a:tbl>
              <a:tblPr/>
              <a:tblGrid>
                <a:gridCol w="1405890">
                  <a:extLst>
                    <a:ext uri="{9D8B030D-6E8A-4147-A177-3AD203B41FA5}">
                      <a16:colId xmlns:a16="http://schemas.microsoft.com/office/drawing/2014/main" val="3825037203"/>
                    </a:ext>
                  </a:extLst>
                </a:gridCol>
                <a:gridCol w="1405890">
                  <a:extLst>
                    <a:ext uri="{9D8B030D-6E8A-4147-A177-3AD203B41FA5}">
                      <a16:colId xmlns:a16="http://schemas.microsoft.com/office/drawing/2014/main" val="233480689"/>
                    </a:ext>
                  </a:extLst>
                </a:gridCol>
                <a:gridCol w="1405890">
                  <a:extLst>
                    <a:ext uri="{9D8B030D-6E8A-4147-A177-3AD203B41FA5}">
                      <a16:colId xmlns:a16="http://schemas.microsoft.com/office/drawing/2014/main" val="3833279137"/>
                    </a:ext>
                  </a:extLst>
                </a:gridCol>
                <a:gridCol w="1405890">
                  <a:extLst>
                    <a:ext uri="{9D8B030D-6E8A-4147-A177-3AD203B41FA5}">
                      <a16:colId xmlns:a16="http://schemas.microsoft.com/office/drawing/2014/main" val="1939835618"/>
                    </a:ext>
                  </a:extLst>
                </a:gridCol>
              </a:tblGrid>
              <a:tr h="0">
                <a:tc>
                  <a:txBody>
                    <a:bodyPr/>
                    <a:lstStyle/>
                    <a:p>
                      <a:pPr algn="ctr"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t"/>
                      <a:r>
                        <a:rPr lang="en-GB" sz="1100" b="1" i="0" u="none" strike="noStrike">
                          <a:solidFill>
                            <a:srgbClr val="000000"/>
                          </a:solidFill>
                          <a:effectLst/>
                          <a:latin typeface="Calibri" panose="020F0502020204030204" pitchFamily="34" charset="0"/>
                        </a:rPr>
                        <a:t>Retained BR vs BFL (£M)</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B5E6A2"/>
                    </a:solidFill>
                  </a:tcPr>
                </a:tc>
                <a:tc>
                  <a:txBody>
                    <a:bodyPr/>
                    <a:lstStyle/>
                    <a:p>
                      <a:pPr algn="ctr" fontAlgn="t"/>
                      <a:r>
                        <a:rPr lang="en-GB" sz="1100" b="1" i="0" u="none" strike="noStrike">
                          <a:solidFill>
                            <a:srgbClr val="000000"/>
                          </a:solidFill>
                          <a:effectLst/>
                          <a:latin typeface="Calibri" panose="020F0502020204030204" pitchFamily="34" charset="0"/>
                        </a:rPr>
                        <a:t>Returned surplus (£M)</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GB" sz="1100" b="1" i="0" u="none" strike="noStrike">
                          <a:solidFill>
                            <a:srgbClr val="000000"/>
                          </a:solidFill>
                          <a:effectLst/>
                          <a:latin typeface="Calibri" panose="020F0502020204030204" pitchFamily="34" charset="0"/>
                        </a:rPr>
                        <a:t>Gain (+)/ Loss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3195477883"/>
                  </a:ext>
                </a:extLst>
              </a:tr>
              <a:tr h="208976">
                <a:tc>
                  <a:txBody>
                    <a:bodyPr/>
                    <a:lstStyle/>
                    <a:p>
                      <a:pPr algn="ctr" fontAlgn="t"/>
                      <a:r>
                        <a:rPr lang="en-GB" sz="1100" b="1" i="0" u="none" strike="noStrike">
                          <a:solidFill>
                            <a:srgbClr val="000000"/>
                          </a:solidFill>
                          <a:effectLst/>
                          <a:latin typeface="Calibri" panose="020F0502020204030204" pitchFamily="34" charset="0"/>
                        </a:rPr>
                        <a:t>Class</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3EF"/>
                    </a:solidFill>
                  </a:tcPr>
                </a:tc>
                <a:tc>
                  <a:txBody>
                    <a:bodyPr/>
                    <a:lstStyle/>
                    <a:p>
                      <a:pPr algn="ctr" fontAlgn="t"/>
                      <a:r>
                        <a:rPr lang="en-GB" sz="1100" b="1" i="0" u="none" strike="noStrike">
                          <a:solidFill>
                            <a:srgbClr val="000000"/>
                          </a:solidFill>
                          <a:effectLst/>
                          <a:latin typeface="Calibri" panose="020F0502020204030204" pitchFamily="34" charset="0"/>
                        </a:rPr>
                        <a:t>2025-26</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ctr" fontAlgn="t"/>
                      <a:r>
                        <a:rPr lang="en-GB" sz="1100" b="1" i="0" u="none" strike="noStrike">
                          <a:solidFill>
                            <a:srgbClr val="000000"/>
                          </a:solidFill>
                          <a:effectLst/>
                          <a:latin typeface="Calibri" panose="020F0502020204030204" pitchFamily="34" charset="0"/>
                        </a:rPr>
                        <a:t>2026-27</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GB" sz="1100" b="1" i="0" u="none" strike="noStrike">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3865955172"/>
                  </a:ext>
                </a:extLst>
              </a:tr>
              <a:tr h="208976">
                <a:tc>
                  <a:txBody>
                    <a:bodyPr/>
                    <a:lstStyle/>
                    <a:p>
                      <a:pPr algn="ctr" fontAlgn="b"/>
                      <a:r>
                        <a:rPr lang="en-GB" sz="1100" b="0" i="0" u="none" strike="noStrike">
                          <a:solidFill>
                            <a:srgbClr val="000000"/>
                          </a:solidFill>
                          <a:effectLst/>
                          <a:latin typeface="Calibri" panose="020F0502020204030204" pitchFamily="34" charset="0"/>
                        </a:rPr>
                        <a:t>ILB</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1" i="0" u="none" strike="noStrike">
                          <a:solidFill>
                            <a:srgbClr val="000000"/>
                          </a:solidFill>
                          <a:effectLst/>
                          <a:latin typeface="Calibri" panose="020F0502020204030204" pitchFamily="34" charset="0"/>
                        </a:rPr>
                        <a:t>140.1</a:t>
                      </a:r>
                    </a:p>
                  </a:txBody>
                  <a:tcPr marL="0" marR="0" marT="0"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GB" sz="1100" b="1" i="0" u="none" strike="noStrike">
                          <a:solidFill>
                            <a:srgbClr val="000000"/>
                          </a:solidFill>
                          <a:effectLst/>
                          <a:latin typeface="Calibri" panose="020F0502020204030204" pitchFamily="34" charset="0"/>
                        </a:rPr>
                        <a:t>132.0</a:t>
                      </a:r>
                    </a:p>
                  </a:txBody>
                  <a:tcPr marL="0" marR="0" marT="0"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100" b="0" i="0" u="none" strike="noStrike">
                          <a:solidFill>
                            <a:srgbClr val="9C0006"/>
                          </a:solidFill>
                          <a:effectLst/>
                          <a:latin typeface="Calibri" panose="020F0502020204030204" pitchFamily="34" charset="0"/>
                        </a:rPr>
                        <a:t>-8.2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4192104747"/>
                  </a:ext>
                </a:extLst>
              </a:tr>
              <a:tr h="208976">
                <a:tc>
                  <a:txBody>
                    <a:bodyPr/>
                    <a:lstStyle/>
                    <a:p>
                      <a:pPr algn="ctr" fontAlgn="b"/>
                      <a:r>
                        <a:rPr lang="en-GB" sz="1100" b="0" i="0" u="none" strike="noStrike">
                          <a:solidFill>
                            <a:srgbClr val="000000"/>
                          </a:solidFill>
                          <a:effectLst/>
                          <a:latin typeface="Calibri" panose="020F0502020204030204" pitchFamily="34" charset="0"/>
                        </a:rPr>
                        <a:t>OLB</a:t>
                      </a:r>
                    </a:p>
                  </a:txBody>
                  <a:tcPr marL="0" marR="0" marT="0" marB="0" anchor="b">
                    <a:lnL>
                      <a:noFill/>
                    </a:lnL>
                    <a:lnR>
                      <a:noFill/>
                    </a:lnR>
                    <a:lnT>
                      <a:noFill/>
                    </a:lnT>
                    <a:lnB>
                      <a:noFill/>
                    </a:lnB>
                    <a:solidFill>
                      <a:srgbClr val="FFFFFF"/>
                    </a:solidFill>
                  </a:tcPr>
                </a:tc>
                <a:tc>
                  <a:txBody>
                    <a:bodyPr/>
                    <a:lstStyle/>
                    <a:p>
                      <a:pPr algn="ctr" fontAlgn="t"/>
                      <a:r>
                        <a:rPr lang="en-GB" sz="1100" b="1" i="0" u="none" strike="noStrike">
                          <a:solidFill>
                            <a:srgbClr val="000000"/>
                          </a:solidFill>
                          <a:effectLst/>
                          <a:latin typeface="Calibri" panose="020F0502020204030204" pitchFamily="34" charset="0"/>
                        </a:rPr>
                        <a:t>94.7</a:t>
                      </a:r>
                    </a:p>
                  </a:txBody>
                  <a:tcPr marL="0" marR="0" marT="0" marB="0">
                    <a:lnL>
                      <a:noFill/>
                    </a:lnL>
                    <a:lnR>
                      <a:noFill/>
                    </a:lnR>
                    <a:lnT>
                      <a:noFill/>
                    </a:lnT>
                    <a:lnB>
                      <a:noFill/>
                    </a:lnB>
                    <a:noFill/>
                  </a:tcPr>
                </a:tc>
                <a:tc>
                  <a:txBody>
                    <a:bodyPr/>
                    <a:lstStyle/>
                    <a:p>
                      <a:pPr algn="ctr" fontAlgn="t"/>
                      <a:r>
                        <a:rPr lang="en-GB" sz="1100" b="1" i="0" u="none" strike="noStrike">
                          <a:solidFill>
                            <a:srgbClr val="000000"/>
                          </a:solidFill>
                          <a:effectLst/>
                          <a:latin typeface="Calibri" panose="020F0502020204030204" pitchFamily="34" charset="0"/>
                        </a:rPr>
                        <a:t>133.1</a:t>
                      </a:r>
                    </a:p>
                  </a:txBody>
                  <a:tcPr marL="0" marR="0" marT="0" marB="0">
                    <a:lnL>
                      <a:noFill/>
                    </a:lnL>
                    <a:lnR>
                      <a:noFill/>
                    </a:lnR>
                    <a:lnT>
                      <a:noFill/>
                    </a:lnT>
                    <a:lnB>
                      <a:noFill/>
                    </a:lnB>
                    <a:noFill/>
                  </a:tcPr>
                </a:tc>
                <a:tc>
                  <a:txBody>
                    <a:bodyPr/>
                    <a:lstStyle/>
                    <a:p>
                      <a:pPr algn="ctr" fontAlgn="b"/>
                      <a:r>
                        <a:rPr lang="en-GB" sz="1100" b="0" i="0" u="none" strike="noStrike">
                          <a:solidFill>
                            <a:srgbClr val="006100"/>
                          </a:solidFill>
                          <a:effectLst/>
                          <a:latin typeface="Calibri" panose="020F0502020204030204" pitchFamily="34" charset="0"/>
                        </a:rPr>
                        <a:t>38.3</a:t>
                      </a:r>
                    </a:p>
                  </a:txBody>
                  <a:tcPr marL="0" marR="0" marT="0" marB="0" anchor="b">
                    <a:lnL>
                      <a:noFill/>
                    </a:lnL>
                    <a:lnR>
                      <a:noFill/>
                    </a:lnR>
                    <a:lnT>
                      <a:noFill/>
                    </a:lnT>
                    <a:lnB>
                      <a:noFill/>
                    </a:lnB>
                    <a:solidFill>
                      <a:srgbClr val="C6EFCE"/>
                    </a:solidFill>
                  </a:tcPr>
                </a:tc>
                <a:extLst>
                  <a:ext uri="{0D108BD9-81ED-4DB2-BD59-A6C34878D82A}">
                    <a16:rowId xmlns:a16="http://schemas.microsoft.com/office/drawing/2014/main" val="3538612695"/>
                  </a:ext>
                </a:extLst>
              </a:tr>
              <a:tr h="208976">
                <a:tc>
                  <a:txBody>
                    <a:bodyPr/>
                    <a:lstStyle/>
                    <a:p>
                      <a:pPr algn="ctr" fontAlgn="b"/>
                      <a:r>
                        <a:rPr lang="en-GB" sz="1100" b="0" i="0" u="none" strike="noStrike">
                          <a:solidFill>
                            <a:srgbClr val="000000"/>
                          </a:solidFill>
                          <a:effectLst/>
                          <a:latin typeface="Calibri" panose="020F0502020204030204" pitchFamily="34" charset="0"/>
                        </a:rPr>
                        <a:t>MD</a:t>
                      </a:r>
                    </a:p>
                  </a:txBody>
                  <a:tcPr marL="0" marR="0" marT="0" marB="0" anchor="b">
                    <a:lnL>
                      <a:noFill/>
                    </a:lnL>
                    <a:lnR>
                      <a:noFill/>
                    </a:lnR>
                    <a:lnT>
                      <a:noFill/>
                    </a:lnT>
                    <a:lnB>
                      <a:noFill/>
                    </a:lnB>
                    <a:solidFill>
                      <a:srgbClr val="FFFFFF"/>
                    </a:solidFill>
                  </a:tcPr>
                </a:tc>
                <a:tc>
                  <a:txBody>
                    <a:bodyPr/>
                    <a:lstStyle/>
                    <a:p>
                      <a:pPr algn="ctr" fontAlgn="t"/>
                      <a:r>
                        <a:rPr lang="en-GB" sz="1100" b="1" i="0" u="none" strike="noStrike">
                          <a:solidFill>
                            <a:srgbClr val="000000"/>
                          </a:solidFill>
                          <a:effectLst/>
                          <a:latin typeface="Calibri" panose="020F0502020204030204" pitchFamily="34" charset="0"/>
                        </a:rPr>
                        <a:t>289.2</a:t>
                      </a:r>
                    </a:p>
                  </a:txBody>
                  <a:tcPr marL="0" marR="0" marT="0" marB="0">
                    <a:lnL>
                      <a:noFill/>
                    </a:lnL>
                    <a:lnR>
                      <a:noFill/>
                    </a:lnR>
                    <a:lnT>
                      <a:noFill/>
                    </a:lnT>
                    <a:lnB>
                      <a:noFill/>
                    </a:lnB>
                    <a:noFill/>
                  </a:tcPr>
                </a:tc>
                <a:tc>
                  <a:txBody>
                    <a:bodyPr/>
                    <a:lstStyle/>
                    <a:p>
                      <a:pPr algn="ctr" fontAlgn="t"/>
                      <a:r>
                        <a:rPr lang="en-GB" sz="1100" b="1" i="0" u="none" strike="noStrike">
                          <a:solidFill>
                            <a:srgbClr val="000000"/>
                          </a:solidFill>
                          <a:effectLst/>
                          <a:latin typeface="Calibri" panose="020F0502020204030204" pitchFamily="34" charset="0"/>
                        </a:rPr>
                        <a:t>370.2</a:t>
                      </a:r>
                    </a:p>
                  </a:txBody>
                  <a:tcPr marL="0" marR="0" marT="0" marB="0">
                    <a:lnL>
                      <a:noFill/>
                    </a:lnL>
                    <a:lnR>
                      <a:noFill/>
                    </a:lnR>
                    <a:lnT>
                      <a:noFill/>
                    </a:lnT>
                    <a:lnB>
                      <a:noFill/>
                    </a:lnB>
                    <a:noFill/>
                  </a:tcPr>
                </a:tc>
                <a:tc>
                  <a:txBody>
                    <a:bodyPr/>
                    <a:lstStyle/>
                    <a:p>
                      <a:pPr algn="ctr" fontAlgn="b"/>
                      <a:r>
                        <a:rPr lang="en-GB" sz="1100" b="0" i="0" u="none" strike="noStrike">
                          <a:solidFill>
                            <a:srgbClr val="006100"/>
                          </a:solidFill>
                          <a:effectLst/>
                          <a:latin typeface="Calibri" panose="020F0502020204030204" pitchFamily="34" charset="0"/>
                        </a:rPr>
                        <a:t>81.0</a:t>
                      </a:r>
                    </a:p>
                  </a:txBody>
                  <a:tcPr marL="0" marR="0" marT="0" marB="0" anchor="b">
                    <a:lnL>
                      <a:noFill/>
                    </a:lnL>
                    <a:lnR>
                      <a:noFill/>
                    </a:lnR>
                    <a:lnT>
                      <a:noFill/>
                    </a:lnT>
                    <a:lnB>
                      <a:noFill/>
                    </a:lnB>
                    <a:solidFill>
                      <a:srgbClr val="C6EFCE"/>
                    </a:solidFill>
                  </a:tcPr>
                </a:tc>
                <a:extLst>
                  <a:ext uri="{0D108BD9-81ED-4DB2-BD59-A6C34878D82A}">
                    <a16:rowId xmlns:a16="http://schemas.microsoft.com/office/drawing/2014/main" val="1375306402"/>
                  </a:ext>
                </a:extLst>
              </a:tr>
              <a:tr h="208976">
                <a:tc>
                  <a:txBody>
                    <a:bodyPr/>
                    <a:lstStyle/>
                    <a:p>
                      <a:pPr algn="ctr" fontAlgn="b"/>
                      <a:r>
                        <a:rPr lang="en-GB" sz="1100" b="0" i="0" u="none" strike="noStrike">
                          <a:solidFill>
                            <a:srgbClr val="000000"/>
                          </a:solidFill>
                          <a:effectLst/>
                          <a:latin typeface="Calibri" panose="020F0502020204030204" pitchFamily="34" charset="0"/>
                        </a:rPr>
                        <a:t>UA</a:t>
                      </a:r>
                    </a:p>
                  </a:txBody>
                  <a:tcPr marL="0" marR="0" marT="0" marB="0" anchor="b">
                    <a:lnL>
                      <a:noFill/>
                    </a:lnL>
                    <a:lnR>
                      <a:noFill/>
                    </a:lnR>
                    <a:lnT>
                      <a:noFill/>
                    </a:lnT>
                    <a:lnB>
                      <a:noFill/>
                    </a:lnB>
                    <a:solidFill>
                      <a:srgbClr val="FFFFFF"/>
                    </a:solidFill>
                  </a:tcPr>
                </a:tc>
                <a:tc>
                  <a:txBody>
                    <a:bodyPr/>
                    <a:lstStyle/>
                    <a:p>
                      <a:pPr algn="ctr" fontAlgn="t"/>
                      <a:r>
                        <a:rPr lang="en-GB" sz="1100" b="1" i="0" u="none" strike="noStrike">
                          <a:solidFill>
                            <a:srgbClr val="000000"/>
                          </a:solidFill>
                          <a:effectLst/>
                          <a:latin typeface="Calibri" panose="020F0502020204030204" pitchFamily="34" charset="0"/>
                        </a:rPr>
                        <a:t>212.7</a:t>
                      </a:r>
                    </a:p>
                  </a:txBody>
                  <a:tcPr marL="0" marR="0" marT="0" marB="0">
                    <a:lnL>
                      <a:noFill/>
                    </a:lnL>
                    <a:lnR>
                      <a:noFill/>
                    </a:lnR>
                    <a:lnT>
                      <a:noFill/>
                    </a:lnT>
                    <a:lnB>
                      <a:noFill/>
                    </a:lnB>
                    <a:noFill/>
                  </a:tcPr>
                </a:tc>
                <a:tc>
                  <a:txBody>
                    <a:bodyPr/>
                    <a:lstStyle/>
                    <a:p>
                      <a:pPr algn="ctr" fontAlgn="t"/>
                      <a:r>
                        <a:rPr lang="en-GB" sz="1100" b="1" i="0" u="none" strike="noStrike">
                          <a:solidFill>
                            <a:srgbClr val="000000"/>
                          </a:solidFill>
                          <a:effectLst/>
                          <a:latin typeface="Calibri" panose="020F0502020204030204" pitchFamily="34" charset="0"/>
                        </a:rPr>
                        <a:t>229.8</a:t>
                      </a:r>
                    </a:p>
                  </a:txBody>
                  <a:tcPr marL="0" marR="0" marT="0" marB="0">
                    <a:lnL>
                      <a:noFill/>
                    </a:lnL>
                    <a:lnR>
                      <a:noFill/>
                    </a:lnR>
                    <a:lnT>
                      <a:noFill/>
                    </a:lnT>
                    <a:lnB>
                      <a:noFill/>
                    </a:lnB>
                    <a:noFill/>
                  </a:tcPr>
                </a:tc>
                <a:tc>
                  <a:txBody>
                    <a:bodyPr/>
                    <a:lstStyle/>
                    <a:p>
                      <a:pPr algn="ctr" fontAlgn="b"/>
                      <a:r>
                        <a:rPr lang="en-GB" sz="1100" b="0" i="0" u="none" strike="noStrike">
                          <a:solidFill>
                            <a:srgbClr val="006100"/>
                          </a:solidFill>
                          <a:effectLst/>
                          <a:latin typeface="Calibri" panose="020F0502020204030204" pitchFamily="34" charset="0"/>
                        </a:rPr>
                        <a:t>17.1</a:t>
                      </a:r>
                    </a:p>
                  </a:txBody>
                  <a:tcPr marL="0" marR="0" marT="0" marB="0" anchor="b">
                    <a:lnL>
                      <a:noFill/>
                    </a:lnL>
                    <a:lnR>
                      <a:noFill/>
                    </a:lnR>
                    <a:lnT>
                      <a:noFill/>
                    </a:lnT>
                    <a:lnB>
                      <a:noFill/>
                    </a:lnB>
                    <a:solidFill>
                      <a:srgbClr val="C6EFCE"/>
                    </a:solidFill>
                  </a:tcPr>
                </a:tc>
                <a:extLst>
                  <a:ext uri="{0D108BD9-81ED-4DB2-BD59-A6C34878D82A}">
                    <a16:rowId xmlns:a16="http://schemas.microsoft.com/office/drawing/2014/main" val="2429192661"/>
                  </a:ext>
                </a:extLst>
              </a:tr>
              <a:tr h="208976">
                <a:tc>
                  <a:txBody>
                    <a:bodyPr/>
                    <a:lstStyle/>
                    <a:p>
                      <a:pPr algn="ctr" fontAlgn="b"/>
                      <a:r>
                        <a:rPr lang="en-GB" sz="1100" b="0" i="0" u="none" strike="noStrike">
                          <a:solidFill>
                            <a:srgbClr val="000000"/>
                          </a:solidFill>
                          <a:effectLst/>
                          <a:latin typeface="Calibri" panose="020F0502020204030204" pitchFamily="34" charset="0"/>
                        </a:rPr>
                        <a:t>UA - CCN</a:t>
                      </a:r>
                    </a:p>
                  </a:txBody>
                  <a:tcPr marL="0" marR="0" marT="0" marB="0" anchor="b">
                    <a:lnL>
                      <a:noFill/>
                    </a:lnL>
                    <a:lnR>
                      <a:noFill/>
                    </a:lnR>
                    <a:lnT>
                      <a:noFill/>
                    </a:lnT>
                    <a:lnB>
                      <a:noFill/>
                    </a:lnB>
                    <a:solidFill>
                      <a:srgbClr val="FFFFFF"/>
                    </a:solidFill>
                  </a:tcPr>
                </a:tc>
                <a:tc>
                  <a:txBody>
                    <a:bodyPr/>
                    <a:lstStyle/>
                    <a:p>
                      <a:pPr algn="ctr" fontAlgn="t"/>
                      <a:r>
                        <a:rPr lang="en-GB" sz="1100" b="1" i="0" u="none" strike="noStrike">
                          <a:solidFill>
                            <a:srgbClr val="000000"/>
                          </a:solidFill>
                          <a:effectLst/>
                          <a:latin typeface="Calibri" panose="020F0502020204030204" pitchFamily="34" charset="0"/>
                        </a:rPr>
                        <a:t>221.9</a:t>
                      </a:r>
                    </a:p>
                  </a:txBody>
                  <a:tcPr marL="0" marR="0" marT="0" marB="0">
                    <a:lnL>
                      <a:noFill/>
                    </a:lnL>
                    <a:lnR>
                      <a:noFill/>
                    </a:lnR>
                    <a:lnT>
                      <a:noFill/>
                    </a:lnT>
                    <a:lnB>
                      <a:noFill/>
                    </a:lnB>
                    <a:noFill/>
                  </a:tcPr>
                </a:tc>
                <a:tc>
                  <a:txBody>
                    <a:bodyPr/>
                    <a:lstStyle/>
                    <a:p>
                      <a:pPr algn="ctr" fontAlgn="t"/>
                      <a:r>
                        <a:rPr lang="en-GB" sz="1100" b="1" i="0" u="none" strike="noStrike">
                          <a:solidFill>
                            <a:srgbClr val="000000"/>
                          </a:solidFill>
                          <a:effectLst/>
                          <a:latin typeface="Calibri" panose="020F0502020204030204" pitchFamily="34" charset="0"/>
                        </a:rPr>
                        <a:t>125.9</a:t>
                      </a:r>
                    </a:p>
                  </a:txBody>
                  <a:tcPr marL="0" marR="0" marT="0" marB="0">
                    <a:lnL>
                      <a:noFill/>
                    </a:lnL>
                    <a:lnR>
                      <a:noFill/>
                    </a:lnR>
                    <a:lnT>
                      <a:noFill/>
                    </a:lnT>
                    <a:lnB>
                      <a:noFill/>
                    </a:lnB>
                    <a:noFill/>
                  </a:tcPr>
                </a:tc>
                <a:tc>
                  <a:txBody>
                    <a:bodyPr/>
                    <a:lstStyle/>
                    <a:p>
                      <a:pPr algn="ctr" fontAlgn="b"/>
                      <a:r>
                        <a:rPr lang="en-GB" sz="1100" b="0" i="0" u="none" strike="noStrike">
                          <a:solidFill>
                            <a:srgbClr val="9C0006"/>
                          </a:solidFill>
                          <a:effectLst/>
                          <a:latin typeface="Calibri" panose="020F0502020204030204" pitchFamily="34" charset="0"/>
                        </a:rPr>
                        <a:t>-96.0</a:t>
                      </a:r>
                    </a:p>
                  </a:txBody>
                  <a:tcPr marL="0" marR="0" marT="0" marB="0" anchor="b">
                    <a:lnL>
                      <a:noFill/>
                    </a:lnL>
                    <a:lnR>
                      <a:noFill/>
                    </a:lnR>
                    <a:lnT>
                      <a:noFill/>
                    </a:lnT>
                    <a:lnB>
                      <a:noFill/>
                    </a:lnB>
                    <a:solidFill>
                      <a:srgbClr val="FFC7CE"/>
                    </a:solidFill>
                  </a:tcPr>
                </a:tc>
                <a:extLst>
                  <a:ext uri="{0D108BD9-81ED-4DB2-BD59-A6C34878D82A}">
                    <a16:rowId xmlns:a16="http://schemas.microsoft.com/office/drawing/2014/main" val="1407164670"/>
                  </a:ext>
                </a:extLst>
              </a:tr>
              <a:tr h="208976">
                <a:tc>
                  <a:txBody>
                    <a:bodyPr/>
                    <a:lstStyle/>
                    <a:p>
                      <a:pPr algn="ctr" fontAlgn="b"/>
                      <a:r>
                        <a:rPr lang="en-GB" sz="1100" b="0" i="0" u="none" strike="noStrike">
                          <a:solidFill>
                            <a:srgbClr val="000000"/>
                          </a:solidFill>
                          <a:effectLst/>
                          <a:latin typeface="Calibri" panose="020F0502020204030204" pitchFamily="34" charset="0"/>
                        </a:rPr>
                        <a:t>SD</a:t>
                      </a:r>
                    </a:p>
                  </a:txBody>
                  <a:tcPr marL="0" marR="0" marT="0" marB="0" anchor="b">
                    <a:lnL>
                      <a:noFill/>
                    </a:lnL>
                    <a:lnR>
                      <a:noFill/>
                    </a:lnR>
                    <a:lnT>
                      <a:noFill/>
                    </a:lnT>
                    <a:lnB>
                      <a:noFill/>
                    </a:lnB>
                    <a:solidFill>
                      <a:srgbClr val="FFFFFF"/>
                    </a:solidFill>
                  </a:tcPr>
                </a:tc>
                <a:tc>
                  <a:txBody>
                    <a:bodyPr/>
                    <a:lstStyle/>
                    <a:p>
                      <a:pPr algn="ctr" fontAlgn="t"/>
                      <a:r>
                        <a:rPr lang="en-GB" sz="1100" b="1" i="0" u="none" strike="noStrike">
                          <a:solidFill>
                            <a:srgbClr val="000000"/>
                          </a:solidFill>
                          <a:effectLst/>
                          <a:latin typeface="Calibri" panose="020F0502020204030204" pitchFamily="34" charset="0"/>
                        </a:rPr>
                        <a:t>281.1</a:t>
                      </a:r>
                    </a:p>
                  </a:txBody>
                  <a:tcPr marL="0" marR="0" marT="0" marB="0">
                    <a:lnL>
                      <a:noFill/>
                    </a:lnL>
                    <a:lnR>
                      <a:noFill/>
                    </a:lnR>
                    <a:lnT>
                      <a:noFill/>
                    </a:lnT>
                    <a:lnB>
                      <a:noFill/>
                    </a:lnB>
                    <a:noFill/>
                  </a:tcPr>
                </a:tc>
                <a:tc>
                  <a:txBody>
                    <a:bodyPr/>
                    <a:lstStyle/>
                    <a:p>
                      <a:pPr algn="ctr" fontAlgn="t"/>
                      <a:r>
                        <a:rPr lang="en-GB" sz="1100" b="1" i="0" u="none" strike="noStrike">
                          <a:solidFill>
                            <a:srgbClr val="000000"/>
                          </a:solidFill>
                          <a:effectLst/>
                          <a:latin typeface="Calibri" panose="020F0502020204030204" pitchFamily="34" charset="0"/>
                        </a:rPr>
                        <a:t>58.1</a:t>
                      </a:r>
                    </a:p>
                  </a:txBody>
                  <a:tcPr marL="0" marR="0" marT="0" marB="0">
                    <a:lnL>
                      <a:noFill/>
                    </a:lnL>
                    <a:lnR>
                      <a:noFill/>
                    </a:lnR>
                    <a:lnT>
                      <a:noFill/>
                    </a:lnT>
                    <a:lnB>
                      <a:noFill/>
                    </a:lnB>
                    <a:noFill/>
                  </a:tcPr>
                </a:tc>
                <a:tc>
                  <a:txBody>
                    <a:bodyPr/>
                    <a:lstStyle/>
                    <a:p>
                      <a:pPr algn="ctr" fontAlgn="b"/>
                      <a:r>
                        <a:rPr lang="en-GB" sz="1100" b="0" i="0" u="none" strike="noStrike">
                          <a:solidFill>
                            <a:srgbClr val="9C0006"/>
                          </a:solidFill>
                          <a:effectLst/>
                          <a:latin typeface="Calibri" panose="020F0502020204030204" pitchFamily="34" charset="0"/>
                        </a:rPr>
                        <a:t>-223.0</a:t>
                      </a:r>
                    </a:p>
                  </a:txBody>
                  <a:tcPr marL="0" marR="0" marT="0" marB="0" anchor="b">
                    <a:lnL>
                      <a:noFill/>
                    </a:lnL>
                    <a:lnR>
                      <a:noFill/>
                    </a:lnR>
                    <a:lnT>
                      <a:noFill/>
                    </a:lnT>
                    <a:lnB>
                      <a:noFill/>
                    </a:lnB>
                    <a:solidFill>
                      <a:srgbClr val="FFC7CE"/>
                    </a:solidFill>
                  </a:tcPr>
                </a:tc>
                <a:extLst>
                  <a:ext uri="{0D108BD9-81ED-4DB2-BD59-A6C34878D82A}">
                    <a16:rowId xmlns:a16="http://schemas.microsoft.com/office/drawing/2014/main" val="1235107633"/>
                  </a:ext>
                </a:extLst>
              </a:tr>
              <a:tr h="208976">
                <a:tc>
                  <a:txBody>
                    <a:bodyPr/>
                    <a:lstStyle/>
                    <a:p>
                      <a:pPr algn="ctr" fontAlgn="b"/>
                      <a:r>
                        <a:rPr lang="en-GB" sz="1100" b="0" i="0" u="none" strike="noStrike">
                          <a:solidFill>
                            <a:srgbClr val="000000"/>
                          </a:solidFill>
                          <a:effectLst/>
                          <a:latin typeface="Calibri" panose="020F0502020204030204" pitchFamily="34" charset="0"/>
                        </a:rPr>
                        <a:t>SC</a:t>
                      </a:r>
                    </a:p>
                  </a:txBody>
                  <a:tcPr marL="0" marR="0" marT="0" marB="0" anchor="b">
                    <a:lnL>
                      <a:noFill/>
                    </a:lnL>
                    <a:lnR>
                      <a:noFill/>
                    </a:lnR>
                    <a:lnT>
                      <a:noFill/>
                    </a:lnT>
                    <a:lnB>
                      <a:noFill/>
                    </a:lnB>
                    <a:solidFill>
                      <a:srgbClr val="83CCEB"/>
                    </a:solidFill>
                  </a:tcPr>
                </a:tc>
                <a:tc>
                  <a:txBody>
                    <a:bodyPr/>
                    <a:lstStyle/>
                    <a:p>
                      <a:pPr algn="ctr" fontAlgn="t"/>
                      <a:r>
                        <a:rPr lang="en-GB" sz="1100" b="1" i="0" u="none" strike="noStrike">
                          <a:solidFill>
                            <a:srgbClr val="000000"/>
                          </a:solidFill>
                          <a:effectLst/>
                          <a:latin typeface="Calibri" panose="020F0502020204030204" pitchFamily="34" charset="0"/>
                        </a:rPr>
                        <a:t>130.4</a:t>
                      </a:r>
                    </a:p>
                  </a:txBody>
                  <a:tcPr marL="0" marR="0" marT="0" marB="0">
                    <a:lnL>
                      <a:noFill/>
                    </a:lnL>
                    <a:lnR>
                      <a:noFill/>
                    </a:lnR>
                    <a:lnT>
                      <a:noFill/>
                    </a:lnT>
                    <a:lnB>
                      <a:noFill/>
                    </a:lnB>
                    <a:noFill/>
                  </a:tcPr>
                </a:tc>
                <a:tc>
                  <a:txBody>
                    <a:bodyPr/>
                    <a:lstStyle/>
                    <a:p>
                      <a:pPr algn="ctr" fontAlgn="t"/>
                      <a:r>
                        <a:rPr lang="en-GB" sz="1100" b="1" i="0" u="none" strike="noStrike">
                          <a:solidFill>
                            <a:srgbClr val="000000"/>
                          </a:solidFill>
                          <a:effectLst/>
                          <a:latin typeface="Calibri" panose="020F0502020204030204" pitchFamily="34" charset="0"/>
                        </a:rPr>
                        <a:t>271.5</a:t>
                      </a:r>
                    </a:p>
                  </a:txBody>
                  <a:tcPr marL="0" marR="0" marT="0" marB="0">
                    <a:lnL>
                      <a:noFill/>
                    </a:lnL>
                    <a:lnR>
                      <a:noFill/>
                    </a:lnR>
                    <a:lnT>
                      <a:noFill/>
                    </a:lnT>
                    <a:lnB>
                      <a:noFill/>
                    </a:lnB>
                    <a:noFill/>
                  </a:tcPr>
                </a:tc>
                <a:tc>
                  <a:txBody>
                    <a:bodyPr/>
                    <a:lstStyle/>
                    <a:p>
                      <a:pPr algn="ctr" fontAlgn="b"/>
                      <a:r>
                        <a:rPr lang="en-GB" sz="1100" b="0" i="0" u="none" strike="noStrike">
                          <a:solidFill>
                            <a:srgbClr val="006100"/>
                          </a:solidFill>
                          <a:effectLst/>
                          <a:latin typeface="Calibri" panose="020F0502020204030204" pitchFamily="34" charset="0"/>
                        </a:rPr>
                        <a:t>141.2</a:t>
                      </a:r>
                    </a:p>
                  </a:txBody>
                  <a:tcPr marL="0" marR="0" marT="0" marB="0" anchor="b">
                    <a:lnL>
                      <a:noFill/>
                    </a:lnL>
                    <a:lnR>
                      <a:noFill/>
                    </a:lnR>
                    <a:lnT>
                      <a:noFill/>
                    </a:lnT>
                    <a:lnB>
                      <a:noFill/>
                    </a:lnB>
                    <a:solidFill>
                      <a:srgbClr val="C6EFCE"/>
                    </a:solidFill>
                  </a:tcPr>
                </a:tc>
                <a:extLst>
                  <a:ext uri="{0D108BD9-81ED-4DB2-BD59-A6C34878D82A}">
                    <a16:rowId xmlns:a16="http://schemas.microsoft.com/office/drawing/2014/main" val="2308208633"/>
                  </a:ext>
                </a:extLst>
              </a:tr>
              <a:tr h="208976">
                <a:tc>
                  <a:txBody>
                    <a:bodyPr/>
                    <a:lstStyle/>
                    <a:p>
                      <a:pPr algn="ctr" fontAlgn="b"/>
                      <a:r>
                        <a:rPr lang="en-GB" sz="1100" b="0" i="0" u="none" strike="noStrike">
                          <a:solidFill>
                            <a:srgbClr val="000000"/>
                          </a:solidFill>
                          <a:effectLst/>
                          <a:latin typeface="Calibri" panose="020F0502020204030204" pitchFamily="34" charset="0"/>
                        </a:rPr>
                        <a:t>GLA</a:t>
                      </a:r>
                    </a:p>
                  </a:txBody>
                  <a:tcPr marL="0" marR="0" marT="0" marB="0" anchor="b">
                    <a:lnL>
                      <a:noFill/>
                    </a:lnL>
                    <a:lnR>
                      <a:noFill/>
                    </a:lnR>
                    <a:lnT>
                      <a:noFill/>
                    </a:lnT>
                    <a:lnB>
                      <a:noFill/>
                    </a:lnB>
                    <a:solidFill>
                      <a:srgbClr val="83CCEB"/>
                    </a:solidFill>
                  </a:tcPr>
                </a:tc>
                <a:tc>
                  <a:txBody>
                    <a:bodyPr/>
                    <a:lstStyle/>
                    <a:p>
                      <a:pPr algn="ctr" fontAlgn="t"/>
                      <a:r>
                        <a:rPr lang="en-GB" sz="1100" b="1" i="0" u="none" strike="noStrike">
                          <a:solidFill>
                            <a:srgbClr val="000000"/>
                          </a:solidFill>
                          <a:effectLst/>
                          <a:latin typeface="Calibri" panose="020F0502020204030204" pitchFamily="34" charset="0"/>
                        </a:rPr>
                        <a:t>103.8</a:t>
                      </a:r>
                    </a:p>
                  </a:txBody>
                  <a:tcPr marL="0" marR="0" marT="0" marB="0">
                    <a:lnL>
                      <a:noFill/>
                    </a:lnL>
                    <a:lnR>
                      <a:noFill/>
                    </a:lnR>
                    <a:lnT>
                      <a:noFill/>
                    </a:lnT>
                    <a:lnB>
                      <a:noFill/>
                    </a:lnB>
                    <a:noFill/>
                  </a:tcPr>
                </a:tc>
                <a:tc>
                  <a:txBody>
                    <a:bodyPr/>
                    <a:lstStyle/>
                    <a:p>
                      <a:pPr algn="ctr" fontAlgn="t"/>
                      <a:r>
                        <a:rPr lang="en-GB" sz="1100" b="1" i="0" u="none" strike="noStrike">
                          <a:solidFill>
                            <a:srgbClr val="000000"/>
                          </a:solidFill>
                          <a:effectLst/>
                          <a:latin typeface="Calibri" panose="020F0502020204030204" pitchFamily="34" charset="0"/>
                        </a:rPr>
                        <a:t>129.5</a:t>
                      </a:r>
                    </a:p>
                  </a:txBody>
                  <a:tcPr marL="0" marR="0" marT="0" marB="0">
                    <a:lnL>
                      <a:noFill/>
                    </a:lnL>
                    <a:lnR>
                      <a:noFill/>
                    </a:lnR>
                    <a:lnT>
                      <a:noFill/>
                    </a:lnT>
                    <a:lnB>
                      <a:noFill/>
                    </a:lnB>
                    <a:noFill/>
                  </a:tcPr>
                </a:tc>
                <a:tc>
                  <a:txBody>
                    <a:bodyPr/>
                    <a:lstStyle/>
                    <a:p>
                      <a:pPr algn="ctr" fontAlgn="b"/>
                      <a:r>
                        <a:rPr lang="en-GB" sz="1100" b="0" i="0" u="none" strike="noStrike">
                          <a:solidFill>
                            <a:srgbClr val="006100"/>
                          </a:solidFill>
                          <a:effectLst/>
                          <a:latin typeface="Calibri" panose="020F0502020204030204" pitchFamily="34" charset="0"/>
                        </a:rPr>
                        <a:t>25.6</a:t>
                      </a:r>
                    </a:p>
                  </a:txBody>
                  <a:tcPr marL="0" marR="0" marT="0" marB="0" anchor="b">
                    <a:lnL>
                      <a:noFill/>
                    </a:lnL>
                    <a:lnR>
                      <a:noFill/>
                    </a:lnR>
                    <a:lnT>
                      <a:noFill/>
                    </a:lnT>
                    <a:lnB>
                      <a:noFill/>
                    </a:lnB>
                    <a:solidFill>
                      <a:srgbClr val="C6EFCE"/>
                    </a:solidFill>
                  </a:tcPr>
                </a:tc>
                <a:extLst>
                  <a:ext uri="{0D108BD9-81ED-4DB2-BD59-A6C34878D82A}">
                    <a16:rowId xmlns:a16="http://schemas.microsoft.com/office/drawing/2014/main" val="1342703324"/>
                  </a:ext>
                </a:extLst>
              </a:tr>
              <a:tr h="208976">
                <a:tc>
                  <a:txBody>
                    <a:bodyPr/>
                    <a:lstStyle/>
                    <a:p>
                      <a:pPr algn="ctr" fontAlgn="b"/>
                      <a:r>
                        <a:rPr lang="en-GB" sz="1100" b="0" i="0" u="none" strike="noStrike">
                          <a:solidFill>
                            <a:srgbClr val="000000"/>
                          </a:solidFill>
                          <a:effectLst/>
                          <a:latin typeface="Calibri" panose="020F0502020204030204" pitchFamily="34" charset="0"/>
                        </a:rPr>
                        <a:t>MF</a:t>
                      </a:r>
                    </a:p>
                  </a:txBody>
                  <a:tcPr marL="0" marR="0" marT="0" marB="0" anchor="b">
                    <a:lnL>
                      <a:noFill/>
                    </a:lnL>
                    <a:lnR>
                      <a:noFill/>
                    </a:lnR>
                    <a:lnT>
                      <a:noFill/>
                    </a:lnT>
                    <a:lnB>
                      <a:noFill/>
                    </a:lnB>
                    <a:solidFill>
                      <a:srgbClr val="83CCEB"/>
                    </a:solidFill>
                  </a:tcPr>
                </a:tc>
                <a:tc>
                  <a:txBody>
                    <a:bodyPr/>
                    <a:lstStyle/>
                    <a:p>
                      <a:pPr algn="ctr" fontAlgn="t"/>
                      <a:r>
                        <a:rPr lang="en-GB" sz="1100" b="1" i="0" u="none" strike="noStrike">
                          <a:solidFill>
                            <a:srgbClr val="000000"/>
                          </a:solidFill>
                          <a:effectLst/>
                          <a:latin typeface="Calibri" panose="020F0502020204030204" pitchFamily="34" charset="0"/>
                        </a:rPr>
                        <a:t>5.9</a:t>
                      </a:r>
                    </a:p>
                  </a:txBody>
                  <a:tcPr marL="0" marR="0" marT="0" marB="0">
                    <a:lnL>
                      <a:noFill/>
                    </a:lnL>
                    <a:lnR>
                      <a:noFill/>
                    </a:lnR>
                    <a:lnT>
                      <a:noFill/>
                    </a:lnT>
                    <a:lnB>
                      <a:noFill/>
                    </a:lnB>
                    <a:noFill/>
                  </a:tcPr>
                </a:tc>
                <a:tc>
                  <a:txBody>
                    <a:bodyPr/>
                    <a:lstStyle/>
                    <a:p>
                      <a:pPr algn="ctr" fontAlgn="t"/>
                      <a:r>
                        <a:rPr lang="en-GB" sz="1100" b="1" i="0" u="none" strike="noStrike">
                          <a:solidFill>
                            <a:srgbClr val="000000"/>
                          </a:solidFill>
                          <a:effectLst/>
                          <a:latin typeface="Calibri" panose="020F0502020204030204" pitchFamily="34" charset="0"/>
                        </a:rPr>
                        <a:t>17.0</a:t>
                      </a:r>
                    </a:p>
                  </a:txBody>
                  <a:tcPr marL="0" marR="0" marT="0" marB="0">
                    <a:lnL>
                      <a:noFill/>
                    </a:lnL>
                    <a:lnR>
                      <a:noFill/>
                    </a:lnR>
                    <a:lnT>
                      <a:noFill/>
                    </a:lnT>
                    <a:lnB>
                      <a:noFill/>
                    </a:lnB>
                    <a:noFill/>
                  </a:tcPr>
                </a:tc>
                <a:tc>
                  <a:txBody>
                    <a:bodyPr/>
                    <a:lstStyle/>
                    <a:p>
                      <a:pPr algn="ctr" fontAlgn="b"/>
                      <a:r>
                        <a:rPr lang="en-GB" sz="1100" b="0" i="0" u="none" strike="noStrike">
                          <a:solidFill>
                            <a:srgbClr val="006100"/>
                          </a:solidFill>
                          <a:effectLst/>
                          <a:latin typeface="Calibri" panose="020F0502020204030204" pitchFamily="34" charset="0"/>
                        </a:rPr>
                        <a:t>11.1</a:t>
                      </a:r>
                    </a:p>
                  </a:txBody>
                  <a:tcPr marL="0" marR="0" marT="0" marB="0" anchor="b">
                    <a:lnL>
                      <a:noFill/>
                    </a:lnL>
                    <a:lnR>
                      <a:noFill/>
                    </a:lnR>
                    <a:lnT>
                      <a:noFill/>
                    </a:lnT>
                    <a:lnB>
                      <a:noFill/>
                    </a:lnB>
                    <a:solidFill>
                      <a:srgbClr val="C6EFCE"/>
                    </a:solidFill>
                  </a:tcPr>
                </a:tc>
                <a:extLst>
                  <a:ext uri="{0D108BD9-81ED-4DB2-BD59-A6C34878D82A}">
                    <a16:rowId xmlns:a16="http://schemas.microsoft.com/office/drawing/2014/main" val="2076632932"/>
                  </a:ext>
                </a:extLst>
              </a:tr>
              <a:tr h="208976">
                <a:tc>
                  <a:txBody>
                    <a:bodyPr/>
                    <a:lstStyle/>
                    <a:p>
                      <a:pPr algn="ctr" fontAlgn="b"/>
                      <a:r>
                        <a:rPr lang="en-GB" sz="1100" b="0" i="0" u="none" strike="noStrike">
                          <a:solidFill>
                            <a:srgbClr val="000000"/>
                          </a:solidFill>
                          <a:effectLst/>
                          <a:latin typeface="Calibri" panose="020F0502020204030204" pitchFamily="34" charset="0"/>
                        </a:rPr>
                        <a:t>CFA</a:t>
                      </a:r>
                    </a:p>
                  </a:txBody>
                  <a:tcPr marL="0" marR="0" marT="0" marB="0" anchor="b">
                    <a:lnL>
                      <a:noFill/>
                    </a:lnL>
                    <a:lnR>
                      <a:noFill/>
                    </a:lnR>
                    <a:lnT>
                      <a:noFill/>
                    </a:lnT>
                    <a:lnB>
                      <a:noFill/>
                    </a:lnB>
                    <a:solidFill>
                      <a:srgbClr val="83CCEB"/>
                    </a:solidFill>
                  </a:tcPr>
                </a:tc>
                <a:tc>
                  <a:txBody>
                    <a:bodyPr/>
                    <a:lstStyle/>
                    <a:p>
                      <a:pPr algn="ctr" fontAlgn="t"/>
                      <a:r>
                        <a:rPr lang="en-GB" sz="1100" b="1" i="0" u="none" strike="noStrike">
                          <a:solidFill>
                            <a:srgbClr val="000000"/>
                          </a:solidFill>
                          <a:effectLst/>
                          <a:latin typeface="Calibri" panose="020F0502020204030204" pitchFamily="34" charset="0"/>
                        </a:rPr>
                        <a:t>18.7</a:t>
                      </a:r>
                    </a:p>
                  </a:txBody>
                  <a:tcPr marL="0" marR="0" marT="0" marB="0">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t"/>
                      <a:r>
                        <a:rPr lang="en-GB" sz="1100" b="1" i="0" u="none" strike="noStrike">
                          <a:solidFill>
                            <a:srgbClr val="000000"/>
                          </a:solidFill>
                          <a:effectLst/>
                          <a:latin typeface="Calibri" panose="020F0502020204030204" pitchFamily="34" charset="0"/>
                        </a:rPr>
                        <a:t>28.2</a:t>
                      </a:r>
                    </a:p>
                  </a:txBody>
                  <a:tcPr marL="0" marR="0" marT="0" marB="0">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6100"/>
                          </a:solidFill>
                          <a:effectLst/>
                          <a:latin typeface="Calibri" panose="020F0502020204030204" pitchFamily="34" charset="0"/>
                        </a:rPr>
                        <a:t>9.4</a:t>
                      </a:r>
                    </a:p>
                  </a:txBody>
                  <a:tcPr marL="0" marR="0" marT="0" marB="0" anchor="b">
                    <a:lnL>
                      <a:noFill/>
                    </a:lnL>
                    <a:lnR>
                      <a:noFill/>
                    </a:lnR>
                    <a:lnT>
                      <a:noFill/>
                    </a:lnT>
                    <a:lnB>
                      <a:noFill/>
                    </a:lnB>
                    <a:solidFill>
                      <a:srgbClr val="C6EFCE"/>
                    </a:solidFill>
                  </a:tcPr>
                </a:tc>
                <a:extLst>
                  <a:ext uri="{0D108BD9-81ED-4DB2-BD59-A6C34878D82A}">
                    <a16:rowId xmlns:a16="http://schemas.microsoft.com/office/drawing/2014/main" val="2351055335"/>
                  </a:ext>
                </a:extLst>
              </a:tr>
              <a:tr h="208976">
                <a:tc>
                  <a:txBody>
                    <a:bodyPr/>
                    <a:lstStyle/>
                    <a:p>
                      <a:pPr algn="l" fontAlgn="b"/>
                      <a:endParaRPr lang="en-GB"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ctr" fontAlgn="t"/>
                      <a:r>
                        <a:rPr lang="en-GB" sz="1100" b="1" i="0" u="none" strike="noStrike">
                          <a:solidFill>
                            <a:srgbClr val="000000"/>
                          </a:solidFill>
                          <a:effectLst/>
                          <a:latin typeface="Calibri" panose="020F0502020204030204" pitchFamily="34" charset="0"/>
                        </a:rPr>
                        <a:t>1498.6</a:t>
                      </a:r>
                    </a:p>
                  </a:txBody>
                  <a:tcPr marL="0" marR="0" marT="0"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GB" sz="1100" b="1" i="0" u="none" strike="noStrike" dirty="0">
                          <a:solidFill>
                            <a:srgbClr val="000000"/>
                          </a:solidFill>
                          <a:effectLst/>
                          <a:latin typeface="Calibri" panose="020F0502020204030204" pitchFamily="34" charset="0"/>
                        </a:rPr>
                        <a:t>1495.4</a:t>
                      </a:r>
                    </a:p>
                  </a:txBody>
                  <a:tcPr marL="0" marR="0" marT="0"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100" b="0" i="0" u="none" strike="noStrike" dirty="0">
                          <a:solidFill>
                            <a:srgbClr val="9C0006"/>
                          </a:solidFill>
                          <a:effectLst/>
                          <a:latin typeface="Calibri" panose="020F0502020204030204" pitchFamily="34" charset="0"/>
                        </a:rPr>
                        <a:t>-3.3</a:t>
                      </a:r>
                    </a:p>
                  </a:txBody>
                  <a:tcPr marL="0" marR="0" marT="0" marB="0" anchor="b">
                    <a:lnL>
                      <a:noFill/>
                    </a:lnL>
                    <a:lnR>
                      <a:noFill/>
                    </a:lnR>
                    <a:lnT>
                      <a:noFill/>
                    </a:lnT>
                    <a:lnB>
                      <a:noFill/>
                    </a:lnB>
                    <a:solidFill>
                      <a:srgbClr val="FFC7CE"/>
                    </a:solidFill>
                  </a:tcPr>
                </a:tc>
                <a:extLst>
                  <a:ext uri="{0D108BD9-81ED-4DB2-BD59-A6C34878D82A}">
                    <a16:rowId xmlns:a16="http://schemas.microsoft.com/office/drawing/2014/main" val="2124189685"/>
                  </a:ext>
                </a:extLst>
              </a:tr>
            </a:tbl>
          </a:graphicData>
        </a:graphic>
      </p:graphicFrame>
    </p:spTree>
    <p:extLst>
      <p:ext uri="{BB962C8B-B14F-4D97-AF65-F5344CB8AC3E}">
        <p14:creationId xmlns:p14="http://schemas.microsoft.com/office/powerpoint/2010/main" val="282434105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AD107-6028-62DE-4EDC-5080F6AA5DDC}"/>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57B930E6-2143-D051-04AC-0B05D246C6B7}"/>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How realistic is our latest funding scenario? </a:t>
            </a:r>
            <a:endParaRPr dirty="0">
              <a:latin typeface="+mj-lt"/>
            </a:endParaRPr>
          </a:p>
        </p:txBody>
      </p:sp>
      <p:sp>
        <p:nvSpPr>
          <p:cNvPr id="133" name="Content Placeholder 4">
            <a:extLst>
              <a:ext uri="{FF2B5EF4-FFF2-40B4-BE49-F238E27FC236}">
                <a16:creationId xmlns:a16="http://schemas.microsoft.com/office/drawing/2014/main" id="{5A2F24C1-568E-0BBF-0C79-A0C4263C2ACC}"/>
              </a:ext>
            </a:extLst>
          </p:cNvPr>
          <p:cNvSpPr txBox="1">
            <a:spLocks noGrp="1"/>
          </p:cNvSpPr>
          <p:nvPr>
            <p:ph type="body" sz="half" idx="1"/>
          </p:nvPr>
        </p:nvSpPr>
        <p:spPr>
          <a:xfrm>
            <a:off x="838196" y="983364"/>
            <a:ext cx="10334222" cy="5372985"/>
          </a:xfrm>
          <a:prstGeom prst="rect">
            <a:avLst/>
          </a:prstGeom>
        </p:spPr>
        <p:txBody>
          <a:bodyPr>
            <a:normAutofit/>
          </a:bodyPr>
          <a:lstStyle/>
          <a:p>
            <a:pPr marL="342900" indent="-342900">
              <a:lnSpc>
                <a:spcPct val="115000"/>
              </a:lnSpc>
              <a:buFont typeface="Symbol"/>
              <a:buChar char="·"/>
              <a:defRPr sz="1500"/>
            </a:pPr>
            <a:r>
              <a:rPr lang="en-GB" dirty="0"/>
              <a:t>Latest funding scenario in v2.10</a:t>
            </a:r>
          </a:p>
          <a:p>
            <a:pPr marL="342900" indent="-342900">
              <a:lnSpc>
                <a:spcPct val="115000"/>
              </a:lnSpc>
              <a:buFont typeface="Symbol"/>
              <a:buChar char="·"/>
              <a:defRPr sz="1500"/>
            </a:pPr>
            <a:r>
              <a:rPr lang="en-GB" dirty="0"/>
              <a:t>Narrows the gap but does not close it</a:t>
            </a:r>
          </a:p>
          <a:p>
            <a:pPr marL="342900" indent="-342900">
              <a:lnSpc>
                <a:spcPct val="115000"/>
              </a:lnSpc>
              <a:buFont typeface="Symbol"/>
              <a:buChar char="·"/>
              <a:defRPr sz="1500"/>
            </a:pPr>
            <a:r>
              <a:rPr lang="en-GB" dirty="0"/>
              <a:t>Options for ministers to close the gap further if they want: equalisation at 100%, implement new children’s RNF but not Adult RNF (or Public Health), do not have separate formulas for specific services</a:t>
            </a:r>
          </a:p>
          <a:p>
            <a:pPr marL="342900" indent="-342900">
              <a:lnSpc>
                <a:spcPct val="115000"/>
              </a:lnSpc>
              <a:buFont typeface="Symbol"/>
              <a:buChar char="·"/>
              <a:defRPr sz="1500"/>
            </a:pPr>
            <a:r>
              <a:rPr lang="en-GB" dirty="0"/>
              <a:t>But further divergence for inner London and Shire Districts – this is potentially a chronic problem (inner London coming down from its relatively high levels of funding; shire districts not getting any social care funding)</a:t>
            </a:r>
          </a:p>
          <a:p>
            <a:pPr marL="342900" indent="-342900">
              <a:lnSpc>
                <a:spcPct val="115000"/>
              </a:lnSpc>
              <a:buFont typeface="Symbol"/>
              <a:buChar char="·"/>
              <a:defRPr sz="1500"/>
            </a:pPr>
            <a:r>
              <a:rPr lang="en-GB" dirty="0"/>
              <a:t>Not all about classes, also about outliers (and bellwethers)</a:t>
            </a:r>
          </a:p>
          <a:p>
            <a:pPr marL="342900" indent="-342900">
              <a:lnSpc>
                <a:spcPct val="115000"/>
              </a:lnSpc>
              <a:buFont typeface="Symbol"/>
              <a:buChar char="·"/>
              <a:defRPr sz="1500"/>
            </a:pPr>
            <a:r>
              <a:rPr lang="en-GB" dirty="0"/>
              <a:t>Financial sustainability and LGR</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dirty="0"/>
              <a:t>Our view: our default scenario is balanced and delivers the political outcome ministers ought to be happy with</a:t>
            </a:r>
          </a:p>
          <a:p>
            <a:pPr marL="342900" indent="-342900">
              <a:lnSpc>
                <a:spcPct val="115000"/>
              </a:lnSpc>
              <a:buFont typeface="Symbol"/>
              <a:buChar char="·"/>
              <a:defRPr sz="1500"/>
            </a:pPr>
            <a:r>
              <a:rPr lang="en-GB" dirty="0"/>
              <a:t>Political rhetoric (and some aspects of consultation) suggest that they might go further than we have modelled</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u="sng" dirty="0"/>
              <a:t>We will develop a range of scenarios within the Fair Funding model – and include them within a refreshed version of the MTFP model next week</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4846D14A-87EE-E48E-A2FD-0C4A30C47C75}"/>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24</a:t>
            </a:fld>
            <a:endParaRPr/>
          </a:p>
        </p:txBody>
      </p:sp>
    </p:spTree>
    <p:extLst>
      <p:ext uri="{BB962C8B-B14F-4D97-AF65-F5344CB8AC3E}">
        <p14:creationId xmlns:p14="http://schemas.microsoft.com/office/powerpoint/2010/main" val="31998602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C4018-FA84-5FE9-9750-15E30D55A87C}"/>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516F0A7C-D3D3-DE5B-B66A-035DDA7070B8}"/>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Next steps…</a:t>
            </a:r>
            <a:endParaRPr dirty="0">
              <a:latin typeface="+mj-lt"/>
            </a:endParaRPr>
          </a:p>
        </p:txBody>
      </p:sp>
      <p:sp>
        <p:nvSpPr>
          <p:cNvPr id="133" name="Content Placeholder 4">
            <a:extLst>
              <a:ext uri="{FF2B5EF4-FFF2-40B4-BE49-F238E27FC236}">
                <a16:creationId xmlns:a16="http://schemas.microsoft.com/office/drawing/2014/main" id="{8ABABD48-E3F4-2C67-71F4-2ACDB0574F09}"/>
              </a:ext>
            </a:extLst>
          </p:cNvPr>
          <p:cNvSpPr txBox="1">
            <a:spLocks noGrp="1"/>
          </p:cNvSpPr>
          <p:nvPr>
            <p:ph type="body" sz="half" idx="1"/>
          </p:nvPr>
        </p:nvSpPr>
        <p:spPr>
          <a:xfrm>
            <a:off x="838196" y="983364"/>
            <a:ext cx="10334222" cy="5372985"/>
          </a:xfrm>
          <a:prstGeom prst="rect">
            <a:avLst/>
          </a:prstGeom>
        </p:spPr>
        <p:txBody>
          <a:bodyPr>
            <a:normAutofit/>
          </a:bodyPr>
          <a:lstStyle/>
          <a:p>
            <a:pPr marL="342900" indent="-342900">
              <a:lnSpc>
                <a:spcPct val="115000"/>
              </a:lnSpc>
              <a:buFont typeface="Symbol"/>
              <a:buChar char="·"/>
              <a:defRPr sz="1500"/>
            </a:pPr>
            <a:r>
              <a:rPr lang="en-GB" dirty="0"/>
              <a:t>Update our Fair Funding model (v2.10) and MTFP model (v5.15) – issue early next week</a:t>
            </a:r>
          </a:p>
          <a:p>
            <a:pPr marL="342900" indent="-342900">
              <a:lnSpc>
                <a:spcPct val="115000"/>
              </a:lnSpc>
              <a:buFont typeface="Symbol"/>
              <a:buChar char="·"/>
              <a:defRPr sz="1500"/>
            </a:pPr>
            <a:r>
              <a:rPr lang="en-GB" dirty="0"/>
              <a:t>Further support with funding scenarios if you need it (additional service in Service Plan for 2025-26)</a:t>
            </a:r>
          </a:p>
          <a:p>
            <a:pPr marL="342900" indent="-342900">
              <a:lnSpc>
                <a:spcPct val="115000"/>
              </a:lnSpc>
              <a:buFont typeface="Symbol"/>
              <a:buChar char="·"/>
              <a:defRPr sz="1500"/>
            </a:pPr>
            <a:r>
              <a:rPr lang="en-GB" dirty="0"/>
              <a:t>Spring Statement (26 March 2025) – briefing note tomorrow afternoon, focus on potential decisions around quantum of funding for local government</a:t>
            </a:r>
          </a:p>
          <a:p>
            <a:pPr marL="342900" indent="-342900">
              <a:lnSpc>
                <a:spcPct val="115000"/>
              </a:lnSpc>
              <a:buFont typeface="Symbol"/>
              <a:buChar char="·"/>
              <a:defRPr sz="1500"/>
            </a:pPr>
            <a:r>
              <a:rPr lang="en-GB" dirty="0"/>
              <a:t>Business rates – reset consultation paper (late March)</a:t>
            </a:r>
          </a:p>
          <a:p>
            <a:pPr marL="342900" indent="-342900">
              <a:lnSpc>
                <a:spcPct val="115000"/>
              </a:lnSpc>
              <a:buFont typeface="Symbol"/>
              <a:buChar char="·"/>
              <a:defRPr sz="1500"/>
            </a:pPr>
            <a:r>
              <a:rPr lang="en-GB" dirty="0"/>
              <a:t>Monitor Funding Strategy Group papers (March to June)</a:t>
            </a:r>
          </a:p>
          <a:p>
            <a:pPr marL="342900" indent="-342900">
              <a:lnSpc>
                <a:spcPct val="115000"/>
              </a:lnSpc>
              <a:buFont typeface="Symbol"/>
              <a:buChar char="·"/>
              <a:defRPr sz="1500"/>
            </a:pPr>
            <a:r>
              <a:rPr lang="en-GB" dirty="0"/>
              <a:t>Full funding reforms consultation paper (“Summer”) (late June, July)</a:t>
            </a:r>
          </a:p>
          <a:p>
            <a:pPr marL="342900" indent="-342900">
              <a:lnSpc>
                <a:spcPct val="115000"/>
              </a:lnSpc>
              <a:buFont typeface="Symbol"/>
              <a:buChar char="·"/>
              <a:defRPr sz="1500"/>
            </a:pPr>
            <a:r>
              <a:rPr lang="en-GB" dirty="0"/>
              <a:t>Business rates – strategic direction consultation paper (early Autumn)</a:t>
            </a:r>
          </a:p>
          <a:p>
            <a:pPr marL="342900" indent="-342900">
              <a:lnSpc>
                <a:spcPct val="115000"/>
              </a:lnSpc>
              <a:buFont typeface="Symbol"/>
              <a:buChar char="·"/>
              <a:defRPr sz="1500"/>
            </a:pPr>
            <a:r>
              <a:rPr lang="en-GB" dirty="0"/>
              <a:t>Further consultation (with exemplifications?)? (Autumn?)</a:t>
            </a:r>
          </a:p>
          <a:p>
            <a:pPr marL="342900" indent="-342900">
              <a:lnSpc>
                <a:spcPct val="115000"/>
              </a:lnSpc>
              <a:buFont typeface="Symbol"/>
              <a:buChar char="·"/>
              <a:defRPr sz="1500"/>
            </a:pPr>
            <a:r>
              <a:rPr lang="en-GB" dirty="0"/>
              <a:t>Full set of funding reforms announced (provisional settlement, December 2025)</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4A9D8E36-C44F-93FB-59B7-5F243E86A4E1}"/>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spTree>
    <p:extLst>
      <p:ext uri="{BB962C8B-B14F-4D97-AF65-F5344CB8AC3E}">
        <p14:creationId xmlns:p14="http://schemas.microsoft.com/office/powerpoint/2010/main" val="427483784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 of LG Improve">
            <a:extLst>
              <a:ext uri="{FF2B5EF4-FFF2-40B4-BE49-F238E27FC236}">
                <a16:creationId xmlns:a16="http://schemas.microsoft.com/office/drawing/2014/main" id="{DC8EBAEB-38F1-5C13-29F0-BA6F17FD3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513" y="-2310645"/>
            <a:ext cx="17393684" cy="10948736"/>
          </a:xfrm>
          <a:prstGeom prst="rect">
            <a:avLst/>
          </a:prstGeom>
        </p:spPr>
      </p:pic>
      <p:grpSp>
        <p:nvGrpSpPr>
          <p:cNvPr id="14" name="Group 13">
            <a:extLst>
              <a:ext uri="{FF2B5EF4-FFF2-40B4-BE49-F238E27FC236}">
                <a16:creationId xmlns:a16="http://schemas.microsoft.com/office/drawing/2014/main" id="{96BF8FA0-1701-02CF-3807-4324C1E8C538}"/>
              </a:ext>
            </a:extLst>
          </p:cNvPr>
          <p:cNvGrpSpPr/>
          <p:nvPr/>
        </p:nvGrpSpPr>
        <p:grpSpPr>
          <a:xfrm>
            <a:off x="206734" y="6293208"/>
            <a:ext cx="11901372" cy="564792"/>
            <a:chOff x="119270" y="6293208"/>
            <a:chExt cx="11901372" cy="564792"/>
          </a:xfrm>
        </p:grpSpPr>
        <p:sp>
          <p:nvSpPr>
            <p:cNvPr id="7" name="Date Placeholder 3">
              <a:extLst>
                <a:ext uri="{FF2B5EF4-FFF2-40B4-BE49-F238E27FC236}">
                  <a16:creationId xmlns:a16="http://schemas.microsoft.com/office/drawing/2014/main" id="{67469907-F707-4E05-BA43-58B235284D84}"/>
                </a:ext>
              </a:extLst>
            </p:cNvPr>
            <p:cNvSpPr txBox="1">
              <a:spLocks/>
            </p:cNvSpPr>
            <p:nvPr/>
          </p:nvSpPr>
          <p:spPr>
            <a:xfrm>
              <a:off x="119270" y="6293208"/>
              <a:ext cx="11901372" cy="5647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INFORMATION MANAGEMENT       FINANCIAL RESILIENCE</a:t>
              </a:r>
              <a:r>
                <a:rPr kumimoji="0" lang="en-GB" sz="2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GB" sz="2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EXPERTISE ON DEMAND </a:t>
              </a:r>
            </a:p>
          </p:txBody>
        </p:sp>
        <p:pic>
          <p:nvPicPr>
            <p:cNvPr id="12" name="Picture 11" descr="Shape&#10;&#10;Description automatically generated with medium confidence">
              <a:extLst>
                <a:ext uri="{FF2B5EF4-FFF2-40B4-BE49-F238E27FC236}">
                  <a16:creationId xmlns:a16="http://schemas.microsoft.com/office/drawing/2014/main" id="{3E047968-6664-1889-566B-9C4975F0D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5725" y="6444022"/>
              <a:ext cx="263251" cy="263164"/>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D49A8B65-AF0D-20C0-5654-BC4C9D388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4932" y="6444022"/>
              <a:ext cx="263251" cy="263164"/>
            </a:xfrm>
            <a:prstGeom prst="rect">
              <a:avLst/>
            </a:prstGeom>
          </p:spPr>
        </p:pic>
      </p:grpSp>
      <p:sp>
        <p:nvSpPr>
          <p:cNvPr id="2" name="TextBox 1">
            <a:extLst>
              <a:ext uri="{FF2B5EF4-FFF2-40B4-BE49-F238E27FC236}">
                <a16:creationId xmlns:a16="http://schemas.microsoft.com/office/drawing/2014/main" id="{FF65F40B-16B0-87D7-8E3B-66F214286396}"/>
              </a:ext>
            </a:extLst>
          </p:cNvPr>
          <p:cNvSpPr txBox="1"/>
          <p:nvPr/>
        </p:nvSpPr>
        <p:spPr>
          <a:xfrm>
            <a:off x="1881808" y="3710959"/>
            <a:ext cx="7858539"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a:ea typeface="+mn-ea"/>
                <a:cs typeface="+mn-cs"/>
              </a:rPr>
              <a:t>CTR1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a:ea typeface="+mn-ea"/>
                <a:cs typeface="+mn-cs"/>
              </a:rPr>
              <a:t>March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54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D096-0103-9B2D-20E0-6C6EA5498C91}"/>
              </a:ext>
            </a:extLst>
          </p:cNvPr>
          <p:cNvSpPr>
            <a:spLocks noGrp="1"/>
          </p:cNvSpPr>
          <p:nvPr>
            <p:ph type="title"/>
          </p:nvPr>
        </p:nvSpPr>
        <p:spPr/>
        <p:txBody>
          <a:bodyPr>
            <a:normAutofit fontScale="90000"/>
          </a:bodyPr>
          <a:lstStyle/>
          <a:p>
            <a:r>
              <a:rPr lang="en-GB" b="1" dirty="0">
                <a:latin typeface="+mn-lt"/>
              </a:rPr>
              <a:t>Council Tax</a:t>
            </a:r>
          </a:p>
        </p:txBody>
      </p:sp>
      <p:sp>
        <p:nvSpPr>
          <p:cNvPr id="3" name="Content Placeholder 2">
            <a:extLst>
              <a:ext uri="{FF2B5EF4-FFF2-40B4-BE49-F238E27FC236}">
                <a16:creationId xmlns:a16="http://schemas.microsoft.com/office/drawing/2014/main" id="{371ABB62-3B44-0AEF-A1A5-52D12BB9C727}"/>
              </a:ext>
            </a:extLst>
          </p:cNvPr>
          <p:cNvSpPr>
            <a:spLocks noGrp="1"/>
          </p:cNvSpPr>
          <p:nvPr>
            <p:ph idx="1"/>
          </p:nvPr>
        </p:nvSpPr>
        <p:spPr/>
        <p:txBody>
          <a:bodyPr/>
          <a:lstStyle/>
          <a:p>
            <a:r>
              <a:rPr lang="en-GB" dirty="0"/>
              <a:t>Largest element of Core Spending Power (56%) by some way.</a:t>
            </a:r>
          </a:p>
          <a:p>
            <a:r>
              <a:rPr lang="en-GB" dirty="0"/>
              <a:t>Responsible for significant variations to Core Spending Power changes since 2010/11.</a:t>
            </a:r>
          </a:p>
          <a:p>
            <a:r>
              <a:rPr lang="en-GB" dirty="0"/>
              <a:t>Only limited equalisation in government funding over the last 15 years but council tax equalisation will return next year.</a:t>
            </a:r>
          </a:p>
          <a:p>
            <a:endParaRPr lang="en-GB" dirty="0"/>
          </a:p>
        </p:txBody>
      </p:sp>
    </p:spTree>
    <p:extLst>
      <p:ext uri="{BB962C8B-B14F-4D97-AF65-F5344CB8AC3E}">
        <p14:creationId xmlns:p14="http://schemas.microsoft.com/office/powerpoint/2010/main" val="643048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8B3F3-65D4-386B-81CC-160AAABA9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844B1-9389-9399-8F71-16C8F2585489}"/>
              </a:ext>
            </a:extLst>
          </p:cNvPr>
          <p:cNvSpPr>
            <a:spLocks noGrp="1"/>
          </p:cNvSpPr>
          <p:nvPr>
            <p:ph type="title"/>
          </p:nvPr>
        </p:nvSpPr>
        <p:spPr/>
        <p:txBody>
          <a:bodyPr>
            <a:normAutofit fontScale="90000"/>
          </a:bodyPr>
          <a:lstStyle/>
          <a:p>
            <a:r>
              <a:rPr lang="en-GB" b="1" dirty="0">
                <a:latin typeface="+mn-lt"/>
              </a:rPr>
              <a:t>Council Tax Statistics</a:t>
            </a:r>
          </a:p>
        </p:txBody>
      </p:sp>
      <p:sp>
        <p:nvSpPr>
          <p:cNvPr id="3" name="Content Placeholder 2">
            <a:extLst>
              <a:ext uri="{FF2B5EF4-FFF2-40B4-BE49-F238E27FC236}">
                <a16:creationId xmlns:a16="http://schemas.microsoft.com/office/drawing/2014/main" id="{C0D51C99-9F89-FA4F-B126-776BBE0F6A8E}"/>
              </a:ext>
            </a:extLst>
          </p:cNvPr>
          <p:cNvSpPr>
            <a:spLocks noGrp="1"/>
          </p:cNvSpPr>
          <p:nvPr>
            <p:ph idx="1"/>
          </p:nvPr>
        </p:nvSpPr>
        <p:spPr/>
        <p:txBody>
          <a:bodyPr>
            <a:normAutofit/>
          </a:bodyPr>
          <a:lstStyle/>
          <a:p>
            <a:endParaRPr lang="en-GB" sz="1200" dirty="0"/>
          </a:p>
          <a:p>
            <a:r>
              <a:rPr lang="en-GB" dirty="0"/>
              <a:t>Following analysis will look at:</a:t>
            </a:r>
          </a:p>
          <a:p>
            <a:pPr lvl="1"/>
            <a:r>
              <a:rPr lang="en-GB" dirty="0"/>
              <a:t>CTB1 data released autumn last year</a:t>
            </a:r>
          </a:p>
          <a:p>
            <a:pPr lvl="2"/>
            <a:r>
              <a:rPr lang="en-GB" dirty="0"/>
              <a:t>First look at taxbase growth</a:t>
            </a:r>
          </a:p>
          <a:p>
            <a:pPr lvl="2"/>
            <a:r>
              <a:rPr lang="en-GB" dirty="0"/>
              <a:t>New homes</a:t>
            </a:r>
          </a:p>
          <a:p>
            <a:pPr lvl="2"/>
            <a:r>
              <a:rPr lang="en-GB" dirty="0"/>
              <a:t>Council Tax Support</a:t>
            </a:r>
          </a:p>
          <a:p>
            <a:pPr lvl="2"/>
            <a:r>
              <a:rPr lang="en-GB" dirty="0"/>
              <a:t>Other reliefs and premiums – empty homes, second homes, student exemptions</a:t>
            </a:r>
          </a:p>
          <a:p>
            <a:pPr lvl="1"/>
            <a:r>
              <a:rPr lang="en-GB" dirty="0"/>
              <a:t>Final settlement data</a:t>
            </a:r>
          </a:p>
          <a:p>
            <a:pPr lvl="2"/>
            <a:r>
              <a:rPr lang="en-GB" dirty="0"/>
              <a:t>Government uses CTB1 data to calculate council tax income</a:t>
            </a:r>
          </a:p>
          <a:p>
            <a:pPr lvl="2"/>
            <a:r>
              <a:rPr lang="en-GB" dirty="0"/>
              <a:t>Assumes all councils increase band D to the maximum permitted</a:t>
            </a:r>
          </a:p>
          <a:p>
            <a:pPr lvl="1"/>
            <a:r>
              <a:rPr lang="en-GB" dirty="0"/>
              <a:t>Council Tax Requirement</a:t>
            </a:r>
          </a:p>
          <a:p>
            <a:pPr lvl="2"/>
            <a:r>
              <a:rPr lang="en-GB" dirty="0"/>
              <a:t>From annual Council Tax Resolution</a:t>
            </a:r>
          </a:p>
          <a:p>
            <a:pPr lvl="2"/>
            <a:r>
              <a:rPr lang="en-GB" dirty="0"/>
              <a:t>Actual decisions on band D</a:t>
            </a:r>
          </a:p>
          <a:p>
            <a:pPr lvl="2"/>
            <a:r>
              <a:rPr lang="en-GB" dirty="0"/>
              <a:t>Also any decisions on CTS, second homes and updated taxbase stats and estimates of future growth</a:t>
            </a:r>
          </a:p>
          <a:p>
            <a:pPr lvl="2"/>
            <a:endParaRPr lang="en-GB" dirty="0"/>
          </a:p>
          <a:p>
            <a:pPr lvl="1"/>
            <a:endParaRPr lang="en-GB" dirty="0"/>
          </a:p>
          <a:p>
            <a:pPr lvl="1"/>
            <a:endParaRPr lang="en-GB" dirty="0"/>
          </a:p>
        </p:txBody>
      </p:sp>
    </p:spTree>
    <p:extLst>
      <p:ext uri="{BB962C8B-B14F-4D97-AF65-F5344CB8AC3E}">
        <p14:creationId xmlns:p14="http://schemas.microsoft.com/office/powerpoint/2010/main" val="70080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DD2-1911-AD07-6BC3-5111BD67A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30C14-6C12-E3FA-621A-2E60D5AE1C6A}"/>
              </a:ext>
            </a:extLst>
          </p:cNvPr>
          <p:cNvSpPr>
            <a:spLocks noGrp="1"/>
          </p:cNvSpPr>
          <p:nvPr>
            <p:ph type="title"/>
          </p:nvPr>
        </p:nvSpPr>
        <p:spPr>
          <a:xfrm>
            <a:off x="228600" y="212336"/>
            <a:ext cx="9201150" cy="816361"/>
          </a:xfrm>
        </p:spPr>
        <p:txBody>
          <a:bodyPr>
            <a:normAutofit/>
          </a:bodyPr>
          <a:lstStyle/>
          <a:p>
            <a:r>
              <a:rPr lang="en-GB" b="1" dirty="0">
                <a:latin typeface="+mn-lt"/>
              </a:rPr>
              <a:t>Council Tax – 2025/26</a:t>
            </a:r>
          </a:p>
        </p:txBody>
      </p:sp>
      <p:sp>
        <p:nvSpPr>
          <p:cNvPr id="3" name="Content Placeholder 2">
            <a:extLst>
              <a:ext uri="{FF2B5EF4-FFF2-40B4-BE49-F238E27FC236}">
                <a16:creationId xmlns:a16="http://schemas.microsoft.com/office/drawing/2014/main" id="{8274AD6F-0B9A-8EE9-E7FE-46CABA9FED88}"/>
              </a:ext>
            </a:extLst>
          </p:cNvPr>
          <p:cNvSpPr>
            <a:spLocks noGrp="1"/>
          </p:cNvSpPr>
          <p:nvPr>
            <p:ph idx="1"/>
          </p:nvPr>
        </p:nvSpPr>
        <p:spPr>
          <a:xfrm>
            <a:off x="228600" y="1438834"/>
            <a:ext cx="11620500" cy="5019113"/>
          </a:xfrm>
        </p:spPr>
        <p:txBody>
          <a:bodyPr>
            <a:normAutofit/>
          </a:bodyPr>
          <a:lstStyle/>
          <a:p>
            <a:r>
              <a:rPr lang="en-GB" dirty="0"/>
              <a:t>Final Settlement: £35,556m (based on CTB1)</a:t>
            </a:r>
          </a:p>
          <a:p>
            <a:r>
              <a:rPr lang="en-GB" dirty="0"/>
              <a:t>CTR data: £35,866m</a:t>
            </a:r>
          </a:p>
          <a:p>
            <a:r>
              <a:rPr lang="en-GB" dirty="0"/>
              <a:t>Additional Council Tax: </a:t>
            </a:r>
            <a:r>
              <a:rPr lang="en-GB" sz="4000" b="1" dirty="0">
                <a:solidFill>
                  <a:srgbClr val="00B050"/>
                </a:solidFill>
              </a:rPr>
              <a:t>£311m</a:t>
            </a:r>
            <a:endParaRPr lang="en-GB" b="1" dirty="0">
              <a:solidFill>
                <a:srgbClr val="00B050"/>
              </a:solidFill>
            </a:endParaRPr>
          </a:p>
        </p:txBody>
      </p:sp>
      <p:pic>
        <p:nvPicPr>
          <p:cNvPr id="4" name="Picture 3">
            <a:extLst>
              <a:ext uri="{FF2B5EF4-FFF2-40B4-BE49-F238E27FC236}">
                <a16:creationId xmlns:a16="http://schemas.microsoft.com/office/drawing/2014/main" id="{1FABD592-05C3-2D37-798C-E34FAF204338}"/>
              </a:ext>
            </a:extLst>
          </p:cNvPr>
          <p:cNvPicPr>
            <a:picLocks noChangeAspect="1"/>
          </p:cNvPicPr>
          <p:nvPr/>
        </p:nvPicPr>
        <p:blipFill>
          <a:blip r:embed="rId2"/>
          <a:stretch>
            <a:fillRect/>
          </a:stretch>
        </p:blipFill>
        <p:spPr>
          <a:xfrm>
            <a:off x="342900" y="3428999"/>
            <a:ext cx="9245086" cy="2902527"/>
          </a:xfrm>
          <a:prstGeom prst="rect">
            <a:avLst/>
          </a:prstGeom>
        </p:spPr>
      </p:pic>
    </p:spTree>
    <p:extLst>
      <p:ext uri="{BB962C8B-B14F-4D97-AF65-F5344CB8AC3E}">
        <p14:creationId xmlns:p14="http://schemas.microsoft.com/office/powerpoint/2010/main" val="412714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3C7CC-95C1-6BD9-D319-9D11395F0315}"/>
            </a:ext>
          </a:extLst>
        </p:cNvPr>
        <p:cNvGrpSpPr/>
        <p:nvPr/>
      </p:nvGrpSpPr>
      <p:grpSpPr>
        <a:xfrm>
          <a:off x="0" y="0"/>
          <a:ext cx="0" cy="0"/>
          <a:chOff x="0" y="0"/>
          <a:chExt cx="0" cy="0"/>
        </a:xfrm>
      </p:grpSpPr>
      <p:sp>
        <p:nvSpPr>
          <p:cNvPr id="108" name="Title 3">
            <a:extLst>
              <a:ext uri="{FF2B5EF4-FFF2-40B4-BE49-F238E27FC236}">
                <a16:creationId xmlns:a16="http://schemas.microsoft.com/office/drawing/2014/main" id="{A8CC0B57-1B20-7C5E-FD9E-03B7FADF3E62}"/>
              </a:ext>
            </a:extLst>
          </p:cNvPr>
          <p:cNvSpPr txBox="1">
            <a:spLocks noGrp="1"/>
          </p:cNvSpPr>
          <p:nvPr>
            <p:ph type="title"/>
          </p:nvPr>
        </p:nvSpPr>
        <p:spPr>
          <a:xfrm>
            <a:off x="838199" y="378709"/>
            <a:ext cx="10962738" cy="604657"/>
          </a:xfrm>
          <a:prstGeom prst="rect">
            <a:avLst/>
          </a:prstGeom>
        </p:spPr>
        <p:txBody>
          <a:bodyPr>
            <a:normAutofit/>
          </a:bodyPr>
          <a:lstStyle>
            <a:lvl1pPr>
              <a:defRPr sz="3600">
                <a:solidFill>
                  <a:srgbClr val="FF6600"/>
                </a:solidFill>
              </a:defRPr>
            </a:lvl1pPr>
          </a:lstStyle>
          <a:p>
            <a:r>
              <a:rPr lang="en-GB" dirty="0">
                <a:latin typeface="+mj-lt"/>
              </a:rPr>
              <a:t>Process and progress</a:t>
            </a:r>
            <a:endParaRPr dirty="0">
              <a:latin typeface="+mj-lt"/>
            </a:endParaRPr>
          </a:p>
        </p:txBody>
      </p:sp>
      <p:sp>
        <p:nvSpPr>
          <p:cNvPr id="109" name="Content Placeholder 4">
            <a:extLst>
              <a:ext uri="{FF2B5EF4-FFF2-40B4-BE49-F238E27FC236}">
                <a16:creationId xmlns:a16="http://schemas.microsoft.com/office/drawing/2014/main" id="{A2A8073E-E140-6954-8260-718816EF562F}"/>
              </a:ext>
            </a:extLst>
          </p:cNvPr>
          <p:cNvSpPr txBox="1">
            <a:spLocks noGrp="1"/>
          </p:cNvSpPr>
          <p:nvPr>
            <p:ph type="body" idx="1"/>
          </p:nvPr>
        </p:nvSpPr>
        <p:spPr>
          <a:xfrm>
            <a:off x="838197" y="983364"/>
            <a:ext cx="10754805" cy="5372985"/>
          </a:xfrm>
          <a:prstGeom prst="rect">
            <a:avLst/>
          </a:prstGeom>
        </p:spPr>
        <p:txBody>
          <a:bodyPr>
            <a:normAutofit fontScale="92500"/>
          </a:bodyPr>
          <a:lstStyle/>
          <a:p>
            <a:pPr marL="342900" indent="-342900">
              <a:lnSpc>
                <a:spcPct val="115000"/>
              </a:lnSpc>
              <a:buFont typeface="Symbol"/>
              <a:buChar char="·"/>
              <a:defRPr sz="1500"/>
            </a:pPr>
            <a:r>
              <a:rPr lang="en-GB" sz="1500" dirty="0"/>
              <a:t>Funding Strategy Reform meetings with key stakeholders, including representative bodies, local authorities and third parties (including Institute for Fiscal Studies, IFS)</a:t>
            </a:r>
          </a:p>
          <a:p>
            <a:pPr marL="342900" indent="-342900">
              <a:lnSpc>
                <a:spcPct val="115000"/>
              </a:lnSpc>
              <a:buFont typeface="Symbol"/>
              <a:buChar char="·"/>
              <a:defRPr sz="1500"/>
            </a:pPr>
            <a:r>
              <a:rPr lang="en-GB" sz="1500" dirty="0"/>
              <a:t>Papers and process is confidential, nothing has been circulated beyond the group</a:t>
            </a:r>
          </a:p>
          <a:p>
            <a:pPr marL="342900" indent="-342900">
              <a:lnSpc>
                <a:spcPct val="115000"/>
              </a:lnSpc>
              <a:buFont typeface="Symbol"/>
              <a:buChar char="·"/>
              <a:defRPr sz="1500"/>
            </a:pPr>
            <a:r>
              <a:rPr lang="en-GB" sz="1500" dirty="0"/>
              <a:t>Next stage is a full consultation paper in late June or July, after the spending review (in June) – </a:t>
            </a:r>
            <a:r>
              <a:rPr lang="en-GB" sz="1500" b="1" dirty="0"/>
              <a:t>no numbers published until June/ July!!</a:t>
            </a:r>
          </a:p>
          <a:p>
            <a:pPr marL="342900" indent="-342900">
              <a:lnSpc>
                <a:spcPct val="115000"/>
              </a:lnSpc>
              <a:buFont typeface="Symbol"/>
              <a:buChar char="·"/>
              <a:defRPr sz="1500"/>
            </a:pPr>
            <a:r>
              <a:rPr lang="en-GB" sz="1500" dirty="0"/>
              <a:t>Spending review will provide quantum for the settlement, and potential funding for transitional support</a:t>
            </a:r>
          </a:p>
          <a:p>
            <a:pPr marL="342900" indent="-342900">
              <a:lnSpc>
                <a:spcPct val="115000"/>
              </a:lnSpc>
              <a:buFont typeface="Symbol"/>
              <a:buChar char="·"/>
              <a:defRPr sz="1500"/>
            </a:pPr>
            <a:r>
              <a:rPr lang="en-GB" sz="1500" dirty="0"/>
              <a:t>Process is loading a huge amount (too much?) onto the Summer consultation</a:t>
            </a:r>
          </a:p>
          <a:p>
            <a:pPr marL="342900" indent="-342900">
              <a:lnSpc>
                <a:spcPct val="115000"/>
              </a:lnSpc>
              <a:buFont typeface="Symbol"/>
              <a:buChar char="·"/>
              <a:defRPr sz="1500"/>
            </a:pPr>
            <a:r>
              <a:rPr lang="en-GB" sz="1500" dirty="0"/>
              <a:t>Very little time or scope for “course correction” after this</a:t>
            </a:r>
          </a:p>
          <a:p>
            <a:pPr marL="342900" indent="-342900">
              <a:lnSpc>
                <a:spcPct val="115000"/>
              </a:lnSpc>
              <a:buFont typeface="Symbol"/>
              <a:buChar char="·"/>
              <a:defRPr sz="1500"/>
            </a:pPr>
            <a:endParaRPr lang="en-GB" sz="1500" dirty="0"/>
          </a:p>
          <a:p>
            <a:pPr marL="342900" indent="-342900">
              <a:lnSpc>
                <a:spcPct val="115000"/>
              </a:lnSpc>
              <a:buFont typeface="Symbol"/>
              <a:buChar char="·"/>
              <a:defRPr sz="1500"/>
            </a:pPr>
            <a:r>
              <a:rPr lang="en-GB" sz="1500" u="sng" dirty="0"/>
              <a:t>Business rates</a:t>
            </a:r>
            <a:r>
              <a:rPr lang="en-GB" sz="1500" dirty="0"/>
              <a:t>: technical consultation on the baseline reset in late March, and then a wider consultation on strategic direction of the rate retention system (“quote”)</a:t>
            </a:r>
          </a:p>
          <a:p>
            <a:pPr marL="342900" indent="-342900">
              <a:lnSpc>
                <a:spcPct val="115000"/>
              </a:lnSpc>
              <a:buFont typeface="Symbol"/>
              <a:buChar char="·"/>
              <a:defRPr sz="1500"/>
            </a:pPr>
            <a:r>
              <a:rPr lang="en-GB" sz="1500" u="sng" dirty="0"/>
              <a:t>New Homes Bonus</a:t>
            </a:r>
            <a:r>
              <a:rPr lang="en-GB" sz="1500" dirty="0"/>
              <a:t>: consultation paper at some point</a:t>
            </a:r>
          </a:p>
          <a:p>
            <a:pPr marL="342900" indent="-342900">
              <a:lnSpc>
                <a:spcPct val="115000"/>
              </a:lnSpc>
              <a:buFont typeface="Symbol"/>
              <a:buChar char="·"/>
              <a:defRPr sz="1500"/>
            </a:pPr>
            <a:r>
              <a:rPr lang="en-GB" sz="1500" u="sng" dirty="0"/>
              <a:t>Children’s Services formula</a:t>
            </a:r>
            <a:r>
              <a:rPr lang="en-GB" sz="1500" dirty="0"/>
              <a:t>: papers have been published but cannot recreate the modelling</a:t>
            </a:r>
          </a:p>
          <a:p>
            <a:pPr marL="342900" indent="-342900">
              <a:lnSpc>
                <a:spcPct val="115000"/>
              </a:lnSpc>
              <a:buFont typeface="Symbol"/>
              <a:buChar char="·"/>
              <a:defRPr sz="1500"/>
            </a:pPr>
            <a:r>
              <a:rPr lang="en-GB" sz="1500" u="sng" dirty="0"/>
              <a:t>Adult social care formula</a:t>
            </a:r>
            <a:r>
              <a:rPr lang="en-GB" sz="1500" dirty="0"/>
              <a:t>: published informally but no commitment to implement</a:t>
            </a:r>
          </a:p>
          <a:p>
            <a:pPr marL="342900" indent="-342900">
              <a:lnSpc>
                <a:spcPct val="115000"/>
              </a:lnSpc>
              <a:buFont typeface="Symbol"/>
              <a:buChar char="·"/>
              <a:defRPr sz="1500"/>
            </a:pPr>
            <a:endParaRPr lang="en-GB" sz="1500" dirty="0"/>
          </a:p>
          <a:p>
            <a:pPr marL="342900" indent="-342900">
              <a:lnSpc>
                <a:spcPct val="115000"/>
              </a:lnSpc>
              <a:buFont typeface="Symbol"/>
              <a:buChar char="·"/>
              <a:defRPr sz="1500"/>
            </a:pPr>
            <a:r>
              <a:rPr lang="en-GB" sz="1500" b="1" u="sng" dirty="0"/>
              <a:t>Concern that process is falling behind, and that the depth of technical papers is insufficient</a:t>
            </a:r>
          </a:p>
        </p:txBody>
      </p:sp>
      <p:sp>
        <p:nvSpPr>
          <p:cNvPr id="110" name="Slide Number Placeholder 2">
            <a:extLst>
              <a:ext uri="{FF2B5EF4-FFF2-40B4-BE49-F238E27FC236}">
                <a16:creationId xmlns:a16="http://schemas.microsoft.com/office/drawing/2014/main" id="{F8112BE2-DB9A-FF63-2C72-543D7BA7EA38}"/>
              </a:ext>
            </a:extLst>
          </p:cNvPr>
          <p:cNvSpPr txBox="1">
            <a:spLocks noGrp="1"/>
          </p:cNvSpPr>
          <p:nvPr>
            <p:ph type="sldNum" sz="quarter" idx="4294967295"/>
          </p:nvPr>
        </p:nvSpPr>
        <p:spPr>
          <a:xfrm>
            <a:off x="11172417" y="6414760"/>
            <a:ext cx="181381"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4199187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3895C-04E6-0B15-2E4E-72CB327EB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78143-7EC3-6EE8-264E-BAECD68DA283}"/>
              </a:ext>
            </a:extLst>
          </p:cNvPr>
          <p:cNvSpPr>
            <a:spLocks noGrp="1"/>
          </p:cNvSpPr>
          <p:nvPr>
            <p:ph type="title"/>
          </p:nvPr>
        </p:nvSpPr>
        <p:spPr>
          <a:xfrm>
            <a:off x="228600" y="212336"/>
            <a:ext cx="9201150" cy="816361"/>
          </a:xfrm>
        </p:spPr>
        <p:txBody>
          <a:bodyPr>
            <a:normAutofit/>
          </a:bodyPr>
          <a:lstStyle/>
          <a:p>
            <a:r>
              <a:rPr lang="en-GB" b="1" dirty="0">
                <a:latin typeface="+mn-lt"/>
              </a:rPr>
              <a:t>Council Tax – 2025/26</a:t>
            </a:r>
          </a:p>
        </p:txBody>
      </p:sp>
      <p:sp>
        <p:nvSpPr>
          <p:cNvPr id="3" name="Content Placeholder 2">
            <a:extLst>
              <a:ext uri="{FF2B5EF4-FFF2-40B4-BE49-F238E27FC236}">
                <a16:creationId xmlns:a16="http://schemas.microsoft.com/office/drawing/2014/main" id="{4B5CD71E-CAD7-CF99-B4F1-38221594EDE9}"/>
              </a:ext>
            </a:extLst>
          </p:cNvPr>
          <p:cNvSpPr>
            <a:spLocks noGrp="1"/>
          </p:cNvSpPr>
          <p:nvPr>
            <p:ph idx="1"/>
          </p:nvPr>
        </p:nvSpPr>
        <p:spPr>
          <a:xfrm>
            <a:off x="228600" y="1438834"/>
            <a:ext cx="11620500" cy="5019113"/>
          </a:xfrm>
        </p:spPr>
        <p:txBody>
          <a:bodyPr>
            <a:normAutofit/>
          </a:bodyPr>
          <a:lstStyle/>
          <a:p>
            <a:r>
              <a:rPr lang="en-GB" dirty="0"/>
              <a:t>Final Settlement: £35,556m (based on CTB1)</a:t>
            </a:r>
          </a:p>
          <a:p>
            <a:r>
              <a:rPr lang="en-GB" dirty="0"/>
              <a:t>CTR data: £35,866m</a:t>
            </a:r>
          </a:p>
          <a:p>
            <a:r>
              <a:rPr lang="en-GB" dirty="0"/>
              <a:t>Additional Council Tax: </a:t>
            </a:r>
            <a:r>
              <a:rPr lang="en-GB" sz="4000" b="1" dirty="0">
                <a:solidFill>
                  <a:srgbClr val="00B050"/>
                </a:solidFill>
              </a:rPr>
              <a:t>£311m</a:t>
            </a:r>
            <a:endParaRPr lang="en-GB" b="1" dirty="0">
              <a:solidFill>
                <a:srgbClr val="00B050"/>
              </a:solidFill>
            </a:endParaRPr>
          </a:p>
        </p:txBody>
      </p:sp>
      <p:pic>
        <p:nvPicPr>
          <p:cNvPr id="6" name="Picture 5">
            <a:extLst>
              <a:ext uri="{FF2B5EF4-FFF2-40B4-BE49-F238E27FC236}">
                <a16:creationId xmlns:a16="http://schemas.microsoft.com/office/drawing/2014/main" id="{127A5674-C386-4FCB-ACC7-2DE92AC15567}"/>
              </a:ext>
            </a:extLst>
          </p:cNvPr>
          <p:cNvPicPr>
            <a:picLocks noChangeAspect="1"/>
          </p:cNvPicPr>
          <p:nvPr/>
        </p:nvPicPr>
        <p:blipFill>
          <a:blip r:embed="rId2"/>
          <a:stretch>
            <a:fillRect/>
          </a:stretch>
        </p:blipFill>
        <p:spPr>
          <a:xfrm>
            <a:off x="342900" y="3416119"/>
            <a:ext cx="9245086" cy="2938361"/>
          </a:xfrm>
          <a:prstGeom prst="rect">
            <a:avLst/>
          </a:prstGeom>
        </p:spPr>
      </p:pic>
    </p:spTree>
    <p:extLst>
      <p:ext uri="{BB962C8B-B14F-4D97-AF65-F5344CB8AC3E}">
        <p14:creationId xmlns:p14="http://schemas.microsoft.com/office/powerpoint/2010/main" val="8716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85ABF-9081-9954-9655-73EC3058A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DE32F-EEEC-C8F6-88B0-93BFDA34DE50}"/>
              </a:ext>
            </a:extLst>
          </p:cNvPr>
          <p:cNvSpPr>
            <a:spLocks noGrp="1"/>
          </p:cNvSpPr>
          <p:nvPr>
            <p:ph type="title"/>
          </p:nvPr>
        </p:nvSpPr>
        <p:spPr/>
        <p:txBody>
          <a:bodyPr>
            <a:normAutofit fontScale="90000"/>
          </a:bodyPr>
          <a:lstStyle/>
          <a:p>
            <a:r>
              <a:rPr lang="en-GB" b="1" dirty="0">
                <a:latin typeface="+mn-lt"/>
              </a:rPr>
              <a:t>Final Settlement v CTR1</a:t>
            </a:r>
          </a:p>
        </p:txBody>
      </p:sp>
      <p:pic>
        <p:nvPicPr>
          <p:cNvPr id="7" name="Picture 6">
            <a:extLst>
              <a:ext uri="{FF2B5EF4-FFF2-40B4-BE49-F238E27FC236}">
                <a16:creationId xmlns:a16="http://schemas.microsoft.com/office/drawing/2014/main" id="{4FCD72DE-4533-BB2D-74AB-E79E1F26A84D}"/>
              </a:ext>
            </a:extLst>
          </p:cNvPr>
          <p:cNvPicPr>
            <a:picLocks noChangeAspect="1"/>
          </p:cNvPicPr>
          <p:nvPr/>
        </p:nvPicPr>
        <p:blipFill>
          <a:blip r:embed="rId2"/>
          <a:stretch>
            <a:fillRect/>
          </a:stretch>
        </p:blipFill>
        <p:spPr>
          <a:xfrm>
            <a:off x="228600" y="1087154"/>
            <a:ext cx="8313420" cy="5435698"/>
          </a:xfrm>
          <a:prstGeom prst="rect">
            <a:avLst/>
          </a:prstGeom>
          <a:ln>
            <a:solidFill>
              <a:schemeClr val="tx1"/>
            </a:solidFill>
          </a:ln>
        </p:spPr>
      </p:pic>
      <p:sp>
        <p:nvSpPr>
          <p:cNvPr id="8" name="TextBox 7">
            <a:extLst>
              <a:ext uri="{FF2B5EF4-FFF2-40B4-BE49-F238E27FC236}">
                <a16:creationId xmlns:a16="http://schemas.microsoft.com/office/drawing/2014/main" id="{F1BF0A60-A82C-2FB3-4D33-CA287412034C}"/>
              </a:ext>
            </a:extLst>
          </p:cNvPr>
          <p:cNvSpPr txBox="1"/>
          <p:nvPr/>
        </p:nvSpPr>
        <p:spPr>
          <a:xfrm>
            <a:off x="8825948" y="1087154"/>
            <a:ext cx="3137452" cy="498598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Settlement assumed all authorities opted for maximum council tax.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rPr>
              <a:t>Main Differences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6 councils permitted to increase council tax above 5% (purple).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Second homes premium (blue).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Some authorities opted for lower increases than 5% (yellow).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Some authorities have reduced estimate collection rates (green).</a:t>
            </a:r>
          </a:p>
        </p:txBody>
      </p:sp>
    </p:spTree>
    <p:extLst>
      <p:ext uri="{BB962C8B-B14F-4D97-AF65-F5344CB8AC3E}">
        <p14:creationId xmlns:p14="http://schemas.microsoft.com/office/powerpoint/2010/main" val="2429789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49C1F-A43A-EA6D-50BE-3BCC039A9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4FDE7-A688-6185-9B1A-2B03A71D9624}"/>
              </a:ext>
            </a:extLst>
          </p:cNvPr>
          <p:cNvSpPr>
            <a:spLocks noGrp="1"/>
          </p:cNvSpPr>
          <p:nvPr>
            <p:ph type="title"/>
          </p:nvPr>
        </p:nvSpPr>
        <p:spPr/>
        <p:txBody>
          <a:bodyPr>
            <a:normAutofit fontScale="90000"/>
          </a:bodyPr>
          <a:lstStyle/>
          <a:p>
            <a:r>
              <a:rPr lang="en-GB" b="1" dirty="0">
                <a:latin typeface="+mn-lt"/>
              </a:rPr>
              <a:t>Final Settlement v CTR1</a:t>
            </a:r>
          </a:p>
        </p:txBody>
      </p:sp>
      <p:pic>
        <p:nvPicPr>
          <p:cNvPr id="7" name="Picture 6">
            <a:extLst>
              <a:ext uri="{FF2B5EF4-FFF2-40B4-BE49-F238E27FC236}">
                <a16:creationId xmlns:a16="http://schemas.microsoft.com/office/drawing/2014/main" id="{B633FD30-C077-4CE6-DA50-3EEE952F2D0E}"/>
              </a:ext>
            </a:extLst>
          </p:cNvPr>
          <p:cNvPicPr>
            <a:picLocks noChangeAspect="1"/>
          </p:cNvPicPr>
          <p:nvPr/>
        </p:nvPicPr>
        <p:blipFill>
          <a:blip r:embed="rId2"/>
          <a:stretch>
            <a:fillRect/>
          </a:stretch>
        </p:blipFill>
        <p:spPr>
          <a:xfrm>
            <a:off x="228600" y="1087154"/>
            <a:ext cx="8313420" cy="5435698"/>
          </a:xfrm>
          <a:prstGeom prst="rect">
            <a:avLst/>
          </a:prstGeom>
          <a:ln>
            <a:solidFill>
              <a:schemeClr val="tx1"/>
            </a:solidFill>
          </a:ln>
        </p:spPr>
      </p:pic>
      <p:sp>
        <p:nvSpPr>
          <p:cNvPr id="8" name="TextBox 7">
            <a:extLst>
              <a:ext uri="{FF2B5EF4-FFF2-40B4-BE49-F238E27FC236}">
                <a16:creationId xmlns:a16="http://schemas.microsoft.com/office/drawing/2014/main" id="{8C1C9331-23CB-D752-AB6F-544AEB8BA80E}"/>
              </a:ext>
            </a:extLst>
          </p:cNvPr>
          <p:cNvSpPr txBox="1"/>
          <p:nvPr/>
        </p:nvSpPr>
        <p:spPr>
          <a:xfrm>
            <a:off x="8825948" y="1087154"/>
            <a:ext cx="3137452" cy="34470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Settlement assumed all authorities opted for maximum council tax.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rPr>
              <a:t>Main Differences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Second homes premium (shown in blue).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Some authorities opted for zero increase (shown in orange).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8D72624-F1FC-190B-9903-04B1E9B300D3}"/>
              </a:ext>
            </a:extLst>
          </p:cNvPr>
          <p:cNvPicPr>
            <a:picLocks noChangeAspect="1"/>
          </p:cNvPicPr>
          <p:nvPr/>
        </p:nvPicPr>
        <p:blipFill>
          <a:blip r:embed="rId3"/>
          <a:stretch>
            <a:fillRect/>
          </a:stretch>
        </p:blipFill>
        <p:spPr>
          <a:xfrm>
            <a:off x="228600" y="1087154"/>
            <a:ext cx="8313420" cy="5435698"/>
          </a:xfrm>
          <a:prstGeom prst="rect">
            <a:avLst/>
          </a:prstGeom>
        </p:spPr>
      </p:pic>
    </p:spTree>
    <p:extLst>
      <p:ext uri="{BB962C8B-B14F-4D97-AF65-F5344CB8AC3E}">
        <p14:creationId xmlns:p14="http://schemas.microsoft.com/office/powerpoint/2010/main" val="2539418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008DC-667B-C69D-F654-3DF421945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9569C-E861-D1B7-ED75-7B0FFE41DA64}"/>
              </a:ext>
            </a:extLst>
          </p:cNvPr>
          <p:cNvSpPr>
            <a:spLocks noGrp="1"/>
          </p:cNvSpPr>
          <p:nvPr>
            <p:ph type="title"/>
          </p:nvPr>
        </p:nvSpPr>
        <p:spPr/>
        <p:txBody>
          <a:bodyPr>
            <a:normAutofit fontScale="90000"/>
          </a:bodyPr>
          <a:lstStyle/>
          <a:p>
            <a:r>
              <a:rPr lang="en-GB" b="1" dirty="0">
                <a:latin typeface="+mn-lt"/>
              </a:rPr>
              <a:t>Council Tax Levels</a:t>
            </a:r>
          </a:p>
        </p:txBody>
      </p:sp>
      <p:sp>
        <p:nvSpPr>
          <p:cNvPr id="3" name="Content Placeholder 2">
            <a:extLst>
              <a:ext uri="{FF2B5EF4-FFF2-40B4-BE49-F238E27FC236}">
                <a16:creationId xmlns:a16="http://schemas.microsoft.com/office/drawing/2014/main" id="{93F89C4E-8E13-C923-1FF9-3377882586C3}"/>
              </a:ext>
            </a:extLst>
          </p:cNvPr>
          <p:cNvSpPr>
            <a:spLocks noGrp="1"/>
          </p:cNvSpPr>
          <p:nvPr>
            <p:ph idx="1"/>
          </p:nvPr>
        </p:nvSpPr>
        <p:spPr/>
        <p:txBody>
          <a:bodyPr>
            <a:normAutofit/>
          </a:bodyPr>
          <a:lstStyle/>
          <a:p>
            <a:endParaRPr lang="en-GB" sz="1200" dirty="0"/>
          </a:p>
          <a:p>
            <a:r>
              <a:rPr lang="en-GB" dirty="0"/>
              <a:t>Following graphs from Council Tax Requirement data released last week.</a:t>
            </a:r>
          </a:p>
          <a:p>
            <a:endParaRPr lang="en-GB" dirty="0"/>
          </a:p>
          <a:p>
            <a:r>
              <a:rPr lang="en-GB" dirty="0"/>
              <a:t>Upper Tier authorities permitted to increase council tax by 5% (3%+2% ASC).</a:t>
            </a:r>
          </a:p>
          <a:p>
            <a:r>
              <a:rPr lang="en-GB" dirty="0"/>
              <a:t>Six authorities allowed to increased beyond this 5% threshold.</a:t>
            </a:r>
          </a:p>
          <a:p>
            <a:r>
              <a:rPr lang="en-GB" dirty="0"/>
              <a:t>Only 9 of 151 upper tier authorities went for increases significantly lower than 5%</a:t>
            </a:r>
          </a:p>
          <a:p>
            <a:endParaRPr lang="en-GB" dirty="0"/>
          </a:p>
          <a:p>
            <a:r>
              <a:rPr lang="en-GB" dirty="0"/>
              <a:t>Districts permitted to increase council tax by higher of 3% or £5.</a:t>
            </a:r>
          </a:p>
          <a:p>
            <a:r>
              <a:rPr lang="en-GB" dirty="0"/>
              <a:t>£5 only relates to 20/164 districts now and 16 of these opted for that.</a:t>
            </a:r>
          </a:p>
          <a:p>
            <a:r>
              <a:rPr lang="en-GB" dirty="0"/>
              <a:t>4 went for lower increases as did 14/144 that opted for lower than 3%.</a:t>
            </a:r>
          </a:p>
          <a:p>
            <a:pPr lvl="1"/>
            <a:endParaRPr lang="en-GB" dirty="0"/>
          </a:p>
          <a:p>
            <a:pPr lvl="1"/>
            <a:endParaRPr lang="en-GB" dirty="0"/>
          </a:p>
        </p:txBody>
      </p:sp>
    </p:spTree>
    <p:extLst>
      <p:ext uri="{BB962C8B-B14F-4D97-AF65-F5344CB8AC3E}">
        <p14:creationId xmlns:p14="http://schemas.microsoft.com/office/powerpoint/2010/main" val="3912507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C0C9F-D82A-6FEA-2608-55BA16529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2660D-5F4C-95BA-7CEE-128881ACA272}"/>
              </a:ext>
            </a:extLst>
          </p:cNvPr>
          <p:cNvSpPr>
            <a:spLocks noGrp="1"/>
          </p:cNvSpPr>
          <p:nvPr>
            <p:ph type="title"/>
          </p:nvPr>
        </p:nvSpPr>
        <p:spPr/>
        <p:txBody>
          <a:bodyPr>
            <a:normAutofit fontScale="90000"/>
          </a:bodyPr>
          <a:lstStyle/>
          <a:p>
            <a:r>
              <a:rPr lang="en-GB" b="1" dirty="0">
                <a:latin typeface="+mn-lt"/>
              </a:rPr>
              <a:t>Change in band D – upper tier</a:t>
            </a:r>
          </a:p>
        </p:txBody>
      </p:sp>
      <p:sp>
        <p:nvSpPr>
          <p:cNvPr id="8" name="TextBox 7">
            <a:extLst>
              <a:ext uri="{FF2B5EF4-FFF2-40B4-BE49-F238E27FC236}">
                <a16:creationId xmlns:a16="http://schemas.microsoft.com/office/drawing/2014/main" id="{CD6971C0-CD96-A95B-BA71-15E4B85E6FF6}"/>
              </a:ext>
            </a:extLst>
          </p:cNvPr>
          <p:cNvSpPr txBox="1"/>
          <p:nvPr/>
        </p:nvSpPr>
        <p:spPr>
          <a:xfrm>
            <a:off x="8654603" y="1060649"/>
            <a:ext cx="3400022"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Most upper tier authorities opted for 5% maximum increase.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9 authorities with sub 4.5% increase </a:t>
            </a:r>
          </a:p>
        </p:txBody>
      </p:sp>
      <p:graphicFrame>
        <p:nvGraphicFramePr>
          <p:cNvPr id="9" name="Object 8">
            <a:extLst>
              <a:ext uri="{FF2B5EF4-FFF2-40B4-BE49-F238E27FC236}">
                <a16:creationId xmlns:a16="http://schemas.microsoft.com/office/drawing/2014/main" id="{77892381-987B-9DB9-21B4-8FAE2EF8BCDA}"/>
              </a:ext>
            </a:extLst>
          </p:cNvPr>
          <p:cNvGraphicFramePr>
            <a:graphicFrameLocks noChangeAspect="1"/>
          </p:cNvGraphicFramePr>
          <p:nvPr/>
        </p:nvGraphicFramePr>
        <p:xfrm>
          <a:off x="435769" y="1060649"/>
          <a:ext cx="8061600" cy="4678204"/>
        </p:xfrm>
        <a:graphic>
          <a:graphicData uri="http://schemas.openxmlformats.org/presentationml/2006/ole">
            <mc:AlternateContent xmlns:mc="http://schemas.openxmlformats.org/markup-compatibility/2006">
              <mc:Choice xmlns:v="urn:schemas-microsoft-com:vml" Requires="v">
                <p:oleObj name="Worksheet" r:id="rId2" imgW="8786095" imgH="5099583" progId="Excel.Sheet.12">
                  <p:embed/>
                </p:oleObj>
              </mc:Choice>
              <mc:Fallback>
                <p:oleObj name="Worksheet" r:id="rId2" imgW="8786095" imgH="5099583" progId="Excel.Sheet.12">
                  <p:embed/>
                  <p:pic>
                    <p:nvPicPr>
                      <p:cNvPr id="9" name="Object 8">
                        <a:extLst>
                          <a:ext uri="{FF2B5EF4-FFF2-40B4-BE49-F238E27FC236}">
                            <a16:creationId xmlns:a16="http://schemas.microsoft.com/office/drawing/2014/main" id="{77892381-987B-9DB9-21B4-8FAE2EF8BCDA}"/>
                          </a:ext>
                        </a:extLst>
                      </p:cNvPr>
                      <p:cNvPicPr/>
                      <p:nvPr/>
                    </p:nvPicPr>
                    <p:blipFill>
                      <a:blip r:embed="rId3"/>
                      <a:stretch>
                        <a:fillRect/>
                      </a:stretch>
                    </p:blipFill>
                    <p:spPr>
                      <a:xfrm>
                        <a:off x="435769" y="1060649"/>
                        <a:ext cx="8061600" cy="4678204"/>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A4B20E4-D3F7-9F5D-9B08-F05B49AB37A4}"/>
              </a:ext>
            </a:extLst>
          </p:cNvPr>
          <p:cNvGraphicFramePr>
            <a:graphicFrameLocks noChangeAspect="1"/>
          </p:cNvGraphicFramePr>
          <p:nvPr/>
        </p:nvGraphicFramePr>
        <p:xfrm>
          <a:off x="8769943" y="3284113"/>
          <a:ext cx="3284681" cy="2817665"/>
        </p:xfrm>
        <a:graphic>
          <a:graphicData uri="http://schemas.openxmlformats.org/presentationml/2006/ole">
            <mc:AlternateContent xmlns:mc="http://schemas.openxmlformats.org/markup-compatibility/2006">
              <mc:Choice xmlns:v="urn:schemas-microsoft-com:vml" Requires="v">
                <p:oleObj name="Worksheet" r:id="rId4" imgW="2009872" imgH="1723879" progId="Excel.Sheet.12">
                  <p:embed/>
                </p:oleObj>
              </mc:Choice>
              <mc:Fallback>
                <p:oleObj name="Worksheet" r:id="rId4" imgW="2009872" imgH="1723879" progId="Excel.Sheet.12">
                  <p:embed/>
                  <p:pic>
                    <p:nvPicPr>
                      <p:cNvPr id="12" name="Object 11">
                        <a:extLst>
                          <a:ext uri="{FF2B5EF4-FFF2-40B4-BE49-F238E27FC236}">
                            <a16:creationId xmlns:a16="http://schemas.microsoft.com/office/drawing/2014/main" id="{5A4B20E4-D3F7-9F5D-9B08-F05B49AB37A4}"/>
                          </a:ext>
                        </a:extLst>
                      </p:cNvPr>
                      <p:cNvPicPr/>
                      <p:nvPr/>
                    </p:nvPicPr>
                    <p:blipFill>
                      <a:blip r:embed="rId5"/>
                      <a:stretch>
                        <a:fillRect/>
                      </a:stretch>
                    </p:blipFill>
                    <p:spPr>
                      <a:xfrm>
                        <a:off x="8769943" y="3284113"/>
                        <a:ext cx="3284681" cy="2817665"/>
                      </a:xfrm>
                      <a:prstGeom prst="rect">
                        <a:avLst/>
                      </a:prstGeom>
                    </p:spPr>
                  </p:pic>
                </p:oleObj>
              </mc:Fallback>
            </mc:AlternateContent>
          </a:graphicData>
        </a:graphic>
      </p:graphicFrame>
    </p:spTree>
    <p:extLst>
      <p:ext uri="{BB962C8B-B14F-4D97-AF65-F5344CB8AC3E}">
        <p14:creationId xmlns:p14="http://schemas.microsoft.com/office/powerpoint/2010/main" val="4253962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C5DB2-A0BC-65D1-5642-F73A3979C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E5E8D-4435-9FD9-2F4A-D5F49D9CF115}"/>
              </a:ext>
            </a:extLst>
          </p:cNvPr>
          <p:cNvSpPr>
            <a:spLocks noGrp="1"/>
          </p:cNvSpPr>
          <p:nvPr>
            <p:ph type="title"/>
          </p:nvPr>
        </p:nvSpPr>
        <p:spPr/>
        <p:txBody>
          <a:bodyPr>
            <a:normAutofit fontScale="90000"/>
          </a:bodyPr>
          <a:lstStyle/>
          <a:p>
            <a:r>
              <a:rPr lang="en-GB" b="1" dirty="0">
                <a:latin typeface="+mn-lt"/>
              </a:rPr>
              <a:t>Change in band D – upper tier</a:t>
            </a:r>
          </a:p>
        </p:txBody>
      </p:sp>
      <p:sp>
        <p:nvSpPr>
          <p:cNvPr id="8" name="TextBox 7">
            <a:extLst>
              <a:ext uri="{FF2B5EF4-FFF2-40B4-BE49-F238E27FC236}">
                <a16:creationId xmlns:a16="http://schemas.microsoft.com/office/drawing/2014/main" id="{57D69482-003E-1B8E-0B6B-F3A8741FAF1A}"/>
              </a:ext>
            </a:extLst>
          </p:cNvPr>
          <p:cNvSpPr txBox="1"/>
          <p:nvPr/>
        </p:nvSpPr>
        <p:spPr>
          <a:xfrm>
            <a:off x="8654603" y="1060649"/>
            <a:ext cx="3400022" cy="101566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Six authorities permitted to raise council tax by more than the 5% threshold.</a:t>
            </a:r>
          </a:p>
        </p:txBody>
      </p:sp>
      <p:graphicFrame>
        <p:nvGraphicFramePr>
          <p:cNvPr id="3" name="Object 2">
            <a:extLst>
              <a:ext uri="{FF2B5EF4-FFF2-40B4-BE49-F238E27FC236}">
                <a16:creationId xmlns:a16="http://schemas.microsoft.com/office/drawing/2014/main" id="{561661AB-4946-ECAA-04AB-A7382E90E592}"/>
              </a:ext>
            </a:extLst>
          </p:cNvPr>
          <p:cNvGraphicFramePr>
            <a:graphicFrameLocks noChangeAspect="1"/>
          </p:cNvGraphicFramePr>
          <p:nvPr/>
        </p:nvGraphicFramePr>
        <p:xfrm>
          <a:off x="435769" y="1059334"/>
          <a:ext cx="8061600" cy="4678204"/>
        </p:xfrm>
        <a:graphic>
          <a:graphicData uri="http://schemas.openxmlformats.org/presentationml/2006/ole">
            <mc:AlternateContent xmlns:mc="http://schemas.openxmlformats.org/markup-compatibility/2006">
              <mc:Choice xmlns:v="urn:schemas-microsoft-com:vml" Requires="v">
                <p:oleObj name="Worksheet" r:id="rId2" imgW="9453585" imgH="5099583" progId="Excel.Sheet.12">
                  <p:embed/>
                </p:oleObj>
              </mc:Choice>
              <mc:Fallback>
                <p:oleObj name="Worksheet" r:id="rId2" imgW="9453585" imgH="5099583" progId="Excel.Sheet.12">
                  <p:embed/>
                  <p:pic>
                    <p:nvPicPr>
                      <p:cNvPr id="3" name="Object 2">
                        <a:extLst>
                          <a:ext uri="{FF2B5EF4-FFF2-40B4-BE49-F238E27FC236}">
                            <a16:creationId xmlns:a16="http://schemas.microsoft.com/office/drawing/2014/main" id="{561661AB-4946-ECAA-04AB-A7382E90E592}"/>
                          </a:ext>
                        </a:extLst>
                      </p:cNvPr>
                      <p:cNvPicPr/>
                      <p:nvPr/>
                    </p:nvPicPr>
                    <p:blipFill>
                      <a:blip r:embed="rId3"/>
                      <a:stretch>
                        <a:fillRect/>
                      </a:stretch>
                    </p:blipFill>
                    <p:spPr>
                      <a:xfrm>
                        <a:off x="435769" y="1059334"/>
                        <a:ext cx="8061600" cy="467820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5A3428D-5491-800E-7065-C88F4D7FC955}"/>
              </a:ext>
            </a:extLst>
          </p:cNvPr>
          <p:cNvGraphicFramePr>
            <a:graphicFrameLocks noChangeAspect="1"/>
          </p:cNvGraphicFramePr>
          <p:nvPr/>
        </p:nvGraphicFramePr>
        <p:xfrm>
          <a:off x="8796001" y="2426147"/>
          <a:ext cx="3199067" cy="1759487"/>
        </p:xfrm>
        <a:graphic>
          <a:graphicData uri="http://schemas.openxmlformats.org/presentationml/2006/ole">
            <mc:AlternateContent xmlns:mc="http://schemas.openxmlformats.org/markup-compatibility/2006">
              <mc:Choice xmlns:v="urn:schemas-microsoft-com:vml" Requires="v">
                <p:oleObj name="Worksheet" r:id="rId4" imgW="2095541" imgH="1152597" progId="Excel.Sheet.12">
                  <p:embed/>
                </p:oleObj>
              </mc:Choice>
              <mc:Fallback>
                <p:oleObj name="Worksheet" r:id="rId4" imgW="2095541" imgH="1152597" progId="Excel.Sheet.12">
                  <p:embed/>
                  <p:pic>
                    <p:nvPicPr>
                      <p:cNvPr id="4" name="Object 3">
                        <a:extLst>
                          <a:ext uri="{FF2B5EF4-FFF2-40B4-BE49-F238E27FC236}">
                            <a16:creationId xmlns:a16="http://schemas.microsoft.com/office/drawing/2014/main" id="{45A3428D-5491-800E-7065-C88F4D7FC955}"/>
                          </a:ext>
                        </a:extLst>
                      </p:cNvPr>
                      <p:cNvPicPr/>
                      <p:nvPr/>
                    </p:nvPicPr>
                    <p:blipFill>
                      <a:blip r:embed="rId5"/>
                      <a:stretch>
                        <a:fillRect/>
                      </a:stretch>
                    </p:blipFill>
                    <p:spPr>
                      <a:xfrm>
                        <a:off x="8796001" y="2426147"/>
                        <a:ext cx="3199067" cy="1759487"/>
                      </a:xfrm>
                      <a:prstGeom prst="rect">
                        <a:avLst/>
                      </a:prstGeom>
                    </p:spPr>
                  </p:pic>
                </p:oleObj>
              </mc:Fallback>
            </mc:AlternateContent>
          </a:graphicData>
        </a:graphic>
      </p:graphicFrame>
    </p:spTree>
    <p:extLst>
      <p:ext uri="{BB962C8B-B14F-4D97-AF65-F5344CB8AC3E}">
        <p14:creationId xmlns:p14="http://schemas.microsoft.com/office/powerpoint/2010/main" val="3889293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A0837-84CD-74B8-FA33-F8D97BF3C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EBE27E-37E6-00AD-BC95-E085BA7C379E}"/>
              </a:ext>
            </a:extLst>
          </p:cNvPr>
          <p:cNvSpPr>
            <a:spLocks noGrp="1"/>
          </p:cNvSpPr>
          <p:nvPr>
            <p:ph type="title"/>
          </p:nvPr>
        </p:nvSpPr>
        <p:spPr/>
        <p:txBody>
          <a:bodyPr>
            <a:normAutofit fontScale="90000"/>
          </a:bodyPr>
          <a:lstStyle/>
          <a:p>
            <a:r>
              <a:rPr lang="en-GB" b="1" dirty="0">
                <a:latin typeface="+mn-lt"/>
              </a:rPr>
              <a:t>Band D – 2025/26 – upper tier</a:t>
            </a:r>
          </a:p>
        </p:txBody>
      </p:sp>
      <p:sp>
        <p:nvSpPr>
          <p:cNvPr id="8" name="TextBox 7">
            <a:extLst>
              <a:ext uri="{FF2B5EF4-FFF2-40B4-BE49-F238E27FC236}">
                <a16:creationId xmlns:a16="http://schemas.microsoft.com/office/drawing/2014/main" id="{0E20E1A1-8E8C-D104-4307-E78A2F661543}"/>
              </a:ext>
            </a:extLst>
          </p:cNvPr>
          <p:cNvSpPr txBox="1"/>
          <p:nvPr/>
        </p:nvSpPr>
        <p:spPr>
          <a:xfrm>
            <a:off x="8654603" y="1060649"/>
            <a:ext cx="3400022"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Band D of upper tier authorities in 25/26 showing those permitted to increase above threshold.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Is there a case for further flexibilities for those with band Ds ‘stranded’ below levels of ‘assumed national council tax’?</a:t>
            </a:r>
          </a:p>
        </p:txBody>
      </p:sp>
      <p:pic>
        <p:nvPicPr>
          <p:cNvPr id="6" name="Picture 5">
            <a:extLst>
              <a:ext uri="{FF2B5EF4-FFF2-40B4-BE49-F238E27FC236}">
                <a16:creationId xmlns:a16="http://schemas.microsoft.com/office/drawing/2014/main" id="{DEAA39F3-187F-B7AF-2ECB-3B929880ABCD}"/>
              </a:ext>
            </a:extLst>
          </p:cNvPr>
          <p:cNvPicPr>
            <a:picLocks noChangeAspect="1"/>
          </p:cNvPicPr>
          <p:nvPr/>
        </p:nvPicPr>
        <p:blipFill>
          <a:blip r:embed="rId2"/>
          <a:stretch>
            <a:fillRect/>
          </a:stretch>
        </p:blipFill>
        <p:spPr>
          <a:xfrm>
            <a:off x="355724" y="1055474"/>
            <a:ext cx="8074598" cy="4314621"/>
          </a:xfrm>
          <a:prstGeom prst="rect">
            <a:avLst/>
          </a:prstGeom>
        </p:spPr>
      </p:pic>
    </p:spTree>
    <p:extLst>
      <p:ext uri="{BB962C8B-B14F-4D97-AF65-F5344CB8AC3E}">
        <p14:creationId xmlns:p14="http://schemas.microsoft.com/office/powerpoint/2010/main" val="4021719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4D6CD-5902-1B1C-2524-578A01D53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50825-5D7D-BAD1-8E92-E1808506CF4C}"/>
              </a:ext>
            </a:extLst>
          </p:cNvPr>
          <p:cNvSpPr>
            <a:spLocks noGrp="1"/>
          </p:cNvSpPr>
          <p:nvPr>
            <p:ph type="title"/>
          </p:nvPr>
        </p:nvSpPr>
        <p:spPr/>
        <p:txBody>
          <a:bodyPr>
            <a:normAutofit fontScale="90000"/>
          </a:bodyPr>
          <a:lstStyle/>
          <a:p>
            <a:r>
              <a:rPr lang="en-GB" b="1" dirty="0">
                <a:latin typeface="+mn-lt"/>
              </a:rPr>
              <a:t>Change in band D – districts</a:t>
            </a:r>
          </a:p>
        </p:txBody>
      </p:sp>
      <p:sp>
        <p:nvSpPr>
          <p:cNvPr id="8" name="TextBox 7">
            <a:extLst>
              <a:ext uri="{FF2B5EF4-FFF2-40B4-BE49-F238E27FC236}">
                <a16:creationId xmlns:a16="http://schemas.microsoft.com/office/drawing/2014/main" id="{493FFE89-1C68-5C36-754B-C2B8C8E5D510}"/>
              </a:ext>
            </a:extLst>
          </p:cNvPr>
          <p:cNvSpPr txBox="1"/>
          <p:nvPr/>
        </p:nvSpPr>
        <p:spPr>
          <a:xfrm>
            <a:off x="8577331" y="1060649"/>
            <a:ext cx="3477294"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Most district authorities increased council tax by 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16 of the 20 authorities permitted to increase CT by £5 have done so.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14 authorities opted for 2% or lower increase including:</a:t>
            </a:r>
          </a:p>
        </p:txBody>
      </p:sp>
      <p:graphicFrame>
        <p:nvGraphicFramePr>
          <p:cNvPr id="3" name="Object 2">
            <a:extLst>
              <a:ext uri="{FF2B5EF4-FFF2-40B4-BE49-F238E27FC236}">
                <a16:creationId xmlns:a16="http://schemas.microsoft.com/office/drawing/2014/main" id="{CF9F7624-74A6-30D5-A66A-C62E96A429EE}"/>
              </a:ext>
            </a:extLst>
          </p:cNvPr>
          <p:cNvGraphicFramePr>
            <a:graphicFrameLocks noChangeAspect="1"/>
          </p:cNvGraphicFramePr>
          <p:nvPr/>
        </p:nvGraphicFramePr>
        <p:xfrm>
          <a:off x="360787" y="983456"/>
          <a:ext cx="8017239" cy="4580217"/>
        </p:xfrm>
        <a:graphic>
          <a:graphicData uri="http://schemas.openxmlformats.org/presentationml/2006/ole">
            <mc:AlternateContent xmlns:mc="http://schemas.openxmlformats.org/markup-compatibility/2006">
              <mc:Choice xmlns:v="urn:schemas-microsoft-com:vml" Requires="v">
                <p:oleObj name="Worksheet" r:id="rId2" imgW="8561799" imgH="4890776" progId="Excel.Sheet.12">
                  <p:embed/>
                </p:oleObj>
              </mc:Choice>
              <mc:Fallback>
                <p:oleObj name="Worksheet" r:id="rId2" imgW="8561799" imgH="4890776" progId="Excel.Sheet.12">
                  <p:embed/>
                  <p:pic>
                    <p:nvPicPr>
                      <p:cNvPr id="3" name="Object 2">
                        <a:extLst>
                          <a:ext uri="{FF2B5EF4-FFF2-40B4-BE49-F238E27FC236}">
                            <a16:creationId xmlns:a16="http://schemas.microsoft.com/office/drawing/2014/main" id="{CF9F7624-74A6-30D5-A66A-C62E96A429EE}"/>
                          </a:ext>
                        </a:extLst>
                      </p:cNvPr>
                      <p:cNvPicPr/>
                      <p:nvPr/>
                    </p:nvPicPr>
                    <p:blipFill>
                      <a:blip r:embed="rId3"/>
                      <a:stretch>
                        <a:fillRect/>
                      </a:stretch>
                    </p:blipFill>
                    <p:spPr>
                      <a:xfrm>
                        <a:off x="360787" y="983456"/>
                        <a:ext cx="8017239" cy="458021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F739122-B7CC-C850-D1FF-0646CAB0F273}"/>
              </a:ext>
            </a:extLst>
          </p:cNvPr>
          <p:cNvGraphicFramePr>
            <a:graphicFrameLocks noChangeAspect="1"/>
          </p:cNvGraphicFramePr>
          <p:nvPr/>
        </p:nvGraphicFramePr>
        <p:xfrm>
          <a:off x="8699703" y="4018876"/>
          <a:ext cx="3354921" cy="2369045"/>
        </p:xfrm>
        <a:graphic>
          <a:graphicData uri="http://schemas.openxmlformats.org/presentationml/2006/ole">
            <mc:AlternateContent xmlns:mc="http://schemas.openxmlformats.org/markup-compatibility/2006">
              <mc:Choice xmlns:v="urn:schemas-microsoft-com:vml" Requires="v">
                <p:oleObj name="Worksheet" r:id="rId4" imgW="2171752" imgH="1533266" progId="Excel.Sheet.12">
                  <p:embed/>
                </p:oleObj>
              </mc:Choice>
              <mc:Fallback>
                <p:oleObj name="Worksheet" r:id="rId4" imgW="2171752" imgH="1533266" progId="Excel.Sheet.12">
                  <p:embed/>
                  <p:pic>
                    <p:nvPicPr>
                      <p:cNvPr id="4" name="Object 3">
                        <a:extLst>
                          <a:ext uri="{FF2B5EF4-FFF2-40B4-BE49-F238E27FC236}">
                            <a16:creationId xmlns:a16="http://schemas.microsoft.com/office/drawing/2014/main" id="{CF739122-B7CC-C850-D1FF-0646CAB0F273}"/>
                          </a:ext>
                        </a:extLst>
                      </p:cNvPr>
                      <p:cNvPicPr/>
                      <p:nvPr/>
                    </p:nvPicPr>
                    <p:blipFill>
                      <a:blip r:embed="rId5"/>
                      <a:stretch>
                        <a:fillRect/>
                      </a:stretch>
                    </p:blipFill>
                    <p:spPr>
                      <a:xfrm>
                        <a:off x="8699703" y="4018876"/>
                        <a:ext cx="3354921" cy="2369045"/>
                      </a:xfrm>
                      <a:prstGeom prst="rect">
                        <a:avLst/>
                      </a:prstGeom>
                    </p:spPr>
                  </p:pic>
                </p:oleObj>
              </mc:Fallback>
            </mc:AlternateContent>
          </a:graphicData>
        </a:graphic>
      </p:graphicFrame>
      <p:sp>
        <p:nvSpPr>
          <p:cNvPr id="5" name="Flowchart: Merge 4">
            <a:extLst>
              <a:ext uri="{FF2B5EF4-FFF2-40B4-BE49-F238E27FC236}">
                <a16:creationId xmlns:a16="http://schemas.microsoft.com/office/drawing/2014/main" id="{3089BD67-722F-CC1E-A469-080BD199D79C}"/>
              </a:ext>
            </a:extLst>
          </p:cNvPr>
          <p:cNvSpPr/>
          <p:nvPr/>
        </p:nvSpPr>
        <p:spPr>
          <a:xfrm>
            <a:off x="814192" y="1528176"/>
            <a:ext cx="889348" cy="739036"/>
          </a:xfrm>
          <a:prstGeom prst="flowChartMerg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rPr>
              <a:t>£5</a:t>
            </a:r>
          </a:p>
        </p:txBody>
      </p:sp>
      <p:sp>
        <p:nvSpPr>
          <p:cNvPr id="6" name="Flowchart: Merge 5">
            <a:extLst>
              <a:ext uri="{FF2B5EF4-FFF2-40B4-BE49-F238E27FC236}">
                <a16:creationId xmlns:a16="http://schemas.microsoft.com/office/drawing/2014/main" id="{CE369A09-C16B-700F-7005-531138F90668}"/>
              </a:ext>
            </a:extLst>
          </p:cNvPr>
          <p:cNvSpPr/>
          <p:nvPr/>
        </p:nvSpPr>
        <p:spPr>
          <a:xfrm>
            <a:off x="7290148" y="1528177"/>
            <a:ext cx="1087878" cy="739036"/>
          </a:xfrm>
          <a:prstGeom prst="flowChartMerg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&lt;3%</a:t>
            </a:r>
            <a:endPar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305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7780-8151-A03D-C946-C034716261B4}"/>
              </a:ext>
            </a:extLst>
          </p:cNvPr>
          <p:cNvSpPr>
            <a:spLocks noGrp="1"/>
          </p:cNvSpPr>
          <p:nvPr>
            <p:ph type="title"/>
          </p:nvPr>
        </p:nvSpPr>
        <p:spPr/>
        <p:txBody>
          <a:bodyPr>
            <a:normAutofit fontScale="90000"/>
          </a:bodyPr>
          <a:lstStyle/>
          <a:p>
            <a:r>
              <a:rPr lang="en-GB" b="1" dirty="0">
                <a:latin typeface="+mn-lt"/>
              </a:rPr>
              <a:t>Band D – 2025/26 – districts</a:t>
            </a:r>
            <a:endParaRPr lang="en-GB" dirty="0"/>
          </a:p>
        </p:txBody>
      </p:sp>
      <p:sp>
        <p:nvSpPr>
          <p:cNvPr id="3" name="Content Placeholder 2">
            <a:extLst>
              <a:ext uri="{FF2B5EF4-FFF2-40B4-BE49-F238E27FC236}">
                <a16:creationId xmlns:a16="http://schemas.microsoft.com/office/drawing/2014/main" id="{0E06198D-6014-A046-E9CE-792977091FB8}"/>
              </a:ext>
            </a:extLst>
          </p:cNvPr>
          <p:cNvSpPr>
            <a:spLocks noGrp="1"/>
          </p:cNvSpPr>
          <p:nvPr>
            <p:ph idx="1"/>
          </p:nvPr>
        </p:nvSpPr>
        <p:spPr>
          <a:xfrm>
            <a:off x="8534400" y="1152522"/>
            <a:ext cx="3314700" cy="5305425"/>
          </a:xfrm>
        </p:spPr>
        <p:txBody>
          <a:bodyPr>
            <a:normAutofit/>
          </a:bodyPr>
          <a:lstStyle/>
          <a:p>
            <a:r>
              <a:rPr lang="en-GB" sz="2400" dirty="0"/>
              <a:t>Significant disparity in band Ds between districts.</a:t>
            </a:r>
          </a:p>
          <a:p>
            <a:pPr lvl="1"/>
            <a:r>
              <a:rPr lang="en-GB" sz="2000" dirty="0"/>
              <a:t>Ipswich: £419.58 (+£12.15 in 25/26)</a:t>
            </a:r>
          </a:p>
          <a:p>
            <a:pPr lvl="1"/>
            <a:r>
              <a:rPr lang="en-GB" sz="2000" dirty="0"/>
              <a:t>Breckland: £120.56 (£+5.00 in 25/26)</a:t>
            </a:r>
          </a:p>
          <a:p>
            <a:endParaRPr lang="en-GB" sz="2400" dirty="0"/>
          </a:p>
          <a:p>
            <a:r>
              <a:rPr lang="en-GB" sz="2400" dirty="0"/>
              <a:t>Case for those below ‘assumed national council tax’ to catch up?</a:t>
            </a:r>
          </a:p>
        </p:txBody>
      </p:sp>
      <p:pic>
        <p:nvPicPr>
          <p:cNvPr id="4" name="Picture 3">
            <a:extLst>
              <a:ext uri="{FF2B5EF4-FFF2-40B4-BE49-F238E27FC236}">
                <a16:creationId xmlns:a16="http://schemas.microsoft.com/office/drawing/2014/main" id="{F0EC3B64-2502-4F65-0817-D99D052A4620}"/>
              </a:ext>
            </a:extLst>
          </p:cNvPr>
          <p:cNvPicPr>
            <a:picLocks noChangeAspect="1"/>
          </p:cNvPicPr>
          <p:nvPr/>
        </p:nvPicPr>
        <p:blipFill>
          <a:blip r:embed="rId2"/>
          <a:stretch>
            <a:fillRect/>
          </a:stretch>
        </p:blipFill>
        <p:spPr>
          <a:xfrm>
            <a:off x="228601" y="1152523"/>
            <a:ext cx="8115300" cy="4254745"/>
          </a:xfrm>
          <a:prstGeom prst="rect">
            <a:avLst/>
          </a:prstGeom>
        </p:spPr>
      </p:pic>
    </p:spTree>
    <p:extLst>
      <p:ext uri="{BB962C8B-B14F-4D97-AF65-F5344CB8AC3E}">
        <p14:creationId xmlns:p14="http://schemas.microsoft.com/office/powerpoint/2010/main" val="3856048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25FCB-C07A-7A67-9A00-C50C4C3F2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251E6-4EAF-1506-E385-DAF5E2D45382}"/>
              </a:ext>
            </a:extLst>
          </p:cNvPr>
          <p:cNvSpPr>
            <a:spLocks noGrp="1"/>
          </p:cNvSpPr>
          <p:nvPr>
            <p:ph type="title"/>
          </p:nvPr>
        </p:nvSpPr>
        <p:spPr/>
        <p:txBody>
          <a:bodyPr>
            <a:normAutofit fontScale="90000"/>
          </a:bodyPr>
          <a:lstStyle/>
          <a:p>
            <a:r>
              <a:rPr lang="en-GB" b="1" dirty="0">
                <a:latin typeface="+mn-lt"/>
              </a:rPr>
              <a:t>Change in taxbase – upper tier</a:t>
            </a:r>
          </a:p>
        </p:txBody>
      </p:sp>
      <p:pic>
        <p:nvPicPr>
          <p:cNvPr id="4" name="Picture 3">
            <a:extLst>
              <a:ext uri="{FF2B5EF4-FFF2-40B4-BE49-F238E27FC236}">
                <a16:creationId xmlns:a16="http://schemas.microsoft.com/office/drawing/2014/main" id="{62CD6566-9C26-9686-529A-2521D62BBB27}"/>
              </a:ext>
            </a:extLst>
          </p:cNvPr>
          <p:cNvPicPr>
            <a:picLocks noChangeAspect="1"/>
          </p:cNvPicPr>
          <p:nvPr/>
        </p:nvPicPr>
        <p:blipFill>
          <a:blip r:embed="rId2"/>
          <a:stretch>
            <a:fillRect/>
          </a:stretch>
        </p:blipFill>
        <p:spPr>
          <a:xfrm>
            <a:off x="321328" y="1060649"/>
            <a:ext cx="8148776" cy="4354258"/>
          </a:xfrm>
          <a:prstGeom prst="rect">
            <a:avLst/>
          </a:prstGeom>
        </p:spPr>
      </p:pic>
      <p:sp>
        <p:nvSpPr>
          <p:cNvPr id="5" name="TextBox 4">
            <a:extLst>
              <a:ext uri="{FF2B5EF4-FFF2-40B4-BE49-F238E27FC236}">
                <a16:creationId xmlns:a16="http://schemas.microsoft.com/office/drawing/2014/main" id="{FA88E6B0-471C-27AF-525E-82F2E06F5F97}"/>
              </a:ext>
            </a:extLst>
          </p:cNvPr>
          <p:cNvSpPr txBox="1"/>
          <p:nvPr/>
        </p:nvSpPr>
        <p:spPr>
          <a:xfrm>
            <a:off x="8770513" y="1086407"/>
            <a:ext cx="3206839"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Significant disparities in taxbase changes in 2025/26.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0000"/>
                </a:solidFill>
                <a:effectLst/>
                <a:uLnTx/>
                <a:uFillTx/>
                <a:latin typeface="Calibri" panose="020F0502020204030204"/>
                <a:ea typeface="+mn-ea"/>
                <a:cs typeface="+mn-cs"/>
              </a:rPr>
              <a:t>Reasons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New homes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Council Tax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Change in Collection Rates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Second Homes</a:t>
            </a:r>
          </a:p>
        </p:txBody>
      </p:sp>
    </p:spTree>
    <p:extLst>
      <p:ext uri="{BB962C8B-B14F-4D97-AF65-F5344CB8AC3E}">
        <p14:creationId xmlns:p14="http://schemas.microsoft.com/office/powerpoint/2010/main" val="81580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ABF71-594E-6BD5-3B9F-DB19199322D1}"/>
            </a:ext>
          </a:extLst>
        </p:cNvPr>
        <p:cNvGrpSpPr/>
        <p:nvPr/>
      </p:nvGrpSpPr>
      <p:grpSpPr>
        <a:xfrm>
          <a:off x="0" y="0"/>
          <a:ext cx="0" cy="0"/>
          <a:chOff x="0" y="0"/>
          <a:chExt cx="0" cy="0"/>
        </a:xfrm>
      </p:grpSpPr>
      <p:sp>
        <p:nvSpPr>
          <p:cNvPr id="108" name="Title 3">
            <a:extLst>
              <a:ext uri="{FF2B5EF4-FFF2-40B4-BE49-F238E27FC236}">
                <a16:creationId xmlns:a16="http://schemas.microsoft.com/office/drawing/2014/main" id="{012E90AB-01D8-75B1-08F2-6918B8E3126D}"/>
              </a:ext>
            </a:extLst>
          </p:cNvPr>
          <p:cNvSpPr txBox="1">
            <a:spLocks noGrp="1"/>
          </p:cNvSpPr>
          <p:nvPr>
            <p:ph type="title"/>
          </p:nvPr>
        </p:nvSpPr>
        <p:spPr>
          <a:xfrm>
            <a:off x="838199" y="378709"/>
            <a:ext cx="10962738" cy="604657"/>
          </a:xfrm>
          <a:prstGeom prst="rect">
            <a:avLst/>
          </a:prstGeom>
        </p:spPr>
        <p:txBody>
          <a:bodyPr>
            <a:normAutofit/>
          </a:bodyPr>
          <a:lstStyle>
            <a:lvl1pPr>
              <a:defRPr sz="3600">
                <a:solidFill>
                  <a:srgbClr val="FF6600"/>
                </a:solidFill>
              </a:defRPr>
            </a:lvl1pPr>
          </a:lstStyle>
          <a:p>
            <a:r>
              <a:rPr lang="en-GB" dirty="0">
                <a:latin typeface="+mj-lt"/>
              </a:rPr>
              <a:t>Direction of travel is becoming clearer</a:t>
            </a:r>
            <a:endParaRPr dirty="0">
              <a:latin typeface="+mj-lt"/>
            </a:endParaRPr>
          </a:p>
        </p:txBody>
      </p:sp>
      <p:sp>
        <p:nvSpPr>
          <p:cNvPr id="109" name="Content Placeholder 4">
            <a:extLst>
              <a:ext uri="{FF2B5EF4-FFF2-40B4-BE49-F238E27FC236}">
                <a16:creationId xmlns:a16="http://schemas.microsoft.com/office/drawing/2014/main" id="{3AEF8922-138E-DCEF-71AB-47296DE8B91C}"/>
              </a:ext>
            </a:extLst>
          </p:cNvPr>
          <p:cNvSpPr txBox="1">
            <a:spLocks noGrp="1"/>
          </p:cNvSpPr>
          <p:nvPr>
            <p:ph type="body" idx="1"/>
          </p:nvPr>
        </p:nvSpPr>
        <p:spPr>
          <a:xfrm>
            <a:off x="838197" y="983364"/>
            <a:ext cx="10754805" cy="5372985"/>
          </a:xfrm>
          <a:prstGeom prst="rect">
            <a:avLst/>
          </a:prstGeom>
        </p:spPr>
        <p:txBody>
          <a:bodyPr>
            <a:normAutofit fontScale="85000" lnSpcReduction="20000"/>
          </a:bodyPr>
          <a:lstStyle/>
          <a:p>
            <a:pPr marL="342900" indent="-342900">
              <a:lnSpc>
                <a:spcPct val="115000"/>
              </a:lnSpc>
              <a:buFont typeface="Symbol"/>
              <a:buChar char="·"/>
              <a:defRPr sz="1500"/>
            </a:pPr>
            <a:r>
              <a:rPr lang="en-GB" sz="1500" dirty="0"/>
              <a:t>Angela Rayner comments at Convention of the North: </a:t>
            </a:r>
            <a:r>
              <a:rPr lang="en-GB" sz="1500" dirty="0">
                <a:hlinkClick r:id="rId3"/>
              </a:rPr>
              <a:t>https://www.gov.uk/government/speeches/deputy-prime-minister-speech-at-convention-of-the-north</a:t>
            </a:r>
            <a:r>
              <a:rPr lang="en-GB" sz="1500" dirty="0"/>
              <a:t> </a:t>
            </a:r>
          </a:p>
          <a:p>
            <a:pPr marL="495300" lvl="1" indent="0">
              <a:lnSpc>
                <a:spcPct val="115000"/>
              </a:lnSpc>
              <a:buNone/>
              <a:defRPr sz="1500"/>
            </a:pPr>
            <a:r>
              <a:rPr lang="en-GB" sz="1500" dirty="0"/>
              <a:t>“</a:t>
            </a:r>
            <a:r>
              <a:rPr lang="en-GB" b="0" i="0" dirty="0">
                <a:solidFill>
                  <a:srgbClr val="0B0C0C"/>
                </a:solidFill>
                <a:effectLst/>
                <a:latin typeface="GDS Transport"/>
              </a:rPr>
              <a:t>This government is only giving the North what it’s owed, and what it deserves. For too long, our outdated system of council funding has been stacked against the north.  The days of Ministers expecting the North to go cap in hand ends now. That’s why with Jim McMahon, our Minister for English Devolution and Local Government, we are making simpler and clearer structures and will fix the foundations of local government. He is already beginning to replace the funding formula to give the North nearly £840 million more this year.  That brings the North’s total increase to just over 8 per cent - the biggest rise of all regions in England, by a good distance.”</a:t>
            </a:r>
          </a:p>
          <a:p>
            <a:pPr marL="495300" lvl="1" indent="0">
              <a:lnSpc>
                <a:spcPct val="115000"/>
              </a:lnSpc>
              <a:buNone/>
              <a:defRPr sz="1500"/>
            </a:pPr>
            <a:r>
              <a:rPr lang="en-GB" sz="1500" dirty="0"/>
              <a:t>“</a:t>
            </a:r>
            <a:r>
              <a:rPr lang="en-GB" b="0" i="0" dirty="0">
                <a:solidFill>
                  <a:srgbClr val="0B0C0C"/>
                </a:solidFill>
                <a:effectLst/>
                <a:latin typeface="GDS Transport"/>
              </a:rPr>
              <a:t>All councils are facing pressures, but it’s particularly hard for those that bore the brunt of austerity. And this year’s settlement marks a clear direction of travel for the rest of the Parliament. ”</a:t>
            </a:r>
            <a:endParaRPr lang="en-GB" sz="1500" dirty="0"/>
          </a:p>
          <a:p>
            <a:pPr marL="342900" indent="-342900">
              <a:lnSpc>
                <a:spcPct val="115000"/>
              </a:lnSpc>
              <a:buFont typeface="Symbol"/>
              <a:buChar char="·"/>
              <a:defRPr sz="1500"/>
            </a:pPr>
            <a:r>
              <a:rPr lang="en-GB" sz="1500" dirty="0"/>
              <a:t>SIGOMA report: </a:t>
            </a:r>
            <a:r>
              <a:rPr lang="en-GB" sz="1500" dirty="0">
                <a:hlinkClick r:id="rId4"/>
              </a:rPr>
              <a:t>https://sigoma.gov.uk/fairfunding</a:t>
            </a:r>
            <a:r>
              <a:rPr lang="en-GB" sz="1500" dirty="0"/>
              <a:t> Key “asks”: deprivation as a key factor in new formulas; regular resets; limit transitional support to 3 years; commit to full council tax equalisation</a:t>
            </a:r>
          </a:p>
          <a:p>
            <a:pPr marL="342900" indent="-342900">
              <a:lnSpc>
                <a:spcPct val="115000"/>
              </a:lnSpc>
              <a:buFont typeface="Symbol"/>
              <a:buChar char="·"/>
              <a:defRPr sz="1500"/>
            </a:pPr>
            <a:r>
              <a:rPr lang="en-GB" sz="1500" dirty="0"/>
              <a:t>Objective: </a:t>
            </a:r>
            <a:r>
              <a:rPr lang="en-GB" sz="1500" b="1" dirty="0"/>
              <a:t>to reset funding shares to somewhere closer to those in 2010-11, before austerity</a:t>
            </a:r>
          </a:p>
          <a:p>
            <a:pPr marL="342900" indent="-342900">
              <a:lnSpc>
                <a:spcPct val="115000"/>
              </a:lnSpc>
              <a:buFont typeface="Symbol"/>
              <a:buChar char="·"/>
              <a:defRPr sz="1500"/>
            </a:pPr>
            <a:endParaRPr lang="en-GB" sz="1500" dirty="0"/>
          </a:p>
          <a:p>
            <a:pPr marL="342900" indent="-342900">
              <a:lnSpc>
                <a:spcPct val="115000"/>
              </a:lnSpc>
              <a:buFont typeface="Symbol"/>
              <a:buChar char="·"/>
              <a:defRPr sz="1500"/>
            </a:pPr>
            <a:r>
              <a:rPr lang="en-GB" sz="1500" dirty="0"/>
              <a:t>There are also constraints on how far ministers can deliver this objective:</a:t>
            </a:r>
          </a:p>
          <a:p>
            <a:pPr marL="342900" indent="-342900">
              <a:lnSpc>
                <a:spcPct val="115000"/>
              </a:lnSpc>
              <a:buFont typeface="Symbol"/>
              <a:buChar char="·"/>
              <a:defRPr sz="1500"/>
            </a:pPr>
            <a:r>
              <a:rPr lang="en-GB" sz="1500" b="1" dirty="0"/>
              <a:t>Evidence and data </a:t>
            </a:r>
            <a:r>
              <a:rPr lang="en-GB" sz="1500" dirty="0"/>
              <a:t>– there is a limit to how far ministers can depart from evidence but current process makes it difficult for authorities/ bodies to challenge (</a:t>
            </a:r>
            <a:r>
              <a:rPr lang="en-GB" sz="1500" i="1" dirty="0"/>
              <a:t>examples: indicators and weightings in Foundation Formula, research for Children’s and Adult RNFs</a:t>
            </a:r>
            <a:r>
              <a:rPr lang="en-GB" sz="1500" dirty="0"/>
              <a:t>)</a:t>
            </a:r>
          </a:p>
          <a:p>
            <a:pPr marL="342900" indent="-342900">
              <a:lnSpc>
                <a:spcPct val="115000"/>
              </a:lnSpc>
              <a:buFont typeface="Symbol"/>
              <a:buChar char="·"/>
              <a:defRPr sz="1500"/>
            </a:pPr>
            <a:r>
              <a:rPr lang="en-GB" sz="1500" b="1" dirty="0"/>
              <a:t>Financial sustainability </a:t>
            </a:r>
            <a:r>
              <a:rPr lang="en-GB" sz="1500" dirty="0"/>
              <a:t>– what is the financial impact on those authorities “losing” from the reforms? How is MHCLG going to measure and assess ability to absorb loss of funding share (scale of loss, and pace of change)?</a:t>
            </a:r>
          </a:p>
          <a:p>
            <a:pPr marL="342900" indent="-342900">
              <a:lnSpc>
                <a:spcPct val="115000"/>
              </a:lnSpc>
              <a:buFont typeface="Symbol"/>
              <a:buChar char="·"/>
              <a:defRPr sz="1500"/>
            </a:pPr>
            <a:r>
              <a:rPr lang="en-GB" sz="1500" b="1" dirty="0"/>
              <a:t>Local government reorganisation </a:t>
            </a:r>
            <a:r>
              <a:rPr lang="en-GB" sz="1500" dirty="0"/>
              <a:t>– two rounds of LGR in 2027-28 and 2028-29, and question whether counties losing significantly will think LGR compounds financial pressures</a:t>
            </a:r>
          </a:p>
        </p:txBody>
      </p:sp>
      <p:sp>
        <p:nvSpPr>
          <p:cNvPr id="110" name="Slide Number Placeholder 2">
            <a:extLst>
              <a:ext uri="{FF2B5EF4-FFF2-40B4-BE49-F238E27FC236}">
                <a16:creationId xmlns:a16="http://schemas.microsoft.com/office/drawing/2014/main" id="{71C8A4F7-2F37-CEB5-A9CD-B0045E33CD41}"/>
              </a:ext>
            </a:extLst>
          </p:cNvPr>
          <p:cNvSpPr txBox="1">
            <a:spLocks noGrp="1"/>
          </p:cNvSpPr>
          <p:nvPr>
            <p:ph type="sldNum" sz="quarter" idx="4294967295"/>
          </p:nvPr>
        </p:nvSpPr>
        <p:spPr>
          <a:xfrm>
            <a:off x="11172417" y="6414760"/>
            <a:ext cx="181381" cy="2483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8097876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114C9-F0BD-CBE3-1378-64C1D2EE1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2D3FE-EC96-84F9-234D-92C7784C4984}"/>
              </a:ext>
            </a:extLst>
          </p:cNvPr>
          <p:cNvSpPr>
            <a:spLocks noGrp="1"/>
          </p:cNvSpPr>
          <p:nvPr>
            <p:ph type="title"/>
          </p:nvPr>
        </p:nvSpPr>
        <p:spPr/>
        <p:txBody>
          <a:bodyPr>
            <a:normAutofit fontScale="90000"/>
          </a:bodyPr>
          <a:lstStyle/>
          <a:p>
            <a:r>
              <a:rPr lang="en-GB" b="1" dirty="0">
                <a:latin typeface="+mn-lt"/>
              </a:rPr>
              <a:t>Change in taxbase – upper tier</a:t>
            </a:r>
          </a:p>
        </p:txBody>
      </p:sp>
      <p:pic>
        <p:nvPicPr>
          <p:cNvPr id="4" name="Picture 3">
            <a:extLst>
              <a:ext uri="{FF2B5EF4-FFF2-40B4-BE49-F238E27FC236}">
                <a16:creationId xmlns:a16="http://schemas.microsoft.com/office/drawing/2014/main" id="{1B96C649-0DF6-53B6-C6C9-35E741E1A01F}"/>
              </a:ext>
            </a:extLst>
          </p:cNvPr>
          <p:cNvPicPr>
            <a:picLocks noChangeAspect="1"/>
          </p:cNvPicPr>
          <p:nvPr/>
        </p:nvPicPr>
        <p:blipFill>
          <a:blip r:embed="rId2"/>
          <a:stretch>
            <a:fillRect/>
          </a:stretch>
        </p:blipFill>
        <p:spPr>
          <a:xfrm>
            <a:off x="321328" y="1060649"/>
            <a:ext cx="8148776" cy="4354258"/>
          </a:xfrm>
          <a:prstGeom prst="rect">
            <a:avLst/>
          </a:prstGeom>
        </p:spPr>
      </p:pic>
      <p:sp>
        <p:nvSpPr>
          <p:cNvPr id="5" name="TextBox 4">
            <a:extLst>
              <a:ext uri="{FF2B5EF4-FFF2-40B4-BE49-F238E27FC236}">
                <a16:creationId xmlns:a16="http://schemas.microsoft.com/office/drawing/2014/main" id="{BFB01520-55E2-A066-4927-3A4E2DD98DEC}"/>
              </a:ext>
            </a:extLst>
          </p:cNvPr>
          <p:cNvSpPr txBox="1"/>
          <p:nvPr/>
        </p:nvSpPr>
        <p:spPr>
          <a:xfrm>
            <a:off x="8770513" y="1086407"/>
            <a:ext cx="320683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rPr>
              <a:t>Impact of second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Graph picks out the ten authorities with the highest proportion of second homes (information taken from CTB1).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Significant increases in taxbases of those authorities with high proportion of second homes that opted to charge the premium.</a:t>
            </a:r>
          </a:p>
        </p:txBody>
      </p:sp>
      <p:pic>
        <p:nvPicPr>
          <p:cNvPr id="3" name="Picture 2">
            <a:extLst>
              <a:ext uri="{FF2B5EF4-FFF2-40B4-BE49-F238E27FC236}">
                <a16:creationId xmlns:a16="http://schemas.microsoft.com/office/drawing/2014/main" id="{226EFC6E-1F3E-512D-8A27-47612C9711CA}"/>
              </a:ext>
            </a:extLst>
          </p:cNvPr>
          <p:cNvPicPr>
            <a:picLocks noChangeAspect="1"/>
          </p:cNvPicPr>
          <p:nvPr/>
        </p:nvPicPr>
        <p:blipFill>
          <a:blip r:embed="rId3"/>
          <a:stretch>
            <a:fillRect/>
          </a:stretch>
        </p:blipFill>
        <p:spPr>
          <a:xfrm>
            <a:off x="321328" y="1060649"/>
            <a:ext cx="8148776" cy="4354258"/>
          </a:xfrm>
          <a:prstGeom prst="rect">
            <a:avLst/>
          </a:prstGeom>
        </p:spPr>
      </p:pic>
    </p:spTree>
    <p:extLst>
      <p:ext uri="{BB962C8B-B14F-4D97-AF65-F5344CB8AC3E}">
        <p14:creationId xmlns:p14="http://schemas.microsoft.com/office/powerpoint/2010/main" val="3864284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3E300-B178-CC78-A853-81716516E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E47AD-B3E6-3434-BF1A-01C667B09E19}"/>
              </a:ext>
            </a:extLst>
          </p:cNvPr>
          <p:cNvSpPr>
            <a:spLocks noGrp="1"/>
          </p:cNvSpPr>
          <p:nvPr>
            <p:ph type="title"/>
          </p:nvPr>
        </p:nvSpPr>
        <p:spPr/>
        <p:txBody>
          <a:bodyPr>
            <a:normAutofit fontScale="90000"/>
          </a:bodyPr>
          <a:lstStyle/>
          <a:p>
            <a:r>
              <a:rPr lang="en-GB" b="1" dirty="0">
                <a:latin typeface="+mn-lt"/>
              </a:rPr>
              <a:t>Change in taxbase – upper tier – CTB1</a:t>
            </a:r>
          </a:p>
        </p:txBody>
      </p:sp>
      <p:sp>
        <p:nvSpPr>
          <p:cNvPr id="5" name="TextBox 4">
            <a:extLst>
              <a:ext uri="{FF2B5EF4-FFF2-40B4-BE49-F238E27FC236}">
                <a16:creationId xmlns:a16="http://schemas.microsoft.com/office/drawing/2014/main" id="{5226FB6E-3E93-7CC3-62FA-5CD42243DF86}"/>
              </a:ext>
            </a:extLst>
          </p:cNvPr>
          <p:cNvSpPr txBox="1"/>
          <p:nvPr/>
        </p:nvSpPr>
        <p:spPr>
          <a:xfrm>
            <a:off x="321328" y="5076003"/>
            <a:ext cx="11743672"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CTB1 data doesn’t show second homes but does show impact of housing growth, Council Tax Support and other discounts/reliefs.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Significant housing growth in some places including Newham, Salford and Liverpool.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But largest increase is Enfield is almost entirely due to changes in Council Tax Support.	</a:t>
            </a:r>
          </a:p>
        </p:txBody>
      </p:sp>
      <p:pic>
        <p:nvPicPr>
          <p:cNvPr id="6" name="Picture 5">
            <a:extLst>
              <a:ext uri="{FF2B5EF4-FFF2-40B4-BE49-F238E27FC236}">
                <a16:creationId xmlns:a16="http://schemas.microsoft.com/office/drawing/2014/main" id="{96776067-0E76-5E8D-304B-FD1E78575CEC}"/>
              </a:ext>
            </a:extLst>
          </p:cNvPr>
          <p:cNvPicPr>
            <a:picLocks noChangeAspect="1"/>
          </p:cNvPicPr>
          <p:nvPr/>
        </p:nvPicPr>
        <p:blipFill>
          <a:blip r:embed="rId2"/>
          <a:stretch>
            <a:fillRect/>
          </a:stretch>
        </p:blipFill>
        <p:spPr>
          <a:xfrm>
            <a:off x="321328" y="1086407"/>
            <a:ext cx="9292572" cy="3896036"/>
          </a:xfrm>
          <a:prstGeom prst="rect">
            <a:avLst/>
          </a:prstGeom>
        </p:spPr>
      </p:pic>
    </p:spTree>
    <p:extLst>
      <p:ext uri="{BB962C8B-B14F-4D97-AF65-F5344CB8AC3E}">
        <p14:creationId xmlns:p14="http://schemas.microsoft.com/office/powerpoint/2010/main" val="3243502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D394A-1A6C-CA01-D11B-58F3BEEB8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99629-0BEC-5F67-2F6C-F7ECF5017EE8}"/>
              </a:ext>
            </a:extLst>
          </p:cNvPr>
          <p:cNvSpPr>
            <a:spLocks noGrp="1"/>
          </p:cNvSpPr>
          <p:nvPr>
            <p:ph type="title"/>
          </p:nvPr>
        </p:nvSpPr>
        <p:spPr/>
        <p:txBody>
          <a:bodyPr>
            <a:normAutofit fontScale="90000"/>
          </a:bodyPr>
          <a:lstStyle/>
          <a:p>
            <a:r>
              <a:rPr lang="en-GB" b="1" dirty="0">
                <a:latin typeface="+mn-lt"/>
              </a:rPr>
              <a:t>Change in taxbase – district</a:t>
            </a:r>
          </a:p>
        </p:txBody>
      </p:sp>
      <p:pic>
        <p:nvPicPr>
          <p:cNvPr id="4" name="Picture 3">
            <a:extLst>
              <a:ext uri="{FF2B5EF4-FFF2-40B4-BE49-F238E27FC236}">
                <a16:creationId xmlns:a16="http://schemas.microsoft.com/office/drawing/2014/main" id="{216B7697-1E5E-611A-3139-67293025F37C}"/>
              </a:ext>
            </a:extLst>
          </p:cNvPr>
          <p:cNvPicPr>
            <a:picLocks noChangeAspect="1"/>
          </p:cNvPicPr>
          <p:nvPr/>
        </p:nvPicPr>
        <p:blipFill>
          <a:blip r:embed="rId2"/>
          <a:stretch>
            <a:fillRect/>
          </a:stretch>
        </p:blipFill>
        <p:spPr>
          <a:xfrm>
            <a:off x="321328" y="1060649"/>
            <a:ext cx="8148776" cy="4354258"/>
          </a:xfrm>
          <a:prstGeom prst="rect">
            <a:avLst/>
          </a:prstGeom>
        </p:spPr>
      </p:pic>
      <p:pic>
        <p:nvPicPr>
          <p:cNvPr id="6" name="Picture 5">
            <a:extLst>
              <a:ext uri="{FF2B5EF4-FFF2-40B4-BE49-F238E27FC236}">
                <a16:creationId xmlns:a16="http://schemas.microsoft.com/office/drawing/2014/main" id="{F1E39301-8ACB-93A3-240B-60574EF7601F}"/>
              </a:ext>
            </a:extLst>
          </p:cNvPr>
          <p:cNvPicPr>
            <a:picLocks noChangeAspect="1"/>
          </p:cNvPicPr>
          <p:nvPr/>
        </p:nvPicPr>
        <p:blipFill>
          <a:blip r:embed="rId3"/>
          <a:stretch>
            <a:fillRect/>
          </a:stretch>
        </p:blipFill>
        <p:spPr>
          <a:xfrm>
            <a:off x="321328" y="1060649"/>
            <a:ext cx="8132227" cy="4354258"/>
          </a:xfrm>
          <a:prstGeom prst="rect">
            <a:avLst/>
          </a:prstGeom>
        </p:spPr>
      </p:pic>
      <p:sp>
        <p:nvSpPr>
          <p:cNvPr id="7" name="TextBox 6">
            <a:extLst>
              <a:ext uri="{FF2B5EF4-FFF2-40B4-BE49-F238E27FC236}">
                <a16:creationId xmlns:a16="http://schemas.microsoft.com/office/drawing/2014/main" id="{BC338F41-196D-0C22-A85A-A974B5F25199}"/>
              </a:ext>
            </a:extLst>
          </p:cNvPr>
          <p:cNvSpPr txBox="1"/>
          <p:nvPr/>
        </p:nvSpPr>
        <p:spPr>
          <a:xfrm>
            <a:off x="8770513" y="1086407"/>
            <a:ext cx="3206839" cy="4893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Significant disparities in taxbase changes in 2025/26.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Highest increase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Lowest almost 2% decrease.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0000"/>
                </a:solidFill>
                <a:effectLst/>
                <a:uLnTx/>
                <a:uFillTx/>
                <a:latin typeface="Calibri" panose="020F0502020204030204"/>
                <a:ea typeface="+mn-ea"/>
                <a:cs typeface="+mn-cs"/>
              </a:rPr>
              <a:t>Reasons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New homes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Council Tax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Change in Collection Rates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Second Homes</a:t>
            </a:r>
          </a:p>
        </p:txBody>
      </p:sp>
    </p:spTree>
    <p:extLst>
      <p:ext uri="{BB962C8B-B14F-4D97-AF65-F5344CB8AC3E}">
        <p14:creationId xmlns:p14="http://schemas.microsoft.com/office/powerpoint/2010/main" val="663403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9846A-37A4-B230-8D36-67070259B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E891A-1904-2E09-24A1-6449540F527F}"/>
              </a:ext>
            </a:extLst>
          </p:cNvPr>
          <p:cNvSpPr>
            <a:spLocks noGrp="1"/>
          </p:cNvSpPr>
          <p:nvPr>
            <p:ph type="title"/>
          </p:nvPr>
        </p:nvSpPr>
        <p:spPr/>
        <p:txBody>
          <a:bodyPr>
            <a:normAutofit fontScale="90000"/>
          </a:bodyPr>
          <a:lstStyle/>
          <a:p>
            <a:r>
              <a:rPr lang="en-GB" b="1" dirty="0">
                <a:latin typeface="+mn-lt"/>
              </a:rPr>
              <a:t>Change in taxbase – district</a:t>
            </a:r>
          </a:p>
        </p:txBody>
      </p:sp>
      <p:pic>
        <p:nvPicPr>
          <p:cNvPr id="3" name="Picture 2">
            <a:extLst>
              <a:ext uri="{FF2B5EF4-FFF2-40B4-BE49-F238E27FC236}">
                <a16:creationId xmlns:a16="http://schemas.microsoft.com/office/drawing/2014/main" id="{33ECF51F-EE21-92D3-30CB-A891CEBA34EA}"/>
              </a:ext>
            </a:extLst>
          </p:cNvPr>
          <p:cNvPicPr>
            <a:picLocks noChangeAspect="1"/>
          </p:cNvPicPr>
          <p:nvPr/>
        </p:nvPicPr>
        <p:blipFill>
          <a:blip r:embed="rId2"/>
          <a:stretch>
            <a:fillRect/>
          </a:stretch>
        </p:blipFill>
        <p:spPr>
          <a:xfrm>
            <a:off x="321328" y="1060648"/>
            <a:ext cx="8132226" cy="4365091"/>
          </a:xfrm>
          <a:prstGeom prst="rect">
            <a:avLst/>
          </a:prstGeom>
        </p:spPr>
      </p:pic>
      <p:sp>
        <p:nvSpPr>
          <p:cNvPr id="5" name="TextBox 4">
            <a:extLst>
              <a:ext uri="{FF2B5EF4-FFF2-40B4-BE49-F238E27FC236}">
                <a16:creationId xmlns:a16="http://schemas.microsoft.com/office/drawing/2014/main" id="{E764BAF7-B821-54CA-FAB3-D3243711E2FD}"/>
              </a:ext>
            </a:extLst>
          </p:cNvPr>
          <p:cNvSpPr txBox="1"/>
          <p:nvPr/>
        </p:nvSpPr>
        <p:spPr>
          <a:xfrm>
            <a:off x="8614064" y="1060648"/>
            <a:ext cx="336328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Impact of second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Graph picks out the ten authorities with the highest proportion of second homes (information taken from CTB1).</a:t>
            </a:r>
          </a:p>
        </p:txBody>
      </p:sp>
      <p:pic>
        <p:nvPicPr>
          <p:cNvPr id="8" name="Picture 7">
            <a:extLst>
              <a:ext uri="{FF2B5EF4-FFF2-40B4-BE49-F238E27FC236}">
                <a16:creationId xmlns:a16="http://schemas.microsoft.com/office/drawing/2014/main" id="{04503B67-ACAE-E37F-04BA-A2AE710A1431}"/>
              </a:ext>
            </a:extLst>
          </p:cNvPr>
          <p:cNvPicPr>
            <a:picLocks noChangeAspect="1"/>
          </p:cNvPicPr>
          <p:nvPr/>
        </p:nvPicPr>
        <p:blipFill>
          <a:blip r:embed="rId3"/>
          <a:stretch>
            <a:fillRect/>
          </a:stretch>
        </p:blipFill>
        <p:spPr>
          <a:xfrm>
            <a:off x="8745860" y="3000503"/>
            <a:ext cx="3363287" cy="3405646"/>
          </a:xfrm>
          <a:prstGeom prst="rect">
            <a:avLst/>
          </a:prstGeom>
        </p:spPr>
      </p:pic>
      <p:sp>
        <p:nvSpPr>
          <p:cNvPr id="9" name="TextBox 8">
            <a:extLst>
              <a:ext uri="{FF2B5EF4-FFF2-40B4-BE49-F238E27FC236}">
                <a16:creationId xmlns:a16="http://schemas.microsoft.com/office/drawing/2014/main" id="{83C98137-BB18-5B34-8AB6-88CCCE679D3A}"/>
              </a:ext>
            </a:extLst>
          </p:cNvPr>
          <p:cNvSpPr txBox="1"/>
          <p:nvPr/>
        </p:nvSpPr>
        <p:spPr>
          <a:xfrm>
            <a:off x="321328" y="5664200"/>
            <a:ext cx="813222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Preston and Tewkesbury very high levels of housing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Spelthorne have increased assumed collection rate by 2% points.</a:t>
            </a:r>
          </a:p>
        </p:txBody>
      </p:sp>
    </p:spTree>
    <p:extLst>
      <p:ext uri="{BB962C8B-B14F-4D97-AF65-F5344CB8AC3E}">
        <p14:creationId xmlns:p14="http://schemas.microsoft.com/office/powerpoint/2010/main" val="1615351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604CD-60BD-9B48-17A4-C3B100D87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B55D5-011C-786A-E2BD-0ABB9C4ABA48}"/>
              </a:ext>
            </a:extLst>
          </p:cNvPr>
          <p:cNvSpPr>
            <a:spLocks noGrp="1"/>
          </p:cNvSpPr>
          <p:nvPr>
            <p:ph type="title"/>
          </p:nvPr>
        </p:nvSpPr>
        <p:spPr/>
        <p:txBody>
          <a:bodyPr>
            <a:normAutofit fontScale="90000"/>
          </a:bodyPr>
          <a:lstStyle/>
          <a:p>
            <a:r>
              <a:rPr lang="en-GB" b="1" dirty="0">
                <a:latin typeface="+mn-lt"/>
              </a:rPr>
              <a:t>Change in taxbase – district – CTB1</a:t>
            </a:r>
          </a:p>
        </p:txBody>
      </p:sp>
      <p:sp>
        <p:nvSpPr>
          <p:cNvPr id="9" name="TextBox 8">
            <a:extLst>
              <a:ext uri="{FF2B5EF4-FFF2-40B4-BE49-F238E27FC236}">
                <a16:creationId xmlns:a16="http://schemas.microsoft.com/office/drawing/2014/main" id="{5827F5CA-3817-8C32-9B1D-EDE754B6C7A2}"/>
              </a:ext>
            </a:extLst>
          </p:cNvPr>
          <p:cNvSpPr txBox="1"/>
          <p:nvPr/>
        </p:nvSpPr>
        <p:spPr>
          <a:xfrm>
            <a:off x="228600" y="5134570"/>
            <a:ext cx="11489672"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More modest increases than CTR because second homes not included in CTB1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Significant growth in taxbase across some districts.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Highest is Preston where there is significant housing growth. Second highest is Great Yarmouth where CTS significantly reduced – less claimants or </a:t>
            </a:r>
            <a:r>
              <a:rPr kumimoji="0" lang="en-GB" sz="2400" b="0" i="0" u="none" strike="noStrike" kern="1200" cap="none" spc="0" normalizeH="0" baseline="0" noProof="0">
                <a:ln>
                  <a:noFill/>
                </a:ln>
                <a:solidFill>
                  <a:srgbClr val="000000"/>
                </a:solidFill>
                <a:effectLst/>
                <a:uLnTx/>
                <a:uFillTx/>
                <a:latin typeface="Calibri" panose="020F0502020204030204"/>
                <a:ea typeface="+mn-ea"/>
                <a:cs typeface="+mn-cs"/>
              </a:rPr>
              <a:t>tougher scheme??</a:t>
            </a: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52320DF-0BA0-C910-00E2-C0881D44AD7D}"/>
              </a:ext>
            </a:extLst>
          </p:cNvPr>
          <p:cNvPicPr>
            <a:picLocks noChangeAspect="1"/>
          </p:cNvPicPr>
          <p:nvPr/>
        </p:nvPicPr>
        <p:blipFill>
          <a:blip r:embed="rId2"/>
          <a:stretch>
            <a:fillRect/>
          </a:stretch>
        </p:blipFill>
        <p:spPr>
          <a:xfrm>
            <a:off x="214649" y="1060647"/>
            <a:ext cx="8611852" cy="3968647"/>
          </a:xfrm>
          <a:prstGeom prst="rect">
            <a:avLst/>
          </a:prstGeom>
        </p:spPr>
      </p:pic>
    </p:spTree>
    <p:extLst>
      <p:ext uri="{BB962C8B-B14F-4D97-AF65-F5344CB8AC3E}">
        <p14:creationId xmlns:p14="http://schemas.microsoft.com/office/powerpoint/2010/main" val="2331333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44C78-3652-0C86-7F6A-AA7B83B9A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7D9B8-9F9C-94FB-BE28-642BFE049B80}"/>
              </a:ext>
            </a:extLst>
          </p:cNvPr>
          <p:cNvSpPr>
            <a:spLocks noGrp="1"/>
          </p:cNvSpPr>
          <p:nvPr>
            <p:ph type="title"/>
          </p:nvPr>
        </p:nvSpPr>
        <p:spPr/>
        <p:txBody>
          <a:bodyPr>
            <a:normAutofit fontScale="90000"/>
          </a:bodyPr>
          <a:lstStyle/>
          <a:p>
            <a:r>
              <a:rPr lang="en-GB" b="1" dirty="0">
                <a:latin typeface="+mn-lt"/>
              </a:rPr>
              <a:t>Change in CT income – upper tier</a:t>
            </a:r>
          </a:p>
        </p:txBody>
      </p:sp>
      <p:pic>
        <p:nvPicPr>
          <p:cNvPr id="5" name="Picture 4">
            <a:extLst>
              <a:ext uri="{FF2B5EF4-FFF2-40B4-BE49-F238E27FC236}">
                <a16:creationId xmlns:a16="http://schemas.microsoft.com/office/drawing/2014/main" id="{C1667FB7-7D60-E0DE-C747-6CF23965F540}"/>
              </a:ext>
            </a:extLst>
          </p:cNvPr>
          <p:cNvPicPr>
            <a:picLocks noChangeAspect="1"/>
          </p:cNvPicPr>
          <p:nvPr/>
        </p:nvPicPr>
        <p:blipFill>
          <a:blip r:embed="rId2"/>
          <a:stretch>
            <a:fillRect/>
          </a:stretch>
        </p:blipFill>
        <p:spPr>
          <a:xfrm>
            <a:off x="380307" y="1086407"/>
            <a:ext cx="10104119" cy="5399086"/>
          </a:xfrm>
          <a:prstGeom prst="rect">
            <a:avLst/>
          </a:prstGeom>
        </p:spPr>
      </p:pic>
    </p:spTree>
    <p:extLst>
      <p:ext uri="{BB962C8B-B14F-4D97-AF65-F5344CB8AC3E}">
        <p14:creationId xmlns:p14="http://schemas.microsoft.com/office/powerpoint/2010/main" val="1994239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7D519-38C1-A9A1-FC3A-5EBCD4596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DEABBC-BEC4-6857-963E-93DF1C3EDC7D}"/>
              </a:ext>
            </a:extLst>
          </p:cNvPr>
          <p:cNvSpPr>
            <a:spLocks noGrp="1"/>
          </p:cNvSpPr>
          <p:nvPr>
            <p:ph type="title"/>
          </p:nvPr>
        </p:nvSpPr>
        <p:spPr/>
        <p:txBody>
          <a:bodyPr>
            <a:normAutofit fontScale="90000"/>
          </a:bodyPr>
          <a:lstStyle/>
          <a:p>
            <a:r>
              <a:rPr lang="en-GB" b="1" dirty="0">
                <a:latin typeface="+mn-lt"/>
              </a:rPr>
              <a:t>Change in CT income – districts</a:t>
            </a:r>
          </a:p>
        </p:txBody>
      </p:sp>
      <p:pic>
        <p:nvPicPr>
          <p:cNvPr id="4" name="Picture 3">
            <a:extLst>
              <a:ext uri="{FF2B5EF4-FFF2-40B4-BE49-F238E27FC236}">
                <a16:creationId xmlns:a16="http://schemas.microsoft.com/office/drawing/2014/main" id="{057368DB-5D0D-F56C-B593-27B891E0B4B8}"/>
              </a:ext>
            </a:extLst>
          </p:cNvPr>
          <p:cNvPicPr>
            <a:picLocks noChangeAspect="1"/>
          </p:cNvPicPr>
          <p:nvPr/>
        </p:nvPicPr>
        <p:blipFill>
          <a:blip r:embed="rId2"/>
          <a:stretch>
            <a:fillRect/>
          </a:stretch>
        </p:blipFill>
        <p:spPr>
          <a:xfrm>
            <a:off x="380306" y="1086407"/>
            <a:ext cx="10104119" cy="5399086"/>
          </a:xfrm>
          <a:prstGeom prst="rect">
            <a:avLst/>
          </a:prstGeom>
        </p:spPr>
      </p:pic>
      <p:pic>
        <p:nvPicPr>
          <p:cNvPr id="6" name="Picture 5">
            <a:extLst>
              <a:ext uri="{FF2B5EF4-FFF2-40B4-BE49-F238E27FC236}">
                <a16:creationId xmlns:a16="http://schemas.microsoft.com/office/drawing/2014/main" id="{638C5911-3C19-BDCB-FC5E-6D78A8AF9801}"/>
              </a:ext>
            </a:extLst>
          </p:cNvPr>
          <p:cNvPicPr>
            <a:picLocks noChangeAspect="1"/>
          </p:cNvPicPr>
          <p:nvPr/>
        </p:nvPicPr>
        <p:blipFill>
          <a:blip r:embed="rId3"/>
          <a:stretch>
            <a:fillRect/>
          </a:stretch>
        </p:blipFill>
        <p:spPr>
          <a:xfrm>
            <a:off x="380305" y="1088689"/>
            <a:ext cx="10112249" cy="5396804"/>
          </a:xfrm>
          <a:prstGeom prst="rect">
            <a:avLst/>
          </a:prstGeom>
        </p:spPr>
      </p:pic>
    </p:spTree>
    <p:extLst>
      <p:ext uri="{BB962C8B-B14F-4D97-AF65-F5344CB8AC3E}">
        <p14:creationId xmlns:p14="http://schemas.microsoft.com/office/powerpoint/2010/main" val="2701324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94B5-0527-FD0D-5304-7472AF356F86}"/>
              </a:ext>
            </a:extLst>
          </p:cNvPr>
          <p:cNvSpPr>
            <a:spLocks noGrp="1"/>
          </p:cNvSpPr>
          <p:nvPr>
            <p:ph type="title"/>
          </p:nvPr>
        </p:nvSpPr>
        <p:spPr/>
        <p:txBody>
          <a:bodyPr>
            <a:normAutofit/>
          </a:bodyPr>
          <a:lstStyle/>
          <a:p>
            <a:r>
              <a:rPr lang="en-GB" sz="3200" b="1" dirty="0">
                <a:latin typeface="+mn-lt"/>
              </a:rPr>
              <a:t>Top/Bottom 5 changes to Council Tax Income - UT</a:t>
            </a:r>
            <a:endParaRPr lang="en-GB" b="1" dirty="0">
              <a:latin typeface="+mn-lt"/>
            </a:endParaRPr>
          </a:p>
        </p:txBody>
      </p:sp>
      <p:pic>
        <p:nvPicPr>
          <p:cNvPr id="4" name="Picture 3">
            <a:extLst>
              <a:ext uri="{FF2B5EF4-FFF2-40B4-BE49-F238E27FC236}">
                <a16:creationId xmlns:a16="http://schemas.microsoft.com/office/drawing/2014/main" id="{D9D472EF-CAA7-617B-8A0B-B87E66DC5DBA}"/>
              </a:ext>
            </a:extLst>
          </p:cNvPr>
          <p:cNvPicPr>
            <a:picLocks noChangeAspect="1"/>
          </p:cNvPicPr>
          <p:nvPr/>
        </p:nvPicPr>
        <p:blipFill>
          <a:blip r:embed="rId2"/>
          <a:stretch>
            <a:fillRect/>
          </a:stretch>
        </p:blipFill>
        <p:spPr>
          <a:xfrm>
            <a:off x="228600" y="1197119"/>
            <a:ext cx="10714912" cy="5286808"/>
          </a:xfrm>
          <a:prstGeom prst="rect">
            <a:avLst/>
          </a:prstGeom>
        </p:spPr>
      </p:pic>
    </p:spTree>
    <p:extLst>
      <p:ext uri="{BB962C8B-B14F-4D97-AF65-F5344CB8AC3E}">
        <p14:creationId xmlns:p14="http://schemas.microsoft.com/office/powerpoint/2010/main" val="3365424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D9EE3-25E2-7E93-F770-90DC154F23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F764BC-28B7-2A3C-3FCE-34C34A880A11}"/>
              </a:ext>
            </a:extLst>
          </p:cNvPr>
          <p:cNvPicPr>
            <a:picLocks noChangeAspect="1"/>
          </p:cNvPicPr>
          <p:nvPr/>
        </p:nvPicPr>
        <p:blipFill>
          <a:blip r:embed="rId2"/>
          <a:stretch>
            <a:fillRect/>
          </a:stretch>
        </p:blipFill>
        <p:spPr>
          <a:xfrm>
            <a:off x="228599" y="1209746"/>
            <a:ext cx="11076709" cy="5317373"/>
          </a:xfrm>
          <a:prstGeom prst="rect">
            <a:avLst/>
          </a:prstGeom>
        </p:spPr>
      </p:pic>
      <p:sp>
        <p:nvSpPr>
          <p:cNvPr id="5" name="Title 1">
            <a:extLst>
              <a:ext uri="{FF2B5EF4-FFF2-40B4-BE49-F238E27FC236}">
                <a16:creationId xmlns:a16="http://schemas.microsoft.com/office/drawing/2014/main" id="{B9299F52-7065-7D66-0B95-27FBAE66B0DC}"/>
              </a:ext>
            </a:extLst>
          </p:cNvPr>
          <p:cNvSpPr>
            <a:spLocks noGrp="1"/>
          </p:cNvSpPr>
          <p:nvPr>
            <p:ph type="title"/>
          </p:nvPr>
        </p:nvSpPr>
        <p:spPr>
          <a:xfrm>
            <a:off x="228600" y="212725"/>
            <a:ext cx="9753600" cy="661988"/>
          </a:xfrm>
        </p:spPr>
        <p:txBody>
          <a:bodyPr>
            <a:normAutofit/>
          </a:bodyPr>
          <a:lstStyle/>
          <a:p>
            <a:r>
              <a:rPr lang="en-GB" sz="3200" b="1" dirty="0">
                <a:latin typeface="+mn-lt"/>
              </a:rPr>
              <a:t>Top/Bottom 5 changes to Council Tax Income - Districts</a:t>
            </a:r>
            <a:endParaRPr lang="en-GB" b="1" dirty="0">
              <a:latin typeface="+mn-lt"/>
            </a:endParaRPr>
          </a:p>
        </p:txBody>
      </p:sp>
    </p:spTree>
    <p:extLst>
      <p:ext uri="{BB962C8B-B14F-4D97-AF65-F5344CB8AC3E}">
        <p14:creationId xmlns:p14="http://schemas.microsoft.com/office/powerpoint/2010/main" val="4245980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790F-BC39-6E36-A04B-F6CA77FFBAAE}"/>
              </a:ext>
            </a:extLst>
          </p:cNvPr>
          <p:cNvSpPr>
            <a:spLocks noGrp="1"/>
          </p:cNvSpPr>
          <p:nvPr>
            <p:ph type="title"/>
          </p:nvPr>
        </p:nvSpPr>
        <p:spPr/>
        <p:txBody>
          <a:bodyPr>
            <a:normAutofit fontScale="90000"/>
          </a:bodyPr>
          <a:lstStyle/>
          <a:p>
            <a:r>
              <a:rPr lang="en-GB" b="1" dirty="0">
                <a:latin typeface="+mn-lt"/>
              </a:rPr>
              <a:t>Conclusions</a:t>
            </a:r>
          </a:p>
        </p:txBody>
      </p:sp>
      <p:sp>
        <p:nvSpPr>
          <p:cNvPr id="3" name="Content Placeholder 2">
            <a:extLst>
              <a:ext uri="{FF2B5EF4-FFF2-40B4-BE49-F238E27FC236}">
                <a16:creationId xmlns:a16="http://schemas.microsoft.com/office/drawing/2014/main" id="{57733643-51B9-335D-36C6-FBB217E6AE77}"/>
              </a:ext>
            </a:extLst>
          </p:cNvPr>
          <p:cNvSpPr>
            <a:spLocks noGrp="1"/>
          </p:cNvSpPr>
          <p:nvPr>
            <p:ph idx="1"/>
          </p:nvPr>
        </p:nvSpPr>
        <p:spPr/>
        <p:txBody>
          <a:bodyPr/>
          <a:lstStyle/>
          <a:p>
            <a:r>
              <a:rPr lang="en-GB" dirty="0"/>
              <a:t>There will be £311m more raised in council tax than was estimated by Government in its final settlement figures.</a:t>
            </a:r>
          </a:p>
          <a:p>
            <a:r>
              <a:rPr lang="en-GB" dirty="0"/>
              <a:t>This is mainly due to the additional flexibility allowed for six upper tier authorities experiencing financial difficulties as well as additional income raised by those councils which chose to charge a second homes premium.</a:t>
            </a:r>
          </a:p>
          <a:p>
            <a:r>
              <a:rPr lang="en-GB" dirty="0"/>
              <a:t>The second homes premium has provided a significant boost to income in some places – up to 9% increase in taxbase. These areas are more likely to be low needs authorities in more ‘touristy’ areas.</a:t>
            </a:r>
          </a:p>
          <a:p>
            <a:r>
              <a:rPr lang="en-GB" dirty="0"/>
              <a:t>Housing growth (greater in the north) as well as decisions on council tax support and collection rates have also influenced council tax requirement figures.</a:t>
            </a:r>
          </a:p>
        </p:txBody>
      </p:sp>
    </p:spTree>
    <p:extLst>
      <p:ext uri="{BB962C8B-B14F-4D97-AF65-F5344CB8AC3E}">
        <p14:creationId xmlns:p14="http://schemas.microsoft.com/office/powerpoint/2010/main" val="423821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B5D46-7094-DAE5-B2FC-AD29173FBDAE}"/>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97751288-D1E9-54F0-136D-8EEF371AE042}"/>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2018 proposals help more-deprived authorities</a:t>
            </a:r>
            <a:endParaRPr dirty="0">
              <a:latin typeface="+mj-lt"/>
            </a:endParaRPr>
          </a:p>
        </p:txBody>
      </p:sp>
      <p:sp>
        <p:nvSpPr>
          <p:cNvPr id="133" name="Content Placeholder 4">
            <a:extLst>
              <a:ext uri="{FF2B5EF4-FFF2-40B4-BE49-F238E27FC236}">
                <a16:creationId xmlns:a16="http://schemas.microsoft.com/office/drawing/2014/main" id="{25327264-6ACB-EB31-160A-43889551A838}"/>
              </a:ext>
            </a:extLst>
          </p:cNvPr>
          <p:cNvSpPr txBox="1">
            <a:spLocks noGrp="1"/>
          </p:cNvSpPr>
          <p:nvPr>
            <p:ph type="body" sz="half" idx="1"/>
          </p:nvPr>
        </p:nvSpPr>
        <p:spPr>
          <a:xfrm>
            <a:off x="838196" y="983364"/>
            <a:ext cx="10334222" cy="5372985"/>
          </a:xfrm>
          <a:prstGeom prst="rect">
            <a:avLst/>
          </a:prstGeom>
        </p:spPr>
        <p:txBody>
          <a:bodyPr/>
          <a:lstStyle/>
          <a:p>
            <a:pPr marL="342900" indent="-342900">
              <a:lnSpc>
                <a:spcPct val="115000"/>
              </a:lnSpc>
              <a:buFont typeface="Symbol"/>
              <a:buChar char="·"/>
              <a:defRPr sz="1500"/>
            </a:pPr>
            <a:r>
              <a:rPr lang="en-GB" dirty="0"/>
              <a:t>Pixel modelled 2018 proposals (in Fair Funding model) and has kept model up-to-date since then</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dirty="0"/>
              <a:t>Our modelling of the 2018 consultation paper showed funding would have shifted towards more-deprived authorities</a:t>
            </a:r>
          </a:p>
          <a:p>
            <a:pPr marL="342900" indent="-342900">
              <a:lnSpc>
                <a:spcPct val="115000"/>
              </a:lnSpc>
              <a:buFont typeface="Symbol"/>
              <a:buChar char="·"/>
              <a:defRPr sz="1500"/>
            </a:pPr>
            <a:r>
              <a:rPr lang="en-GB" dirty="0"/>
              <a:t>Clear gains in metropolitan authorities (and similar unitary authorities)</a:t>
            </a:r>
          </a:p>
          <a:p>
            <a:pPr marL="342900" indent="-342900">
              <a:lnSpc>
                <a:spcPct val="115000"/>
              </a:lnSpc>
              <a:buFont typeface="Symbol"/>
              <a:buChar char="·"/>
              <a:defRPr sz="1500"/>
            </a:pPr>
            <a:r>
              <a:rPr lang="en-GB" dirty="0"/>
              <a:t>Substantial losses in county areas in South-East (council tax equalisation) and inner London (removal of urban-based factors)</a:t>
            </a:r>
          </a:p>
          <a:p>
            <a:pPr marL="342900" indent="-342900">
              <a:lnSpc>
                <a:spcPct val="115000"/>
              </a:lnSpc>
              <a:buFont typeface="Symbol"/>
              <a:buChar char="·"/>
              <a:defRPr sz="1500"/>
            </a:pPr>
            <a:r>
              <a:rPr lang="en-GB" dirty="0"/>
              <a:t>Gains in many county areas outside the South-East</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b="1" dirty="0"/>
              <a:t>If government was simply to revive the 2018 proposals it would deliver an acceptable outcome (percentage replacement of losses since 2010-11?)</a:t>
            </a:r>
          </a:p>
          <a:p>
            <a:pPr marL="342900" indent="-342900">
              <a:lnSpc>
                <a:spcPct val="115000"/>
              </a:lnSpc>
              <a:buFont typeface="Symbol"/>
              <a:buChar char="·"/>
              <a:defRPr sz="1500"/>
            </a:pPr>
            <a:r>
              <a:rPr lang="en-GB" b="1" dirty="0"/>
              <a:t>Metropolitan authorities would have gained from council tax equalisation – but largely lost share of “needs” assessments.  Challenging to present this outcome politically</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EF4C5F5E-D8B0-2B91-DD0A-CF4308CDBCA9}"/>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14932508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49992-2F72-73A2-6E93-679EABFE1218}"/>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7B8CC9BD-E415-6A83-EFC1-5A2C8A72B931}"/>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Updated funding forecast for 2026-27</a:t>
            </a:r>
            <a:endParaRPr dirty="0">
              <a:latin typeface="+mj-lt"/>
            </a:endParaRPr>
          </a:p>
        </p:txBody>
      </p:sp>
      <p:sp>
        <p:nvSpPr>
          <p:cNvPr id="133" name="Content Placeholder 4">
            <a:extLst>
              <a:ext uri="{FF2B5EF4-FFF2-40B4-BE49-F238E27FC236}">
                <a16:creationId xmlns:a16="http://schemas.microsoft.com/office/drawing/2014/main" id="{ACDB4324-81ED-94A0-AA7B-C6C0D259141D}"/>
              </a:ext>
            </a:extLst>
          </p:cNvPr>
          <p:cNvSpPr txBox="1">
            <a:spLocks noGrp="1"/>
          </p:cNvSpPr>
          <p:nvPr>
            <p:ph type="body" sz="half" idx="1"/>
          </p:nvPr>
        </p:nvSpPr>
        <p:spPr>
          <a:xfrm>
            <a:off x="838196" y="983364"/>
            <a:ext cx="3937721" cy="5372985"/>
          </a:xfrm>
          <a:prstGeom prst="rect">
            <a:avLst/>
          </a:prstGeom>
        </p:spPr>
        <p:txBody>
          <a:bodyPr>
            <a:normAutofit fontScale="92500" lnSpcReduction="10000"/>
          </a:bodyPr>
          <a:lstStyle/>
          <a:p>
            <a:pPr marL="342900" indent="-342900">
              <a:lnSpc>
                <a:spcPct val="115000"/>
              </a:lnSpc>
              <a:buFont typeface="Symbol"/>
              <a:buChar char="·"/>
              <a:defRPr sz="1500"/>
            </a:pPr>
            <a:r>
              <a:rPr lang="en-GB" u="sng" dirty="0"/>
              <a:t>Default</a:t>
            </a:r>
            <a:r>
              <a:rPr lang="en-GB" dirty="0"/>
              <a:t> assumptions used in Fair Funding model v2.10</a:t>
            </a:r>
          </a:p>
          <a:p>
            <a:pPr marL="342900" indent="-342900">
              <a:lnSpc>
                <a:spcPct val="115000"/>
              </a:lnSpc>
              <a:buFont typeface="Symbol"/>
              <a:buChar char="·"/>
              <a:defRPr sz="1500"/>
            </a:pPr>
            <a:r>
              <a:rPr lang="en-GB" dirty="0"/>
              <a:t>Updated control totals and council tax equalisation</a:t>
            </a:r>
          </a:p>
          <a:p>
            <a:pPr marL="342900" indent="-342900">
              <a:lnSpc>
                <a:spcPct val="115000"/>
              </a:lnSpc>
              <a:buFont typeface="Symbol"/>
              <a:buChar char="·"/>
              <a:defRPr sz="1500"/>
            </a:pPr>
            <a:r>
              <a:rPr lang="en-GB" dirty="0"/>
              <a:t>New formulas for children’s RNF, adult RNF and public health</a:t>
            </a:r>
          </a:p>
          <a:p>
            <a:pPr marL="342900" indent="-342900">
              <a:lnSpc>
                <a:spcPct val="115000"/>
              </a:lnSpc>
              <a:buFont typeface="Symbol"/>
              <a:buChar char="·"/>
              <a:defRPr sz="1500"/>
            </a:pPr>
            <a:r>
              <a:rPr lang="en-GB" dirty="0"/>
              <a:t>Specific formulas for housing/ homelessness, concessionary fares, and home-to-school transport</a:t>
            </a:r>
          </a:p>
          <a:p>
            <a:pPr marL="342900" indent="-342900">
              <a:lnSpc>
                <a:spcPct val="115000"/>
              </a:lnSpc>
              <a:buFont typeface="Symbol"/>
              <a:buChar char="·"/>
              <a:defRPr sz="1500"/>
            </a:pPr>
            <a:r>
              <a:rPr lang="en-GB" dirty="0"/>
              <a:t>Judgement-based weightings for density, non-resident population and deprivation in the Foundation Formula</a:t>
            </a:r>
          </a:p>
          <a:p>
            <a:pPr marL="342900" indent="-342900">
              <a:lnSpc>
                <a:spcPct val="115000"/>
              </a:lnSpc>
              <a:buFont typeface="Symbol"/>
              <a:buChar char="·"/>
              <a:defRPr sz="1500"/>
            </a:pPr>
            <a:r>
              <a:rPr lang="en-GB" b="1" dirty="0"/>
              <a:t>Shows impact on Settlement Funding Assessment (SFA) based on 2025-26 funding distribution</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r>
              <a:rPr lang="en-GB" dirty="0"/>
              <a:t>In MTFP model we will also apply full BR baseline reset, and transitional support (based on 5% floor)</a:t>
            </a:r>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E2F45674-4960-E3B4-3007-B70510010482}"/>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pic>
        <p:nvPicPr>
          <p:cNvPr id="3" name="Picture 2">
            <a:extLst>
              <a:ext uri="{FF2B5EF4-FFF2-40B4-BE49-F238E27FC236}">
                <a16:creationId xmlns:a16="http://schemas.microsoft.com/office/drawing/2014/main" id="{54AAEB21-C076-0440-85B4-6B24513D1DFD}"/>
              </a:ext>
            </a:extLst>
          </p:cNvPr>
          <p:cNvPicPr>
            <a:picLocks noChangeAspect="1"/>
          </p:cNvPicPr>
          <p:nvPr/>
        </p:nvPicPr>
        <p:blipFill>
          <a:blip r:embed="rId3"/>
          <a:stretch>
            <a:fillRect/>
          </a:stretch>
        </p:blipFill>
        <p:spPr>
          <a:xfrm>
            <a:off x="4775917" y="983363"/>
            <a:ext cx="6901270" cy="3877392"/>
          </a:xfrm>
          <a:prstGeom prst="rect">
            <a:avLst/>
          </a:prstGeom>
        </p:spPr>
      </p:pic>
      <p:sp>
        <p:nvSpPr>
          <p:cNvPr id="2" name="TextBox 1">
            <a:extLst>
              <a:ext uri="{FF2B5EF4-FFF2-40B4-BE49-F238E27FC236}">
                <a16:creationId xmlns:a16="http://schemas.microsoft.com/office/drawing/2014/main" id="{206F9F97-44DA-4E43-CE9E-9CC08308086E}"/>
              </a:ext>
            </a:extLst>
          </p:cNvPr>
          <p:cNvSpPr txBox="1"/>
          <p:nvPr/>
        </p:nvSpPr>
        <p:spPr>
          <a:xfrm>
            <a:off x="6155761" y="5053669"/>
            <a:ext cx="552142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accent2">
                    <a:lumMod val="50000"/>
                  </a:schemeClr>
                </a:solidFill>
                <a:effectLst/>
                <a:uFillTx/>
                <a:latin typeface="+mj-lt"/>
                <a:ea typeface="+mj-ea"/>
                <a:cs typeface="+mj-cs"/>
                <a:sym typeface="Calibri"/>
              </a:rPr>
              <a:t>Chart shows change in Settlement Funding Assessment (SFA)</a:t>
            </a:r>
          </a:p>
        </p:txBody>
      </p:sp>
    </p:spTree>
    <p:extLst>
      <p:ext uri="{BB962C8B-B14F-4D97-AF65-F5344CB8AC3E}">
        <p14:creationId xmlns:p14="http://schemas.microsoft.com/office/powerpoint/2010/main" val="217696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3137E-E9FF-7B93-0F6D-CEF63D57230F}"/>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FC71A35C-F1D5-0A45-7F3B-61FCE933D3D2}"/>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Would funding changes close the funding gap?</a:t>
            </a:r>
            <a:endParaRPr dirty="0">
              <a:latin typeface="+mj-lt"/>
            </a:endParaRPr>
          </a:p>
        </p:txBody>
      </p:sp>
      <p:sp>
        <p:nvSpPr>
          <p:cNvPr id="133" name="Content Placeholder 4">
            <a:extLst>
              <a:ext uri="{FF2B5EF4-FFF2-40B4-BE49-F238E27FC236}">
                <a16:creationId xmlns:a16="http://schemas.microsoft.com/office/drawing/2014/main" id="{9008E380-D8DD-2C7A-518A-0CA7286D7CCB}"/>
              </a:ext>
            </a:extLst>
          </p:cNvPr>
          <p:cNvSpPr txBox="1">
            <a:spLocks noGrp="1"/>
          </p:cNvSpPr>
          <p:nvPr>
            <p:ph type="body" sz="half" idx="1"/>
          </p:nvPr>
        </p:nvSpPr>
        <p:spPr>
          <a:xfrm>
            <a:off x="838196" y="983364"/>
            <a:ext cx="3937721" cy="5372985"/>
          </a:xfrm>
          <a:prstGeom prst="rect">
            <a:avLst/>
          </a:prstGeom>
        </p:spPr>
        <p:txBody>
          <a:bodyPr>
            <a:normAutofit fontScale="92500"/>
          </a:bodyPr>
          <a:lstStyle/>
          <a:p>
            <a:pPr marL="342900" indent="-342900">
              <a:lnSpc>
                <a:spcPct val="115000"/>
              </a:lnSpc>
              <a:buFont typeface="Symbol"/>
              <a:buChar char="·"/>
              <a:defRPr sz="1500"/>
            </a:pPr>
            <a:r>
              <a:rPr lang="en-GB" dirty="0"/>
              <a:t>Cash-terms change in Core Spending Power, adjusted in previous years for function changes</a:t>
            </a:r>
          </a:p>
          <a:p>
            <a:pPr marL="342900" indent="-342900">
              <a:lnSpc>
                <a:spcPct val="115000"/>
              </a:lnSpc>
              <a:buFont typeface="Symbol"/>
              <a:buChar char="·"/>
              <a:defRPr sz="1500"/>
            </a:pPr>
            <a:r>
              <a:rPr lang="en-GB" dirty="0"/>
              <a:t>To 2025-26: shire counties had largest cash-terms increase over period; inner London and (especially) shire districts had the worst</a:t>
            </a:r>
          </a:p>
          <a:p>
            <a:pPr marL="342900" indent="-342900">
              <a:lnSpc>
                <a:spcPct val="115000"/>
              </a:lnSpc>
              <a:buFont typeface="Symbol"/>
              <a:buChar char="·"/>
              <a:defRPr sz="1500"/>
            </a:pPr>
            <a:r>
              <a:rPr lang="en-GB" dirty="0"/>
              <a:t>Mets in the middle of the pack – but improving in relative terms in 2025-26</a:t>
            </a:r>
          </a:p>
          <a:p>
            <a:pPr marL="342900" indent="-342900">
              <a:lnSpc>
                <a:spcPct val="115000"/>
              </a:lnSpc>
              <a:buFont typeface="Symbol"/>
              <a:buChar char="·"/>
              <a:defRPr sz="1500"/>
            </a:pPr>
            <a:r>
              <a:rPr lang="en-GB" dirty="0"/>
              <a:t>Uplift for all authorities in 2026-27 because of funding streams rolling into CSP (e.g. above baseline BR growth)</a:t>
            </a:r>
          </a:p>
          <a:p>
            <a:pPr marL="342900" indent="-342900">
              <a:lnSpc>
                <a:spcPct val="115000"/>
              </a:lnSpc>
              <a:buFont typeface="Symbol"/>
              <a:buChar char="·"/>
              <a:defRPr sz="1500"/>
            </a:pPr>
            <a:r>
              <a:rPr lang="en-GB" dirty="0"/>
              <a:t>Gap between Mets and Shire Counties (and </a:t>
            </a:r>
            <a:r>
              <a:rPr lang="en-GB" dirty="0" err="1"/>
              <a:t>Unitaries</a:t>
            </a:r>
            <a:r>
              <a:rPr lang="en-GB" dirty="0"/>
              <a:t>) is narrowed but does not close</a:t>
            </a:r>
          </a:p>
          <a:p>
            <a:pPr marL="342900" indent="-342900">
              <a:lnSpc>
                <a:spcPct val="115000"/>
              </a:lnSpc>
              <a:buFont typeface="Symbol"/>
              <a:buChar char="·"/>
              <a:defRPr sz="1500"/>
            </a:pPr>
            <a:r>
              <a:rPr lang="en-GB" dirty="0"/>
              <a:t>Inner London and Shire Districts are cut further adrift</a:t>
            </a:r>
          </a:p>
          <a:p>
            <a:pPr marL="342900" indent="-342900">
              <a:lnSpc>
                <a:spcPct val="115000"/>
              </a:lnSpc>
              <a:buFont typeface="Symbol"/>
              <a:buChar char="·"/>
              <a:defRPr sz="1500"/>
            </a:pPr>
            <a:r>
              <a:rPr lang="en-GB" b="1" dirty="0"/>
              <a:t>Will ministers want to do more to close the funding gap for (deprived) Mets? Will they be concerned about those losing funding share? </a:t>
            </a:r>
          </a:p>
          <a:p>
            <a:pPr marL="342900" indent="-342900">
              <a:lnSpc>
                <a:spcPct val="115000"/>
              </a:lnSpc>
              <a:buFont typeface="Symbol"/>
              <a:buChar char="·"/>
              <a:defRPr sz="1500"/>
            </a:pPr>
            <a:endParaRPr lang="en-GB" b="1"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1EE4EE84-A0C7-BA48-410D-969A6BD477C6}"/>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pic>
        <p:nvPicPr>
          <p:cNvPr id="2" name="Picture 1">
            <a:extLst>
              <a:ext uri="{FF2B5EF4-FFF2-40B4-BE49-F238E27FC236}">
                <a16:creationId xmlns:a16="http://schemas.microsoft.com/office/drawing/2014/main" id="{A91D5461-4723-596D-5724-E66865265D7A}"/>
              </a:ext>
            </a:extLst>
          </p:cNvPr>
          <p:cNvPicPr>
            <a:picLocks noChangeAspect="1"/>
          </p:cNvPicPr>
          <p:nvPr/>
        </p:nvPicPr>
        <p:blipFill>
          <a:blip r:embed="rId3"/>
          <a:stretch>
            <a:fillRect/>
          </a:stretch>
        </p:blipFill>
        <p:spPr>
          <a:xfrm>
            <a:off x="5004616" y="1051559"/>
            <a:ext cx="6963768" cy="4370833"/>
          </a:xfrm>
          <a:prstGeom prst="rect">
            <a:avLst/>
          </a:prstGeom>
        </p:spPr>
      </p:pic>
    </p:spTree>
    <p:extLst>
      <p:ext uri="{BB962C8B-B14F-4D97-AF65-F5344CB8AC3E}">
        <p14:creationId xmlns:p14="http://schemas.microsoft.com/office/powerpoint/2010/main" val="30394505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3A4FB-6D55-C59A-17E2-74AA07396B96}"/>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3550AD1B-CFB9-0B4A-177F-EB80C7311F09}"/>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Would funding changes close the funding gap?</a:t>
            </a:r>
            <a:endParaRPr dirty="0">
              <a:latin typeface="+mj-lt"/>
            </a:endParaRPr>
          </a:p>
        </p:txBody>
      </p:sp>
      <p:sp>
        <p:nvSpPr>
          <p:cNvPr id="133" name="Content Placeholder 4">
            <a:extLst>
              <a:ext uri="{FF2B5EF4-FFF2-40B4-BE49-F238E27FC236}">
                <a16:creationId xmlns:a16="http://schemas.microsoft.com/office/drawing/2014/main" id="{824E7C62-8855-DB36-5838-A211463E1F87}"/>
              </a:ext>
            </a:extLst>
          </p:cNvPr>
          <p:cNvSpPr txBox="1">
            <a:spLocks noGrp="1"/>
          </p:cNvSpPr>
          <p:nvPr>
            <p:ph type="body" sz="half" idx="1"/>
          </p:nvPr>
        </p:nvSpPr>
        <p:spPr>
          <a:xfrm>
            <a:off x="838196" y="983364"/>
            <a:ext cx="3937721" cy="5372985"/>
          </a:xfrm>
          <a:prstGeom prst="rect">
            <a:avLst/>
          </a:prstGeom>
        </p:spPr>
        <p:txBody>
          <a:bodyPr>
            <a:normAutofit fontScale="92500"/>
          </a:bodyPr>
          <a:lstStyle/>
          <a:p>
            <a:pPr marL="342900" indent="-342900">
              <a:lnSpc>
                <a:spcPct val="115000"/>
              </a:lnSpc>
              <a:buFont typeface="Symbol"/>
              <a:buChar char="·"/>
              <a:defRPr sz="1500"/>
            </a:pPr>
            <a:r>
              <a:rPr lang="en-GB" dirty="0"/>
              <a:t>Cash-terms change in Core Spending Power, adjusted in previous years for function changes</a:t>
            </a:r>
          </a:p>
          <a:p>
            <a:pPr marL="342900" indent="-342900">
              <a:lnSpc>
                <a:spcPct val="115000"/>
              </a:lnSpc>
              <a:buFont typeface="Symbol"/>
              <a:buChar char="·"/>
              <a:defRPr sz="1500"/>
            </a:pPr>
            <a:r>
              <a:rPr lang="en-GB" dirty="0"/>
              <a:t>To 2025-26: shire counties had largest cash-terms increase over period; inner London and (especially) shire districts had the worst</a:t>
            </a:r>
          </a:p>
          <a:p>
            <a:pPr marL="342900" indent="-342900">
              <a:lnSpc>
                <a:spcPct val="115000"/>
              </a:lnSpc>
              <a:buFont typeface="Symbol"/>
              <a:buChar char="·"/>
              <a:defRPr sz="1500"/>
            </a:pPr>
            <a:r>
              <a:rPr lang="en-GB" dirty="0"/>
              <a:t>Mets in the middle of the pack – but improving in relative terms in 2025-26</a:t>
            </a:r>
          </a:p>
          <a:p>
            <a:pPr marL="342900" indent="-342900">
              <a:lnSpc>
                <a:spcPct val="115000"/>
              </a:lnSpc>
              <a:buFont typeface="Symbol"/>
              <a:buChar char="·"/>
              <a:defRPr sz="1500"/>
            </a:pPr>
            <a:r>
              <a:rPr lang="en-GB" dirty="0"/>
              <a:t>Uplift for all authorities in 2026-27 because of funding streams rolling into CSP (e.g. above baseline BR growth)</a:t>
            </a:r>
          </a:p>
          <a:p>
            <a:pPr marL="342900" indent="-342900">
              <a:lnSpc>
                <a:spcPct val="115000"/>
              </a:lnSpc>
              <a:buFont typeface="Symbol"/>
              <a:buChar char="·"/>
              <a:defRPr sz="1500"/>
            </a:pPr>
            <a:r>
              <a:rPr lang="en-GB" dirty="0"/>
              <a:t>Gap between Mets and Shire Counties (and </a:t>
            </a:r>
            <a:r>
              <a:rPr lang="en-GB" dirty="0" err="1"/>
              <a:t>Unitaries</a:t>
            </a:r>
            <a:r>
              <a:rPr lang="en-GB" dirty="0"/>
              <a:t>) is narrowed but does not close</a:t>
            </a:r>
          </a:p>
          <a:p>
            <a:pPr marL="342900" indent="-342900">
              <a:lnSpc>
                <a:spcPct val="115000"/>
              </a:lnSpc>
              <a:buFont typeface="Symbol"/>
              <a:buChar char="·"/>
              <a:defRPr sz="1500"/>
            </a:pPr>
            <a:r>
              <a:rPr lang="en-GB" dirty="0"/>
              <a:t>Inner London and Shire Districts are cut further adrift</a:t>
            </a:r>
          </a:p>
          <a:p>
            <a:pPr marL="342900" indent="-342900">
              <a:lnSpc>
                <a:spcPct val="115000"/>
              </a:lnSpc>
              <a:buFont typeface="Symbol"/>
              <a:buChar char="·"/>
              <a:defRPr sz="1500"/>
            </a:pPr>
            <a:r>
              <a:rPr lang="en-GB" b="1" dirty="0"/>
              <a:t>Will ministers want to do more to close the funding gap for (deprived) Mets? Will they be concerned about those losing funding share? </a:t>
            </a:r>
          </a:p>
          <a:p>
            <a:pPr marL="342900" indent="-342900">
              <a:lnSpc>
                <a:spcPct val="115000"/>
              </a:lnSpc>
              <a:buFont typeface="Symbol"/>
              <a:buChar char="·"/>
              <a:defRPr sz="1500"/>
            </a:pPr>
            <a:endParaRPr lang="en-GB" b="1"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B51B80B8-36C2-05B8-B6FB-E4547A021869}"/>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pic>
        <p:nvPicPr>
          <p:cNvPr id="2" name="Picture 1">
            <a:extLst>
              <a:ext uri="{FF2B5EF4-FFF2-40B4-BE49-F238E27FC236}">
                <a16:creationId xmlns:a16="http://schemas.microsoft.com/office/drawing/2014/main" id="{5BD8832C-719F-404A-E1BC-166969999445}"/>
              </a:ext>
            </a:extLst>
          </p:cNvPr>
          <p:cNvPicPr>
            <a:picLocks noChangeAspect="1"/>
          </p:cNvPicPr>
          <p:nvPr/>
        </p:nvPicPr>
        <p:blipFill>
          <a:blip r:embed="rId3"/>
          <a:stretch>
            <a:fillRect/>
          </a:stretch>
        </p:blipFill>
        <p:spPr>
          <a:xfrm>
            <a:off x="5004616" y="1051559"/>
            <a:ext cx="6963768" cy="4370833"/>
          </a:xfrm>
          <a:prstGeom prst="rect">
            <a:avLst/>
          </a:prstGeom>
        </p:spPr>
      </p:pic>
      <p:sp>
        <p:nvSpPr>
          <p:cNvPr id="3" name="Oval 2">
            <a:extLst>
              <a:ext uri="{FF2B5EF4-FFF2-40B4-BE49-F238E27FC236}">
                <a16:creationId xmlns:a16="http://schemas.microsoft.com/office/drawing/2014/main" id="{1DDC52DD-046A-46D1-C6A3-F51E9BB99D6D}"/>
              </a:ext>
            </a:extLst>
          </p:cNvPr>
          <p:cNvSpPr/>
          <p:nvPr/>
        </p:nvSpPr>
        <p:spPr>
          <a:xfrm>
            <a:off x="10369296" y="1975733"/>
            <a:ext cx="594360" cy="529724"/>
          </a:xfrm>
          <a:prstGeom prst="ellipse">
            <a:avLst/>
          </a:prstGeom>
          <a:noFill/>
          <a:ln w="12700" cap="flat">
            <a:solidFill>
              <a:schemeClr val="accent2">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cxnSp>
        <p:nvCxnSpPr>
          <p:cNvPr id="5" name="Straight Arrow Connector 4">
            <a:extLst>
              <a:ext uri="{FF2B5EF4-FFF2-40B4-BE49-F238E27FC236}">
                <a16:creationId xmlns:a16="http://schemas.microsoft.com/office/drawing/2014/main" id="{AF334A40-78D2-281E-D3A2-9C2F6679A0EA}"/>
              </a:ext>
            </a:extLst>
          </p:cNvPr>
          <p:cNvCxnSpPr>
            <a:cxnSpLocks/>
          </p:cNvCxnSpPr>
          <p:nvPr/>
        </p:nvCxnSpPr>
        <p:spPr>
          <a:xfrm>
            <a:off x="9436608" y="2084832"/>
            <a:ext cx="932688" cy="137160"/>
          </a:xfrm>
          <a:prstGeom prst="straightConnector1">
            <a:avLst/>
          </a:prstGeom>
          <a:noFill/>
          <a:ln w="12700" cap="flat">
            <a:solidFill>
              <a:schemeClr val="accent2">
                <a:lumMod val="5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 name="TextBox 5">
            <a:extLst>
              <a:ext uri="{FF2B5EF4-FFF2-40B4-BE49-F238E27FC236}">
                <a16:creationId xmlns:a16="http://schemas.microsoft.com/office/drawing/2014/main" id="{807B9AE5-047D-0E3F-95C5-1645CBDD386B}"/>
              </a:ext>
            </a:extLst>
          </p:cNvPr>
          <p:cNvSpPr txBox="1"/>
          <p:nvPr/>
        </p:nvSpPr>
        <p:spPr>
          <a:xfrm>
            <a:off x="7370064" y="1692268"/>
            <a:ext cx="206654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chemeClr val="accent2">
                    <a:lumMod val="50000"/>
                  </a:schemeClr>
                </a:solidFill>
                <a:effectLst/>
                <a:uFillTx/>
                <a:latin typeface="+mj-lt"/>
                <a:ea typeface="+mj-ea"/>
                <a:cs typeface="+mj-cs"/>
                <a:sym typeface="Calibri"/>
              </a:rPr>
              <a:t>County councils continue to have highest growth in CSP since 2010</a:t>
            </a:r>
          </a:p>
        </p:txBody>
      </p:sp>
    </p:spTree>
    <p:extLst>
      <p:ext uri="{BB962C8B-B14F-4D97-AF65-F5344CB8AC3E}">
        <p14:creationId xmlns:p14="http://schemas.microsoft.com/office/powerpoint/2010/main" val="42851773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BB57E-8110-34F9-D7B5-6F42C22F049F}"/>
            </a:ext>
          </a:extLst>
        </p:cNvPr>
        <p:cNvGrpSpPr/>
        <p:nvPr/>
      </p:nvGrpSpPr>
      <p:grpSpPr>
        <a:xfrm>
          <a:off x="0" y="0"/>
          <a:ext cx="0" cy="0"/>
          <a:chOff x="0" y="0"/>
          <a:chExt cx="0" cy="0"/>
        </a:xfrm>
      </p:grpSpPr>
      <p:sp>
        <p:nvSpPr>
          <p:cNvPr id="132" name="Title 3">
            <a:extLst>
              <a:ext uri="{FF2B5EF4-FFF2-40B4-BE49-F238E27FC236}">
                <a16:creationId xmlns:a16="http://schemas.microsoft.com/office/drawing/2014/main" id="{70B3A618-B7A9-E89F-57FB-D0EEADA053F9}"/>
              </a:ext>
            </a:extLst>
          </p:cNvPr>
          <p:cNvSpPr txBox="1">
            <a:spLocks noGrp="1" noRot="1" noMove="1" noResize="1" noEditPoints="1" noAdjustHandles="1" noChangeArrowheads="1" noChangeShapeType="1"/>
          </p:cNvSpPr>
          <p:nvPr>
            <p:ph type="title"/>
          </p:nvPr>
        </p:nvSpPr>
        <p:spPr>
          <a:xfrm>
            <a:off x="838199" y="378709"/>
            <a:ext cx="10962738" cy="604656"/>
          </a:xfrm>
          <a:prstGeom prst="rect">
            <a:avLst/>
          </a:prstGeom>
        </p:spPr>
        <p:txBody>
          <a:bodyPr>
            <a:normAutofit/>
          </a:bodyPr>
          <a:lstStyle>
            <a:lvl1pPr>
              <a:defRPr sz="3600">
                <a:solidFill>
                  <a:srgbClr val="FF6600"/>
                </a:solidFill>
              </a:defRPr>
            </a:lvl1pPr>
          </a:lstStyle>
          <a:p>
            <a:r>
              <a:rPr lang="en-GB" dirty="0">
                <a:latin typeface="+mj-lt"/>
              </a:rPr>
              <a:t>Would funding changes close the funding gap?</a:t>
            </a:r>
            <a:endParaRPr dirty="0">
              <a:latin typeface="+mj-lt"/>
            </a:endParaRPr>
          </a:p>
        </p:txBody>
      </p:sp>
      <p:sp>
        <p:nvSpPr>
          <p:cNvPr id="133" name="Content Placeholder 4">
            <a:extLst>
              <a:ext uri="{FF2B5EF4-FFF2-40B4-BE49-F238E27FC236}">
                <a16:creationId xmlns:a16="http://schemas.microsoft.com/office/drawing/2014/main" id="{185FC76E-38D0-74A1-A34D-D1EFC34D57AF}"/>
              </a:ext>
            </a:extLst>
          </p:cNvPr>
          <p:cNvSpPr txBox="1">
            <a:spLocks noGrp="1"/>
          </p:cNvSpPr>
          <p:nvPr>
            <p:ph type="body" sz="half" idx="1"/>
          </p:nvPr>
        </p:nvSpPr>
        <p:spPr>
          <a:xfrm>
            <a:off x="838196" y="983364"/>
            <a:ext cx="3937721" cy="5372985"/>
          </a:xfrm>
          <a:prstGeom prst="rect">
            <a:avLst/>
          </a:prstGeom>
        </p:spPr>
        <p:txBody>
          <a:bodyPr>
            <a:normAutofit fontScale="92500"/>
          </a:bodyPr>
          <a:lstStyle/>
          <a:p>
            <a:pPr marL="342900" indent="-342900">
              <a:lnSpc>
                <a:spcPct val="115000"/>
              </a:lnSpc>
              <a:buFont typeface="Symbol"/>
              <a:buChar char="·"/>
              <a:defRPr sz="1500"/>
            </a:pPr>
            <a:r>
              <a:rPr lang="en-GB" dirty="0"/>
              <a:t>Cash-terms change in Core Spending Power, adjusted in previous years for function changes</a:t>
            </a:r>
          </a:p>
          <a:p>
            <a:pPr marL="342900" indent="-342900">
              <a:lnSpc>
                <a:spcPct val="115000"/>
              </a:lnSpc>
              <a:buFont typeface="Symbol"/>
              <a:buChar char="·"/>
              <a:defRPr sz="1500"/>
            </a:pPr>
            <a:r>
              <a:rPr lang="en-GB" dirty="0"/>
              <a:t>To 2025-26: shire counties had largest cash-terms increase over period; inner London and (especially) shire districts had the worst</a:t>
            </a:r>
          </a:p>
          <a:p>
            <a:pPr marL="342900" indent="-342900">
              <a:lnSpc>
                <a:spcPct val="115000"/>
              </a:lnSpc>
              <a:buFont typeface="Symbol"/>
              <a:buChar char="·"/>
              <a:defRPr sz="1500"/>
            </a:pPr>
            <a:r>
              <a:rPr lang="en-GB" dirty="0"/>
              <a:t>Mets in the middle of the pack – but improving in relative terms in 2025-26</a:t>
            </a:r>
          </a:p>
          <a:p>
            <a:pPr marL="342900" indent="-342900">
              <a:lnSpc>
                <a:spcPct val="115000"/>
              </a:lnSpc>
              <a:buFont typeface="Symbol"/>
              <a:buChar char="·"/>
              <a:defRPr sz="1500"/>
            </a:pPr>
            <a:r>
              <a:rPr lang="en-GB" dirty="0"/>
              <a:t>Uplift for all authorities in 2026-27 because of funding streams rolling into CSP (e.g. above baseline BR growth)</a:t>
            </a:r>
          </a:p>
          <a:p>
            <a:pPr marL="342900" indent="-342900">
              <a:lnSpc>
                <a:spcPct val="115000"/>
              </a:lnSpc>
              <a:buFont typeface="Symbol"/>
              <a:buChar char="·"/>
              <a:defRPr sz="1500"/>
            </a:pPr>
            <a:r>
              <a:rPr lang="en-GB" dirty="0"/>
              <a:t>Gap between Mets and Shire Counties (and </a:t>
            </a:r>
            <a:r>
              <a:rPr lang="en-GB" dirty="0" err="1"/>
              <a:t>Unitaries</a:t>
            </a:r>
            <a:r>
              <a:rPr lang="en-GB" dirty="0"/>
              <a:t>) is narrowed but does not close</a:t>
            </a:r>
          </a:p>
          <a:p>
            <a:pPr marL="342900" indent="-342900">
              <a:lnSpc>
                <a:spcPct val="115000"/>
              </a:lnSpc>
              <a:buFont typeface="Symbol"/>
              <a:buChar char="·"/>
              <a:defRPr sz="1500"/>
            </a:pPr>
            <a:r>
              <a:rPr lang="en-GB" dirty="0"/>
              <a:t>Inner London and Shire Districts are cut further adrift</a:t>
            </a:r>
          </a:p>
          <a:p>
            <a:pPr marL="342900" indent="-342900">
              <a:lnSpc>
                <a:spcPct val="115000"/>
              </a:lnSpc>
              <a:buFont typeface="Symbol"/>
              <a:buChar char="·"/>
              <a:defRPr sz="1500"/>
            </a:pPr>
            <a:r>
              <a:rPr lang="en-GB" b="1" dirty="0"/>
              <a:t>Will ministers want to do more to close the funding gap for (deprived) Mets? Will they be concerned about those losing funding share? </a:t>
            </a:r>
          </a:p>
          <a:p>
            <a:pPr marL="342900" indent="-342900">
              <a:lnSpc>
                <a:spcPct val="115000"/>
              </a:lnSpc>
              <a:buFont typeface="Symbol"/>
              <a:buChar char="·"/>
              <a:defRPr sz="1500"/>
            </a:pPr>
            <a:endParaRPr lang="en-GB" b="1"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lang="en-GB" dirty="0"/>
          </a:p>
          <a:p>
            <a:pPr marL="342900" indent="-342900">
              <a:lnSpc>
                <a:spcPct val="115000"/>
              </a:lnSpc>
              <a:buFont typeface="Symbol"/>
              <a:buChar char="·"/>
              <a:defRPr sz="1500"/>
            </a:pPr>
            <a:endParaRPr dirty="0"/>
          </a:p>
        </p:txBody>
      </p:sp>
      <p:sp>
        <p:nvSpPr>
          <p:cNvPr id="134" name="Slide Number Placeholder 2">
            <a:extLst>
              <a:ext uri="{FF2B5EF4-FFF2-40B4-BE49-F238E27FC236}">
                <a16:creationId xmlns:a16="http://schemas.microsoft.com/office/drawing/2014/main" id="{B8BBBF08-10E7-9F13-C69B-90920EEF6457}"/>
              </a:ext>
            </a:extLst>
          </p:cNvPr>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pic>
        <p:nvPicPr>
          <p:cNvPr id="2" name="Picture 1">
            <a:extLst>
              <a:ext uri="{FF2B5EF4-FFF2-40B4-BE49-F238E27FC236}">
                <a16:creationId xmlns:a16="http://schemas.microsoft.com/office/drawing/2014/main" id="{CD9A0A6D-DAC9-4B93-2612-C859AF149C91}"/>
              </a:ext>
            </a:extLst>
          </p:cNvPr>
          <p:cNvPicPr>
            <a:picLocks noChangeAspect="1"/>
          </p:cNvPicPr>
          <p:nvPr/>
        </p:nvPicPr>
        <p:blipFill>
          <a:blip r:embed="rId3"/>
          <a:stretch>
            <a:fillRect/>
          </a:stretch>
        </p:blipFill>
        <p:spPr>
          <a:xfrm>
            <a:off x="5004616" y="1051559"/>
            <a:ext cx="6963768" cy="4370833"/>
          </a:xfrm>
          <a:prstGeom prst="rect">
            <a:avLst/>
          </a:prstGeom>
        </p:spPr>
      </p:pic>
      <p:sp>
        <p:nvSpPr>
          <p:cNvPr id="3" name="Oval 2">
            <a:extLst>
              <a:ext uri="{FF2B5EF4-FFF2-40B4-BE49-F238E27FC236}">
                <a16:creationId xmlns:a16="http://schemas.microsoft.com/office/drawing/2014/main" id="{E2CFEC8B-B487-B98D-93EA-041119F68BA1}"/>
              </a:ext>
            </a:extLst>
          </p:cNvPr>
          <p:cNvSpPr/>
          <p:nvPr/>
        </p:nvSpPr>
        <p:spPr>
          <a:xfrm>
            <a:off x="10433304" y="2535611"/>
            <a:ext cx="594360" cy="529724"/>
          </a:xfrm>
          <a:prstGeom prst="ellipse">
            <a:avLst/>
          </a:prstGeom>
          <a:noFill/>
          <a:ln w="12700" cap="flat">
            <a:solidFill>
              <a:schemeClr val="accent2">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cxnSp>
        <p:nvCxnSpPr>
          <p:cNvPr id="5" name="Straight Arrow Connector 4">
            <a:extLst>
              <a:ext uri="{FF2B5EF4-FFF2-40B4-BE49-F238E27FC236}">
                <a16:creationId xmlns:a16="http://schemas.microsoft.com/office/drawing/2014/main" id="{64FFA020-22FD-E3D6-1192-0579A83053DA}"/>
              </a:ext>
            </a:extLst>
          </p:cNvPr>
          <p:cNvCxnSpPr>
            <a:cxnSpLocks/>
          </p:cNvCxnSpPr>
          <p:nvPr/>
        </p:nvCxnSpPr>
        <p:spPr>
          <a:xfrm>
            <a:off x="9336024" y="2467417"/>
            <a:ext cx="1097280" cy="333056"/>
          </a:xfrm>
          <a:prstGeom prst="straightConnector1">
            <a:avLst/>
          </a:prstGeom>
          <a:noFill/>
          <a:ln w="12700" cap="flat">
            <a:solidFill>
              <a:schemeClr val="accent2">
                <a:lumMod val="5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 name="TextBox 5">
            <a:extLst>
              <a:ext uri="{FF2B5EF4-FFF2-40B4-BE49-F238E27FC236}">
                <a16:creationId xmlns:a16="http://schemas.microsoft.com/office/drawing/2014/main" id="{E5EC88B9-BE01-10BD-9B9D-A9CD7695653A}"/>
              </a:ext>
            </a:extLst>
          </p:cNvPr>
          <p:cNvSpPr txBox="1"/>
          <p:nvPr/>
        </p:nvSpPr>
        <p:spPr>
          <a:xfrm>
            <a:off x="7269480" y="2087780"/>
            <a:ext cx="206654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chemeClr val="accent2">
                    <a:lumMod val="50000"/>
                  </a:schemeClr>
                </a:solidFill>
                <a:effectLst/>
                <a:uFillTx/>
                <a:latin typeface="+mj-lt"/>
                <a:ea typeface="+mj-ea"/>
                <a:cs typeface="+mj-cs"/>
                <a:sym typeface="Calibri"/>
              </a:rPr>
              <a:t>Mets narrow the gap but do not close it </a:t>
            </a:r>
          </a:p>
        </p:txBody>
      </p:sp>
    </p:spTree>
    <p:extLst>
      <p:ext uri="{BB962C8B-B14F-4D97-AF65-F5344CB8AC3E}">
        <p14:creationId xmlns:p14="http://schemas.microsoft.com/office/powerpoint/2010/main" val="256458642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 Presentation Template 2022" id="{6A5C3DDB-8488-4C5E-B5F0-D42F69E03EFD}" vid="{F01CA5C9-343A-40C2-80B0-4D174AFCF8A5}"/>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8262</TotalTime>
  <Words>4453</Words>
  <Application>Microsoft Office PowerPoint</Application>
  <PresentationFormat>Widescreen</PresentationFormat>
  <Paragraphs>508</Paragraphs>
  <Slides>49</Slides>
  <Notes>24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59" baseType="lpstr">
      <vt:lpstr>Aptos Narrow</vt:lpstr>
      <vt:lpstr>Arial</vt:lpstr>
      <vt:lpstr>Calibri</vt:lpstr>
      <vt:lpstr>Calibri Light</vt:lpstr>
      <vt:lpstr>GDS Transport</vt:lpstr>
      <vt:lpstr>Symbol</vt:lpstr>
      <vt:lpstr>Office Theme</vt:lpstr>
      <vt:lpstr>1_Office Theme</vt:lpstr>
      <vt:lpstr>2_Office Theme</vt:lpstr>
      <vt:lpstr>Worksheet</vt:lpstr>
      <vt:lpstr>Local government funding reforms/  CTR1 analysis  </vt:lpstr>
      <vt:lpstr>Funding reforms are definitely happening in 2026-27</vt:lpstr>
      <vt:lpstr>Process and progress</vt:lpstr>
      <vt:lpstr>Direction of travel is becoming clearer</vt:lpstr>
      <vt:lpstr>2018 proposals help more-deprived authorities</vt:lpstr>
      <vt:lpstr>Updated funding forecast for 2026-27</vt:lpstr>
      <vt:lpstr>Would funding changes close the funding gap?</vt:lpstr>
      <vt:lpstr>Would funding changes close the funding gap?</vt:lpstr>
      <vt:lpstr>Would funding changes close the funding gap?</vt:lpstr>
      <vt:lpstr>Would funding changes close the funding gap?</vt:lpstr>
      <vt:lpstr>Key changes and decisions in funding reforms</vt:lpstr>
      <vt:lpstr>Control totals</vt:lpstr>
      <vt:lpstr>Control totals</vt:lpstr>
      <vt:lpstr>Council tax equalisation</vt:lpstr>
      <vt:lpstr>Foundation Formula – non-resident pop, density, deprn</vt:lpstr>
      <vt:lpstr>Children’s Services Relative Needs Formula</vt:lpstr>
      <vt:lpstr>Children’s Services Relative Needs Formula</vt:lpstr>
      <vt:lpstr>Adult Relative Needs Formula</vt:lpstr>
      <vt:lpstr>Foundation Formula – specific service formulas</vt:lpstr>
      <vt:lpstr>Specific service formulas – home-to-school transport</vt:lpstr>
      <vt:lpstr>Specific service formulas – housing formula</vt:lpstr>
      <vt:lpstr>Specific service formulas – capital financing</vt:lpstr>
      <vt:lpstr>Business Rates Baseline Reset </vt:lpstr>
      <vt:lpstr>How realistic is our latest funding scenario? </vt:lpstr>
      <vt:lpstr>Next steps…</vt:lpstr>
      <vt:lpstr>PowerPoint Presentation</vt:lpstr>
      <vt:lpstr>Council Tax</vt:lpstr>
      <vt:lpstr>Council Tax Statistics</vt:lpstr>
      <vt:lpstr>Council Tax – 2025/26</vt:lpstr>
      <vt:lpstr>Council Tax – 2025/26</vt:lpstr>
      <vt:lpstr>Final Settlement v CTR1</vt:lpstr>
      <vt:lpstr>Final Settlement v CTR1</vt:lpstr>
      <vt:lpstr>Council Tax Levels</vt:lpstr>
      <vt:lpstr>Change in band D – upper tier</vt:lpstr>
      <vt:lpstr>Change in band D – upper tier</vt:lpstr>
      <vt:lpstr>Band D – 2025/26 – upper tier</vt:lpstr>
      <vt:lpstr>Change in band D – districts</vt:lpstr>
      <vt:lpstr>Band D – 2025/26 – districts</vt:lpstr>
      <vt:lpstr>Change in taxbase – upper tier</vt:lpstr>
      <vt:lpstr>Change in taxbase – upper tier</vt:lpstr>
      <vt:lpstr>Change in taxbase – upper tier – CTB1</vt:lpstr>
      <vt:lpstr>Change in taxbase – district</vt:lpstr>
      <vt:lpstr>Change in taxbase – district</vt:lpstr>
      <vt:lpstr>Change in taxbase – district – CTB1</vt:lpstr>
      <vt:lpstr>Change in CT income – upper tier</vt:lpstr>
      <vt:lpstr>Change in CT income – districts</vt:lpstr>
      <vt:lpstr>Top/Bottom 5 changes to Council Tax Income - UT</vt:lpstr>
      <vt:lpstr>Top/Bottom 5 changes to Council Tax Income - Districts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Adrian Jenkins</dc:creator>
  <cp:lastModifiedBy>Adrian Jenkins</cp:lastModifiedBy>
  <cp:revision>36</cp:revision>
  <dcterms:modified xsi:type="dcterms:W3CDTF">2025-03-25T09:53:42Z</dcterms:modified>
</cp:coreProperties>
</file>