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86" r:id="rId3"/>
    <p:sldMasterId id="2147483700" r:id="rId4"/>
    <p:sldMasterId id="2147483729" r:id="rId5"/>
  </p:sldMasterIdLst>
  <p:notesMasterIdLst>
    <p:notesMasterId r:id="rId37"/>
  </p:notesMasterIdLst>
  <p:handoutMasterIdLst>
    <p:handoutMasterId r:id="rId38"/>
  </p:handoutMasterIdLst>
  <p:sldIdLst>
    <p:sldId id="287" r:id="rId6"/>
    <p:sldId id="1274" r:id="rId7"/>
    <p:sldId id="1275" r:id="rId8"/>
    <p:sldId id="1273" r:id="rId9"/>
    <p:sldId id="1311" r:id="rId10"/>
    <p:sldId id="1296" r:id="rId11"/>
    <p:sldId id="1312" r:id="rId12"/>
    <p:sldId id="1328" r:id="rId13"/>
    <p:sldId id="1313" r:id="rId14"/>
    <p:sldId id="1314" r:id="rId15"/>
    <p:sldId id="1315" r:id="rId16"/>
    <p:sldId id="1316" r:id="rId17"/>
    <p:sldId id="1317" r:id="rId18"/>
    <p:sldId id="1318" r:id="rId19"/>
    <p:sldId id="1319" r:id="rId20"/>
    <p:sldId id="1320" r:id="rId21"/>
    <p:sldId id="1321" r:id="rId22"/>
    <p:sldId id="1322" r:id="rId23"/>
    <p:sldId id="1323" r:id="rId24"/>
    <p:sldId id="1324" r:id="rId25"/>
    <p:sldId id="1302" r:id="rId26"/>
    <p:sldId id="1303" r:id="rId27"/>
    <p:sldId id="1304" r:id="rId28"/>
    <p:sldId id="1325" r:id="rId29"/>
    <p:sldId id="1326" r:id="rId30"/>
    <p:sldId id="1305" r:id="rId31"/>
    <p:sldId id="1283" r:id="rId32"/>
    <p:sldId id="1327" r:id="rId33"/>
    <p:sldId id="1306" r:id="rId34"/>
    <p:sldId id="1271" r:id="rId35"/>
    <p:sldId id="1299" r:id="rId3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3" autoAdjust="0"/>
    <p:restoredTop sz="84355" autoAdjust="0"/>
  </p:normalViewPr>
  <p:slideViewPr>
    <p:cSldViewPr snapToGrid="0">
      <p:cViewPr>
        <p:scale>
          <a:sx n="99" d="100"/>
          <a:sy n="99" d="100"/>
        </p:scale>
        <p:origin x="1026" y="-168"/>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ria\Dropbox\2025-26%20Grant%20Support\Policy%20Statement\Pixel%20-%20Policy%20Statement%20analysis%20-%20Nov%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GB"/>
              <a:t>Movement</a:t>
            </a:r>
            <a:r>
              <a:rPr lang="en-GB" baseline="0"/>
              <a:t> between June 2025 and Policy Statement, pre-damping (class, £M)</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GB"/>
        </a:p>
      </c:txPr>
    </c:title>
    <c:autoTitleDeleted val="0"/>
    <c:plotArea>
      <c:layout/>
      <c:barChart>
        <c:barDir val="col"/>
        <c:grouping val="clustered"/>
        <c:varyColors val="0"/>
        <c:ser>
          <c:idx val="0"/>
          <c:order val="0"/>
          <c:tx>
            <c:strRef>
              <c:f>Sheet1!$D$355</c:f>
              <c:strCache>
                <c:ptCount val="1"/>
                <c:pt idx="0">
                  <c:v>June 2025 (v5.16)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Sheet1!$C$356:$C$365</c:f>
              <c:strCache>
                <c:ptCount val="10"/>
                <c:pt idx="0">
                  <c:v>ILB</c:v>
                </c:pt>
                <c:pt idx="1">
                  <c:v>OLB</c:v>
                </c:pt>
                <c:pt idx="2">
                  <c:v>MD</c:v>
                </c:pt>
                <c:pt idx="3">
                  <c:v>SC</c:v>
                </c:pt>
                <c:pt idx="4">
                  <c:v>UA</c:v>
                </c:pt>
                <c:pt idx="5">
                  <c:v>UA-CCN</c:v>
                </c:pt>
                <c:pt idx="6">
                  <c:v>SD</c:v>
                </c:pt>
                <c:pt idx="7">
                  <c:v>GLA</c:v>
                </c:pt>
                <c:pt idx="8">
                  <c:v>CFA</c:v>
                </c:pt>
                <c:pt idx="9">
                  <c:v>MF</c:v>
                </c:pt>
              </c:strCache>
            </c:strRef>
          </c:cat>
          <c:val>
            <c:numRef>
              <c:f>Sheet1!$D$356:$D$365</c:f>
              <c:numCache>
                <c:formatCode>#,##0</c:formatCode>
                <c:ptCount val="10"/>
                <c:pt idx="0">
                  <c:v>-794.86694212685222</c:v>
                </c:pt>
                <c:pt idx="1">
                  <c:v>164.04424447608673</c:v>
                </c:pt>
                <c:pt idx="2">
                  <c:v>605.82776576784158</c:v>
                </c:pt>
                <c:pt idx="3">
                  <c:v>50.236144643847581</c:v>
                </c:pt>
                <c:pt idx="4">
                  <c:v>393.65613808233837</c:v>
                </c:pt>
                <c:pt idx="5">
                  <c:v>9.6383912761726833</c:v>
                </c:pt>
                <c:pt idx="6">
                  <c:v>-73.07776248023643</c:v>
                </c:pt>
                <c:pt idx="7">
                  <c:v>-287.57822119312686</c:v>
                </c:pt>
                <c:pt idx="8">
                  <c:v>-55.342029611827655</c:v>
                </c:pt>
                <c:pt idx="9">
                  <c:v>-12.537728834227011</c:v>
                </c:pt>
              </c:numCache>
            </c:numRef>
          </c:val>
          <c:extLst>
            <c:ext xmlns:c16="http://schemas.microsoft.com/office/drawing/2014/chart" uri="{C3380CC4-5D6E-409C-BE32-E72D297353CC}">
              <c16:uniqueId val="{00000000-6FD8-472F-81F2-65257AEA8CD3}"/>
            </c:ext>
          </c:extLst>
        </c:ser>
        <c:ser>
          <c:idx val="3"/>
          <c:order val="3"/>
          <c:tx>
            <c:strRef>
              <c:f>Sheet1!$G$355</c:f>
              <c:strCache>
                <c:ptCount val="1"/>
                <c:pt idx="0">
                  <c:v>Policy Statement (incl Recovery Grant)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Sheet1!$C$356:$C$365</c:f>
              <c:strCache>
                <c:ptCount val="10"/>
                <c:pt idx="0">
                  <c:v>ILB</c:v>
                </c:pt>
                <c:pt idx="1">
                  <c:v>OLB</c:v>
                </c:pt>
                <c:pt idx="2">
                  <c:v>MD</c:v>
                </c:pt>
                <c:pt idx="3">
                  <c:v>SC</c:v>
                </c:pt>
                <c:pt idx="4">
                  <c:v>UA</c:v>
                </c:pt>
                <c:pt idx="5">
                  <c:v>UA-CCN</c:v>
                </c:pt>
                <c:pt idx="6">
                  <c:v>SD</c:v>
                </c:pt>
                <c:pt idx="7">
                  <c:v>GLA</c:v>
                </c:pt>
                <c:pt idx="8">
                  <c:v>CFA</c:v>
                </c:pt>
                <c:pt idx="9">
                  <c:v>MF</c:v>
                </c:pt>
              </c:strCache>
            </c:strRef>
          </c:cat>
          <c:val>
            <c:numRef>
              <c:f>Sheet1!$G$356:$G$365</c:f>
              <c:numCache>
                <c:formatCode>#,##0</c:formatCode>
                <c:ptCount val="10"/>
                <c:pt idx="0">
                  <c:v>-637.36505133455853</c:v>
                </c:pt>
                <c:pt idx="1">
                  <c:v>751.79179039048699</c:v>
                </c:pt>
                <c:pt idx="2">
                  <c:v>908.37848936392015</c:v>
                </c:pt>
                <c:pt idx="3">
                  <c:v>110.13170000309009</c:v>
                </c:pt>
                <c:pt idx="4">
                  <c:v>411.75145176237299</c:v>
                </c:pt>
                <c:pt idx="5">
                  <c:v>-158.44581389646876</c:v>
                </c:pt>
                <c:pt idx="6">
                  <c:v>-424.76352107720908</c:v>
                </c:pt>
                <c:pt idx="7">
                  <c:v>-321.28686984652859</c:v>
                </c:pt>
                <c:pt idx="8">
                  <c:v>-42.823790726770611</c:v>
                </c:pt>
                <c:pt idx="9">
                  <c:v>2.631615361650919</c:v>
                </c:pt>
              </c:numCache>
            </c:numRef>
          </c:val>
          <c:extLst>
            <c:ext xmlns:c16="http://schemas.microsoft.com/office/drawing/2014/chart" uri="{C3380CC4-5D6E-409C-BE32-E72D297353CC}">
              <c16:uniqueId val="{00000001-6FD8-472F-81F2-65257AEA8CD3}"/>
            </c:ext>
          </c:extLst>
        </c:ser>
        <c:dLbls>
          <c:showLegendKey val="0"/>
          <c:showVal val="0"/>
          <c:showCatName val="0"/>
          <c:showSerName val="0"/>
          <c:showPercent val="0"/>
          <c:showBubbleSize val="0"/>
        </c:dLbls>
        <c:gapWidth val="219"/>
        <c:overlap val="-27"/>
        <c:axId val="2027573952"/>
        <c:axId val="2027579232"/>
        <c:extLst>
          <c:ext xmlns:c15="http://schemas.microsoft.com/office/drawing/2012/chart" uri="{02D57815-91ED-43cb-92C2-25804820EDAC}">
            <c15:filteredBarSeries>
              <c15:ser>
                <c:idx val="1"/>
                <c:order val="1"/>
                <c:tx>
                  <c:strRef>
                    <c:extLst>
                      <c:ext uri="{02D57815-91ED-43cb-92C2-25804820EDAC}">
                        <c15:formulaRef>
                          <c15:sqref>Sheet1!$E$355</c15:sqref>
                        </c15:formulaRef>
                      </c:ext>
                    </c:extLst>
                    <c:strCache>
                      <c:ptCount val="1"/>
                    </c:strCache>
                  </c:strRef>
                </c:tx>
                <c:spPr>
                  <a:solidFill>
                    <a:schemeClr val="accent2"/>
                  </a:solidFill>
                  <a:ln>
                    <a:noFill/>
                  </a:ln>
                  <a:effectLst/>
                </c:spPr>
                <c:invertIfNegative val="0"/>
                <c:cat>
                  <c:strRef>
                    <c:extLst>
                      <c:ext uri="{02D57815-91ED-43cb-92C2-25804820EDAC}">
                        <c15:formulaRef>
                          <c15:sqref>Sheet1!$C$356:$C$365</c15:sqref>
                        </c15:formulaRef>
                      </c:ext>
                    </c:extLst>
                    <c:strCache>
                      <c:ptCount val="10"/>
                      <c:pt idx="0">
                        <c:v>ILB</c:v>
                      </c:pt>
                      <c:pt idx="1">
                        <c:v>OLB</c:v>
                      </c:pt>
                      <c:pt idx="2">
                        <c:v>MD</c:v>
                      </c:pt>
                      <c:pt idx="3">
                        <c:v>SC</c:v>
                      </c:pt>
                      <c:pt idx="4">
                        <c:v>UA</c:v>
                      </c:pt>
                      <c:pt idx="5">
                        <c:v>UA-CCN</c:v>
                      </c:pt>
                      <c:pt idx="6">
                        <c:v>SD</c:v>
                      </c:pt>
                      <c:pt idx="7">
                        <c:v>GLA</c:v>
                      </c:pt>
                      <c:pt idx="8">
                        <c:v>CFA</c:v>
                      </c:pt>
                      <c:pt idx="9">
                        <c:v>MF</c:v>
                      </c:pt>
                    </c:strCache>
                  </c:strRef>
                </c:cat>
                <c:val>
                  <c:numRef>
                    <c:extLst>
                      <c:ext uri="{02D57815-91ED-43cb-92C2-25804820EDAC}">
                        <c15:formulaRef>
                          <c15:sqref>Sheet1!$E$356:$E$365</c15:sqref>
                        </c15:formulaRef>
                      </c:ext>
                    </c:extLst>
                    <c:numCache>
                      <c:formatCode>#,##0</c:formatCode>
                      <c:ptCount val="10"/>
                    </c:numCache>
                  </c:numRef>
                </c:val>
                <c:extLst>
                  <c:ext xmlns:c16="http://schemas.microsoft.com/office/drawing/2014/chart" uri="{C3380CC4-5D6E-409C-BE32-E72D297353CC}">
                    <c16:uniqueId val="{00000002-6FD8-472F-81F2-65257AEA8CD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Sheet1!$F$355</c15:sqref>
                        </c15:formulaRef>
                      </c:ext>
                    </c:extLst>
                    <c:strCache>
                      <c:ptCount val="1"/>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Sheet1!$C$356:$C$365</c15:sqref>
                        </c15:formulaRef>
                      </c:ext>
                    </c:extLst>
                    <c:strCache>
                      <c:ptCount val="10"/>
                      <c:pt idx="0">
                        <c:v>ILB</c:v>
                      </c:pt>
                      <c:pt idx="1">
                        <c:v>OLB</c:v>
                      </c:pt>
                      <c:pt idx="2">
                        <c:v>MD</c:v>
                      </c:pt>
                      <c:pt idx="3">
                        <c:v>SC</c:v>
                      </c:pt>
                      <c:pt idx="4">
                        <c:v>UA</c:v>
                      </c:pt>
                      <c:pt idx="5">
                        <c:v>UA-CCN</c:v>
                      </c:pt>
                      <c:pt idx="6">
                        <c:v>SD</c:v>
                      </c:pt>
                      <c:pt idx="7">
                        <c:v>GLA</c:v>
                      </c:pt>
                      <c:pt idx="8">
                        <c:v>CFA</c:v>
                      </c:pt>
                      <c:pt idx="9">
                        <c:v>MF</c:v>
                      </c:pt>
                    </c:strCache>
                  </c:strRef>
                </c:cat>
                <c:val>
                  <c:numRef>
                    <c:extLst xmlns:c15="http://schemas.microsoft.com/office/drawing/2012/chart">
                      <c:ext xmlns:c15="http://schemas.microsoft.com/office/drawing/2012/chart" uri="{02D57815-91ED-43cb-92C2-25804820EDAC}">
                        <c15:formulaRef>
                          <c15:sqref>Sheet1!$F$356:$F$365</c15:sqref>
                        </c15:formulaRef>
                      </c:ext>
                    </c:extLst>
                    <c:numCache>
                      <c:formatCode>#,##0</c:formatCode>
                      <c:ptCount val="10"/>
                    </c:numCache>
                  </c:numRef>
                </c:val>
                <c:extLst>
                  <c:ext xmlns:c16="http://schemas.microsoft.com/office/drawing/2014/chart" uri="{C3380CC4-5D6E-409C-BE32-E72D297353CC}">
                    <c16:uniqueId val="{00000003-6FD8-472F-81F2-65257AEA8CD3}"/>
                  </c:ext>
                </c:extLst>
              </c15:ser>
            </c15:filteredBarSeries>
          </c:ext>
        </c:extLst>
      </c:barChart>
      <c:catAx>
        <c:axId val="202757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27579232"/>
        <c:crosses val="autoZero"/>
        <c:auto val="1"/>
        <c:lblAlgn val="ctr"/>
        <c:lblOffset val="100"/>
        <c:noMultiLvlLbl val="0"/>
      </c:catAx>
      <c:valAx>
        <c:axId val="202757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02757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Remoteness - gains</a:t>
            </a:r>
            <a:r>
              <a:rPr lang="en-US" baseline="0"/>
              <a:t> from remoteness vs losses in weighted RNF in Policy Statement (£M)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'ACA chart'!$E$6</c:f>
              <c:strCache>
                <c:ptCount val="1"/>
                <c:pt idx="0">
                  <c:v>Gain from 26-27 ACA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2">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'ACA chart'!$D$7:$D$24</c:f>
              <c:strCache>
                <c:ptCount val="18"/>
                <c:pt idx="0">
                  <c:v>Isle of Wight Council</c:v>
                </c:pt>
                <c:pt idx="1">
                  <c:v>Cornwall</c:v>
                </c:pt>
                <c:pt idx="2">
                  <c:v>Westmorland and Furness</c:v>
                </c:pt>
                <c:pt idx="3">
                  <c:v>Herefordshire</c:v>
                </c:pt>
                <c:pt idx="4">
                  <c:v>Somerset Council</c:v>
                </c:pt>
                <c:pt idx="5">
                  <c:v>Torbay</c:v>
                </c:pt>
                <c:pt idx="6">
                  <c:v>Devon</c:v>
                </c:pt>
                <c:pt idx="7">
                  <c:v>Cumberland</c:v>
                </c:pt>
                <c:pt idx="8">
                  <c:v>Dorset Council</c:v>
                </c:pt>
                <c:pt idx="9">
                  <c:v>Rutland</c:v>
                </c:pt>
                <c:pt idx="10">
                  <c:v>Norfolk</c:v>
                </c:pt>
                <c:pt idx="11">
                  <c:v>Wiltshire</c:v>
                </c:pt>
                <c:pt idx="12">
                  <c:v>North Yorkshire Council</c:v>
                </c:pt>
                <c:pt idx="13">
                  <c:v>Bedford</c:v>
                </c:pt>
                <c:pt idx="14">
                  <c:v>Shropshire</c:v>
                </c:pt>
                <c:pt idx="15">
                  <c:v>Lincolnshire</c:v>
                </c:pt>
                <c:pt idx="16">
                  <c:v>Suffolk</c:v>
                </c:pt>
                <c:pt idx="17">
                  <c:v>Northumberland</c:v>
                </c:pt>
              </c:strCache>
            </c:strRef>
          </c:cat>
          <c:val>
            <c:numRef>
              <c:f>'ACA chart'!$E$7:$E$24</c:f>
              <c:numCache>
                <c:formatCode>0.0</c:formatCode>
                <c:ptCount val="18"/>
                <c:pt idx="0">
                  <c:v>16.599188374124996</c:v>
                </c:pt>
                <c:pt idx="1">
                  <c:v>73.844890573063537</c:v>
                </c:pt>
                <c:pt idx="2">
                  <c:v>26.690889531498097</c:v>
                </c:pt>
                <c:pt idx="3">
                  <c:v>13.251661970951771</c:v>
                </c:pt>
                <c:pt idx="4">
                  <c:v>33.965234655072635</c:v>
                </c:pt>
                <c:pt idx="5">
                  <c:v>3.7237687601452119</c:v>
                </c:pt>
                <c:pt idx="6">
                  <c:v>31.552729799288969</c:v>
                </c:pt>
                <c:pt idx="7">
                  <c:v>12.435877255436282</c:v>
                </c:pt>
                <c:pt idx="8">
                  <c:v>19.62874591481777</c:v>
                </c:pt>
                <c:pt idx="9">
                  <c:v>2.6292292806540725</c:v>
                </c:pt>
                <c:pt idx="10">
                  <c:v>27.244830843465259</c:v>
                </c:pt>
                <c:pt idx="11">
                  <c:v>17.830664044234858</c:v>
                </c:pt>
                <c:pt idx="12">
                  <c:v>12.554021646193535</c:v>
                </c:pt>
                <c:pt idx="13">
                  <c:v>2.4222639313823286</c:v>
                </c:pt>
                <c:pt idx="14">
                  <c:v>10.530098467618219</c:v>
                </c:pt>
                <c:pt idx="15">
                  <c:v>6.9110755892192302</c:v>
                </c:pt>
                <c:pt idx="16">
                  <c:v>16.526191229889346</c:v>
                </c:pt>
                <c:pt idx="17">
                  <c:v>12.080263868830924</c:v>
                </c:pt>
              </c:numCache>
            </c:numRef>
          </c:val>
          <c:extLst>
            <c:ext xmlns:c16="http://schemas.microsoft.com/office/drawing/2014/chart" uri="{C3380CC4-5D6E-409C-BE32-E72D297353CC}">
              <c16:uniqueId val="{00000000-75AE-4B2A-BEAC-ADAD8B555770}"/>
            </c:ext>
          </c:extLst>
        </c:ser>
        <c:ser>
          <c:idx val="1"/>
          <c:order val="1"/>
          <c:tx>
            <c:strRef>
              <c:f>'ACA chart'!$F$6</c:f>
              <c:strCache>
                <c:ptCount val="1"/>
                <c:pt idx="0">
                  <c:v>Change in weighted RNF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'ACA chart'!$D$7:$D$24</c:f>
              <c:strCache>
                <c:ptCount val="18"/>
                <c:pt idx="0">
                  <c:v>Isle of Wight Council</c:v>
                </c:pt>
                <c:pt idx="1">
                  <c:v>Cornwall</c:v>
                </c:pt>
                <c:pt idx="2">
                  <c:v>Westmorland and Furness</c:v>
                </c:pt>
                <c:pt idx="3">
                  <c:v>Herefordshire</c:v>
                </c:pt>
                <c:pt idx="4">
                  <c:v>Somerset Council</c:v>
                </c:pt>
                <c:pt idx="5">
                  <c:v>Torbay</c:v>
                </c:pt>
                <c:pt idx="6">
                  <c:v>Devon</c:v>
                </c:pt>
                <c:pt idx="7">
                  <c:v>Cumberland</c:v>
                </c:pt>
                <c:pt idx="8">
                  <c:v>Dorset Council</c:v>
                </c:pt>
                <c:pt idx="9">
                  <c:v>Rutland</c:v>
                </c:pt>
                <c:pt idx="10">
                  <c:v>Norfolk</c:v>
                </c:pt>
                <c:pt idx="11">
                  <c:v>Wiltshire</c:v>
                </c:pt>
                <c:pt idx="12">
                  <c:v>North Yorkshire Council</c:v>
                </c:pt>
                <c:pt idx="13">
                  <c:v>Bedford</c:v>
                </c:pt>
                <c:pt idx="14">
                  <c:v>Shropshire</c:v>
                </c:pt>
                <c:pt idx="15">
                  <c:v>Lincolnshire</c:v>
                </c:pt>
                <c:pt idx="16">
                  <c:v>Suffolk</c:v>
                </c:pt>
                <c:pt idx="17">
                  <c:v>Northumberland</c:v>
                </c:pt>
              </c:strCache>
            </c:strRef>
          </c:cat>
          <c:val>
            <c:numRef>
              <c:f>'ACA chart'!$F$7:$F$24</c:f>
              <c:numCache>
                <c:formatCode>0.0</c:formatCode>
                <c:ptCount val="18"/>
                <c:pt idx="0">
                  <c:v>-16.351368326560447</c:v>
                </c:pt>
                <c:pt idx="1">
                  <c:v>-37.548649035592234</c:v>
                </c:pt>
                <c:pt idx="2">
                  <c:v>-24.605648944774032</c:v>
                </c:pt>
                <c:pt idx="3">
                  <c:v>-8.7453381326129147</c:v>
                </c:pt>
                <c:pt idx="4">
                  <c:v>-13.491353516583786</c:v>
                </c:pt>
                <c:pt idx="5">
                  <c:v>-13.220661196562475</c:v>
                </c:pt>
                <c:pt idx="6">
                  <c:v>8.7762185436312166</c:v>
                </c:pt>
                <c:pt idx="7">
                  <c:v>-11.443550111959098</c:v>
                </c:pt>
                <c:pt idx="8">
                  <c:v>-11.251996583417167</c:v>
                </c:pt>
                <c:pt idx="9">
                  <c:v>-2.4321351952309485</c:v>
                </c:pt>
                <c:pt idx="10">
                  <c:v>-5.2738792217396622</c:v>
                </c:pt>
                <c:pt idx="11">
                  <c:v>-2.8320799452476422</c:v>
                </c:pt>
                <c:pt idx="12">
                  <c:v>3.3440387695083018</c:v>
                </c:pt>
                <c:pt idx="13">
                  <c:v>-2.8677524693714247</c:v>
                </c:pt>
                <c:pt idx="14">
                  <c:v>-5.0582763431837634</c:v>
                </c:pt>
                <c:pt idx="15">
                  <c:v>-5.9151255765442556</c:v>
                </c:pt>
                <c:pt idx="16">
                  <c:v>-4.8199507572187485</c:v>
                </c:pt>
                <c:pt idx="17">
                  <c:v>-16.028974870475565</c:v>
                </c:pt>
              </c:numCache>
            </c:numRef>
          </c:val>
          <c:extLst>
            <c:ext xmlns:c16="http://schemas.microsoft.com/office/drawing/2014/chart" uri="{C3380CC4-5D6E-409C-BE32-E72D297353CC}">
              <c16:uniqueId val="{00000001-75AE-4B2A-BEAC-ADAD8B555770}"/>
            </c:ext>
          </c:extLst>
        </c:ser>
        <c:dLbls>
          <c:showLegendKey val="0"/>
          <c:showVal val="0"/>
          <c:showCatName val="0"/>
          <c:showSerName val="0"/>
          <c:showPercent val="0"/>
          <c:showBubbleSize val="0"/>
        </c:dLbls>
        <c:gapWidth val="219"/>
        <c:axId val="1435308544"/>
        <c:axId val="1435309024"/>
      </c:barChart>
      <c:catAx>
        <c:axId val="143530854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35309024"/>
        <c:crosses val="autoZero"/>
        <c:auto val="1"/>
        <c:lblAlgn val="ctr"/>
        <c:lblOffset val="100"/>
        <c:noMultiLvlLbl val="0"/>
      </c:catAx>
      <c:valAx>
        <c:axId val="1435309024"/>
        <c:scaling>
          <c:orientation val="minMax"/>
        </c:scaling>
        <c:delete val="0"/>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4353085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6A2F5E-7A69-4916-8343-5487C785FDD1}"/>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A5513C6-328D-4BCD-9B68-B31B3B2B8F38}"/>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56786F82-7D20-4401-9AC8-5A0A811DA6E4}" type="datetimeFigureOut">
              <a:rPr lang="en-GB" smtClean="0"/>
              <a:t>21/11/2025</a:t>
            </a:fld>
            <a:endParaRPr lang="en-GB"/>
          </a:p>
        </p:txBody>
      </p:sp>
      <p:sp>
        <p:nvSpPr>
          <p:cNvPr id="4" name="Footer Placeholder 3">
            <a:extLst>
              <a:ext uri="{FF2B5EF4-FFF2-40B4-BE49-F238E27FC236}">
                <a16:creationId xmlns:a16="http://schemas.microsoft.com/office/drawing/2014/main" id="{7E21B3FC-C472-436E-8A02-638BEBC6D835}"/>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r>
              <a:rPr lang="en-GB"/>
              <a:t>Slide #</a:t>
            </a:r>
          </a:p>
        </p:txBody>
      </p:sp>
      <p:sp>
        <p:nvSpPr>
          <p:cNvPr id="5" name="Slide Number Placeholder 4">
            <a:extLst>
              <a:ext uri="{FF2B5EF4-FFF2-40B4-BE49-F238E27FC236}">
                <a16:creationId xmlns:a16="http://schemas.microsoft.com/office/drawing/2014/main" id="{4915F4D7-4207-4A51-9CA2-26F1E0CEFE04}"/>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746E9F6E-7CC6-47AA-8023-C1DA8FFBFDFB}" type="slidenum">
              <a:rPr lang="en-GB" smtClean="0"/>
              <a:t>‹#›</a:t>
            </a:fld>
            <a:endParaRPr lang="en-GB"/>
          </a:p>
        </p:txBody>
      </p:sp>
    </p:spTree>
    <p:extLst>
      <p:ext uri="{BB962C8B-B14F-4D97-AF65-F5344CB8AC3E}">
        <p14:creationId xmlns:p14="http://schemas.microsoft.com/office/powerpoint/2010/main" val="261364694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622" tIns="47311" rIns="94622" bIns="47311" rtlCol="0"/>
          <a:lstStyle>
            <a:lvl1pPr algn="l">
              <a:defRPr sz="12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4622" tIns="47311" rIns="94622" bIns="47311" rtlCol="0"/>
          <a:lstStyle>
            <a:lvl1pPr algn="r">
              <a:defRPr sz="1200"/>
            </a:lvl1pPr>
          </a:lstStyle>
          <a:p>
            <a:fld id="{79C76123-4DE8-41DC-8DC0-F682B5F2C4B6}" type="datetimeFigureOut">
              <a:rPr lang="en-GB" smtClean="0"/>
              <a:pPr/>
              <a:t>21/11/2025</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4622" tIns="47311" rIns="94622" bIns="47311" rtlCol="0" anchor="ctr"/>
          <a:lstStyle/>
          <a:p>
            <a:endParaRPr lang="en-GB"/>
          </a:p>
        </p:txBody>
      </p:sp>
      <p:sp>
        <p:nvSpPr>
          <p:cNvPr id="5" name="Notes Placeholder 4"/>
          <p:cNvSpPr>
            <a:spLocks noGrp="1"/>
          </p:cNvSpPr>
          <p:nvPr>
            <p:ph type="body" sz="quarter" idx="3"/>
          </p:nvPr>
        </p:nvSpPr>
        <p:spPr>
          <a:xfrm>
            <a:off x="709931" y="4925408"/>
            <a:ext cx="5679440" cy="4029878"/>
          </a:xfrm>
          <a:prstGeom prst="rect">
            <a:avLst/>
          </a:prstGeom>
        </p:spPr>
        <p:txBody>
          <a:bodyPr vert="horz" lIns="94622" tIns="47311" rIns="94622" bIns="47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8"/>
            <a:ext cx="3076363" cy="513507"/>
          </a:xfrm>
          <a:prstGeom prst="rect">
            <a:avLst/>
          </a:prstGeom>
        </p:spPr>
        <p:txBody>
          <a:bodyPr vert="horz" lIns="94622" tIns="47311" rIns="94622" bIns="47311" rtlCol="0" anchor="b"/>
          <a:lstStyle>
            <a:lvl1pPr algn="l">
              <a:defRPr sz="1200"/>
            </a:lvl1pPr>
          </a:lstStyle>
          <a:p>
            <a:r>
              <a:rPr lang="en-GB"/>
              <a:t>Slide #</a:t>
            </a:r>
          </a:p>
        </p:txBody>
      </p:sp>
      <p:sp>
        <p:nvSpPr>
          <p:cNvPr id="7" name="Slide Number Placeholder 6"/>
          <p:cNvSpPr>
            <a:spLocks noGrp="1"/>
          </p:cNvSpPr>
          <p:nvPr>
            <p:ph type="sldNum" sz="quarter" idx="5"/>
          </p:nvPr>
        </p:nvSpPr>
        <p:spPr>
          <a:xfrm>
            <a:off x="4021294" y="9721108"/>
            <a:ext cx="3076363" cy="513507"/>
          </a:xfrm>
          <a:prstGeom prst="rect">
            <a:avLst/>
          </a:prstGeom>
        </p:spPr>
        <p:txBody>
          <a:bodyPr vert="horz" lIns="94622" tIns="47311" rIns="94622" bIns="47311" rtlCol="0" anchor="b"/>
          <a:lstStyle>
            <a:lvl1pPr algn="r">
              <a:defRPr sz="1200"/>
            </a:lvl1pPr>
          </a:lstStyle>
          <a:p>
            <a:fld id="{695AF33F-5A19-4C82-8109-1AB2EFBC8989}" type="slidenum">
              <a:rPr lang="en-GB" smtClean="0"/>
              <a:pPr/>
              <a:t>‹#›</a:t>
            </a:fld>
            <a:endParaRPr lang="en-GB"/>
          </a:p>
        </p:txBody>
      </p:sp>
    </p:spTree>
    <p:extLst>
      <p:ext uri="{BB962C8B-B14F-4D97-AF65-F5344CB8AC3E}">
        <p14:creationId xmlns:p14="http://schemas.microsoft.com/office/powerpoint/2010/main" val="198175421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5AF33F-5A19-4C82-8109-1AB2EFBC8989}" type="slidenum">
              <a:rPr lang="en-GB" smtClean="0"/>
              <a:pPr/>
              <a:t>1</a:t>
            </a:fld>
            <a:endParaRPr lang="en-GB"/>
          </a:p>
        </p:txBody>
      </p:sp>
    </p:spTree>
    <p:extLst>
      <p:ext uri="{BB962C8B-B14F-4D97-AF65-F5344CB8AC3E}">
        <p14:creationId xmlns:p14="http://schemas.microsoft.com/office/powerpoint/2010/main" val="361927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7211D-1076-22B0-C96D-F0C86C085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47E1C-4AA1-C9E5-415C-3CB43E66B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8A913-F8FC-4E06-4AA4-86599B075CCD}"/>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BE23F7A0-1E36-2578-8959-A08F649DE7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856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3B5D0-1DA0-82CB-D76B-6D85A25DD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006CD-CA52-C880-969F-08BF5FA05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B03B19-1402-B9D6-9B17-DE7573AE0F07}"/>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D0C714E9-D3DC-D24A-5B9A-F08B58B864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352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6F3BF-AA70-8F9A-D361-9224C19450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49DD67-F405-50C6-86DC-F4386E645D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12217-CCD4-0536-4E56-69B3265ABF2F}"/>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315C1E6A-EDD3-AD53-6836-316C8AE368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57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5383C-7725-F840-CFF6-0197F29E1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DD8C2-49D8-F2F8-5FAB-48824BF6BF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A9425-820D-FDA6-2627-585AB222704D}"/>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AD0603A-6B22-3116-DEAC-295F4C66FE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792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783A2-F998-D96F-FBBA-11096E723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CE54C1-A7AA-AB99-FC4C-81A8D17DA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F74F3B-2BBA-83CD-0A01-683C7F9C26EA}"/>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57AED2F-9C40-18DF-8F64-097FC947DE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221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B8CCC-C640-440C-54F7-C49463269C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B583E-B3E9-93CD-D192-19FC64218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6150FA-84AE-66C3-28CE-BC759A76BE4B}"/>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3C174A66-4381-1B5E-624A-57E33393644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717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47314-F69A-0C8B-23D5-94555CFDD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E2DE5-367F-D67E-BC74-15AB01071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AE41C7-74A9-A139-8954-5096ED3CA126}"/>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35710458-DE2B-BD0B-643F-D3AA9FFCDE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507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6B412-CFE8-C173-670D-3915013F4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26A12-66C1-7EC6-A090-D3921B986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D661DB-7A55-5A1A-843E-CC39981694D0}"/>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3B82E7BC-972F-B394-F77D-89749A4A33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639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82B4B-2702-0EFA-2AB9-C3589D644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A435F-9E2D-6545-95BF-EBBE31CC72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BC5F4-B3E9-990D-F663-7BE27713B456}"/>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BA0C5B3-C875-D84A-9FBF-C673475C72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0226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00703-5EC1-0128-0419-58BC723E4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93157D-FC29-FBA3-2E32-1214DCFE32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D0B1E-DB5C-9086-374E-22CAFF21C82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41CD175D-3696-6E47-B3B1-976B44B66C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457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5C9C7-15B7-613C-D2A5-61912712C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D1CBEA-2B4E-C1E1-315C-4147769C9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C4A322-612B-3369-C31B-65EDD0E1D72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44CE7F95-F5A9-62B1-B5A0-D779C15593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2300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48907-55C1-E180-3B49-D37F31F15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0625C-7B09-81D8-63E3-8CDB8B9A6D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E7CC0-E444-4982-B01A-3F02BE45E649}"/>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93F77276-1AEF-392C-5257-EE9F9AED8B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7815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16A9C-86C8-6160-5CAA-9D84CC8CF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F119D2-9D19-0CE0-A596-5E973448D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878011-54AA-4EB3-C65C-B1D8D74203B0}"/>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4CA8BA8-EADD-74AC-C0DE-8134472834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4510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FBC3-DD87-C2ED-1D51-1E1B8B539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97381-9AE5-D37C-2E5F-C02887DA3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9499E0-FD85-BDB6-CF07-7F272075C953}"/>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5A80FB7-32E6-32E5-10D1-1C07608E52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4009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FDB2-A73B-F3D6-54C5-5B1907643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74213-66C7-1ECF-DADD-D813098AA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2C13D1-51FB-79D0-D9FB-DEA47A606DC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EE18567D-1EF6-7C70-BA04-FF3381FC78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081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B7419-8D95-EF16-E340-DC53FDC08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1EB6A-64AA-BE10-5F50-956EEAE355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8C38F-71DE-E074-F22A-DFD63D9AFB5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5626C515-A877-7D3E-9DBB-8C2B9486FC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2538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8670D-A6D4-7923-632B-33C7166BED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583E9-AE59-2A03-3BBB-3E5F8E9A4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6EC69-8FA6-2294-39D4-5DE15C62050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330A135E-E693-54A9-8477-54190A4AAB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0542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AB8A2-CA3B-B6C9-D098-B10FA24AAE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77C4B-76DF-A75D-C139-D1BBD35A71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9B0889-43DA-19FB-BA51-546FFAE42C7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425F88B-9265-F83B-ECAE-583090A5AE5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5170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956A1-3DB5-9D4C-58A1-138A0D53D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171F30-20EE-CABF-6E49-C2E884354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8DA62-5FA1-E08D-5F9F-ED24CB58F0CB}"/>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0911912D-7BB0-2D00-B31E-AEDEB458FAA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3674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473BF-2596-DAE8-C2E6-F2888C566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C4456-BBDE-3784-27C2-C823497922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07BDC-C40F-0DB9-CADF-B51B04DA280E}"/>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A8AC2FC8-B9D8-FFA7-6A76-74D0F648EE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8920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A5E08-5964-301A-4A5A-340BD7954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262062-DB4E-FE40-E43E-0FD58565D1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79926-B487-37BE-642A-F232A69D5F01}"/>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9A442A47-3411-44B7-7855-8010907AF48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16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56450-8D23-B683-EA05-D7A0DD990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42C8D4-6D51-C287-7B5B-9D4F7AE2EE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E4407-3B5F-A273-C969-02CDA5DCB0EA}"/>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CD93C29B-D595-9E26-2282-4F2F714B1A6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7622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5CE22-DB43-AB29-B6F7-27337935E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281E7-F360-2C10-0C3B-6896ABD15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79C6E3-EECF-9CBB-3B35-5DF315D2A31C}"/>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8ED2E234-3D25-5760-65F2-7A192CD2EE5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60072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0C4AC-5066-87B4-41E8-8626CE0AE8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957D1-B090-BF38-1805-3DC51EC7A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F09BD-91F0-7E41-3990-22F08980E902}"/>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98FADBE5-AFD8-7A3C-31E6-7DD8FFD923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82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84DF0-4EBE-AE0B-DB4A-A58C37790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D5DF9-647E-2995-A393-B3D9724AF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A0342-FC9C-BB10-103B-3062B8EDC21A}"/>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6334E9F8-D061-A036-667D-1BC466ED42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543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B2659-25FF-B9FF-46C7-E33BE91A2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FF9EB1-23FA-36E1-7AE6-CB557508F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3C2A93-F317-9BE7-AB15-76ECD4264578}"/>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A6099587-B497-E8C9-4B6F-3D4BFE0A42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872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4C450-41D7-23E0-347D-392CC9E9E7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1506E-7A4B-6FEE-C939-9EE192874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D8092-F67C-17B8-2FC7-7B93BFD18A25}"/>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F9430D0E-FC89-9675-794E-2AE98F7103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468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65A7-101D-1427-3444-C93E62BED5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673D97-51CF-3024-0D11-7588F3D834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D7EAD-EC14-22B5-2B29-865585D3E37F}"/>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151C4E43-655B-E133-34E1-98683F3FB5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235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F358C-983C-D99A-A7C8-FE002DD7D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13C9D-CB8A-53BA-EEE7-DBB0BBCCA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79093-6F09-BF03-8BCC-2A24018CA9E7}"/>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262EA757-9FE9-FDE6-EF53-AEB07D8A0C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1477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21993-0FC3-651B-5199-CF72AED30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A8A2E-19F4-61D1-61AF-82B381FEA6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19347-AF01-1BA8-FE2B-42FBB21AC6BD}"/>
              </a:ext>
            </a:extLst>
          </p:cNvPr>
          <p:cNvSpPr>
            <a:spLocks noGrp="1"/>
          </p:cNvSpPr>
          <p:nvPr>
            <p:ph type="body" idx="1"/>
          </p:nvPr>
        </p:nvSpPr>
        <p:spPr/>
        <p:txBody>
          <a:bodyPr/>
          <a:lstStyle/>
          <a:p>
            <a:endParaRPr lang="en-GB" dirty="0">
              <a:highlight>
                <a:srgbClr val="FFFF00"/>
              </a:highlight>
            </a:endParaRPr>
          </a:p>
        </p:txBody>
      </p:sp>
      <p:sp>
        <p:nvSpPr>
          <p:cNvPr id="4" name="Slide Number Placeholder 3">
            <a:extLst>
              <a:ext uri="{FF2B5EF4-FFF2-40B4-BE49-F238E27FC236}">
                <a16:creationId xmlns:a16="http://schemas.microsoft.com/office/drawing/2014/main" id="{C881D297-5E7F-7C74-6E88-DCCC08649C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AF33F-5A19-4C82-8109-1AB2EFBC898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69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F05366-1495-0B49-AEEA-A4E12D772022}" type="datetime1">
              <a:rPr lang="en-GB" smtClean="0"/>
              <a:t>21/11/2025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92307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452733-3F6F-2343-A2F8-F5A727CF7AEC}" type="datetime1">
              <a:rPr lang="en-GB" smtClean="0"/>
              <a:t>21/11/2025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24753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840D95-6F29-AE47-8E06-917244FE5C13}" type="datetime1">
              <a:rPr lang="en-GB" smtClean="0"/>
              <a:t>21/11/2025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283092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1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 brand grey and white">
    <p:bg>
      <p:bgPr>
        <a:solidFill>
          <a:schemeClr val="bg1"/>
        </a:solidFill>
        <a:effectLst/>
      </p:bgPr>
    </p:bg>
    <p:spTree>
      <p:nvGrpSpPr>
        <p:cNvPr id="1" name=""/>
        <p:cNvGrpSpPr/>
        <p:nvPr/>
      </p:nvGrpSpPr>
      <p:grpSpPr>
        <a:xfrm>
          <a:off x="0" y="0"/>
          <a:ext cx="0" cy="0"/>
          <a:chOff x="0" y="0"/>
          <a:chExt cx="0" cy="0"/>
        </a:xfrm>
      </p:grpSpPr>
      <p:pic>
        <p:nvPicPr>
          <p:cNvPr id="6" name="Picture 5" descr="A drawing of a face&#10;&#10;Description automatically generated">
            <a:extLst>
              <a:ext uri="{FF2B5EF4-FFF2-40B4-BE49-F238E27FC236}">
                <a16:creationId xmlns:a16="http://schemas.microsoft.com/office/drawing/2014/main" id="{A331D3BB-B86D-49D4-9D65-775BE8EA91E5}"/>
              </a:ext>
            </a:extLst>
          </p:cNvPr>
          <p:cNvPicPr>
            <a:picLocks noChangeAspect="1"/>
          </p:cNvPicPr>
          <p:nvPr userDrawn="1"/>
        </p:nvPicPr>
        <p:blipFill>
          <a:blip r:embed="rId2">
            <a:duotone>
              <a:prstClr val="black"/>
              <a:schemeClr val="tx2">
                <a:tint val="45000"/>
                <a:satMod val="400000"/>
              </a:schemeClr>
            </a:duotone>
          </a:blip>
          <a:stretch>
            <a:fillRect/>
          </a:stretch>
        </p:blipFill>
        <p:spPr>
          <a:xfrm>
            <a:off x="4889837" y="6210639"/>
            <a:ext cx="2412327" cy="196604"/>
          </a:xfrm>
          <a:prstGeom prst="rect">
            <a:avLst/>
          </a:prstGeom>
        </p:spPr>
      </p:pic>
      <p:pic>
        <p:nvPicPr>
          <p:cNvPr id="7" name="Picture 6">
            <a:extLst>
              <a:ext uri="{FF2B5EF4-FFF2-40B4-BE49-F238E27FC236}">
                <a16:creationId xmlns:a16="http://schemas.microsoft.com/office/drawing/2014/main" id="{C4FEDB65-CA8F-4348-A31A-C5261861E203}"/>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8" name="Straight Connector 7">
            <a:extLst>
              <a:ext uri="{FF2B5EF4-FFF2-40B4-BE49-F238E27FC236}">
                <a16:creationId xmlns:a16="http://schemas.microsoft.com/office/drawing/2014/main" id="{B98A28C8-34C6-4F32-96E3-25BF0B4EDD01}"/>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56AB50-583F-4FD6-B5C4-167B7F874CAD}"/>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30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brand pink ">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6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brand grey">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729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brand blue">
    <p:bg>
      <p:bgPr>
        <a:solidFill>
          <a:schemeClr val="accent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173F55-3B69-4D6E-A037-015D0C29A8C5}"/>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10C96E84-A9C6-40F6-9AC8-61083E893AD0}"/>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6" name="Straight Connector 5">
            <a:extLst>
              <a:ext uri="{FF2B5EF4-FFF2-40B4-BE49-F238E27FC236}">
                <a16:creationId xmlns:a16="http://schemas.microsoft.com/office/drawing/2014/main" id="{C7F44F67-FAB2-4D33-9155-6A07AC0F5DF8}"/>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2D8ACB-AE77-43B1-BEAF-4FB1A169B20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19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nk Cobran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CA9330DB-157D-4E3C-8827-E5E39DB0CDDF}"/>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700D038A-5507-4D7D-91FE-FB51FC9C2D7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26B14B1-910E-4E1D-A542-3C7CEAEB7DCC}"/>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218385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grey Cobrand">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F09E096C-225E-4ECB-97EB-98EB57953627}"/>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8" name="Subtitle 2">
            <a:extLst>
              <a:ext uri="{FF2B5EF4-FFF2-40B4-BE49-F238E27FC236}">
                <a16:creationId xmlns:a16="http://schemas.microsoft.com/office/drawing/2014/main" id="{B284B9BB-91CF-46FA-98C6-6C5971034612}"/>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2" name="Text Placeholder 24">
            <a:extLst>
              <a:ext uri="{FF2B5EF4-FFF2-40B4-BE49-F238E27FC236}">
                <a16:creationId xmlns:a16="http://schemas.microsoft.com/office/drawing/2014/main" id="{094E3C45-6801-4024-A8F9-EB84A11F4D30}"/>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3200439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yan Cobrand">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842F4D3-7FCF-4A33-AF38-4F960B36B655}"/>
              </a:ext>
            </a:extLst>
          </p:cNvPr>
          <p:cNvSpPr>
            <a:spLocks noGrp="1"/>
          </p:cNvSpPr>
          <p:nvPr>
            <p:ph type="ctrTitle" hasCustomPrompt="1"/>
          </p:nvPr>
        </p:nvSpPr>
        <p:spPr>
          <a:xfrm>
            <a:off x="896938" y="1961269"/>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9" name="Subtitle 2">
            <a:extLst>
              <a:ext uri="{FF2B5EF4-FFF2-40B4-BE49-F238E27FC236}">
                <a16:creationId xmlns:a16="http://schemas.microsoft.com/office/drawing/2014/main" id="{9AEEF001-875E-4B15-A8AE-EF6A79DA99D8}"/>
              </a:ext>
            </a:extLst>
          </p:cNvPr>
          <p:cNvSpPr>
            <a:spLocks noGrp="1"/>
          </p:cNvSpPr>
          <p:nvPr>
            <p:ph type="subTitle" idx="1" hasCustomPrompt="1"/>
          </p:nvPr>
        </p:nvSpPr>
        <p:spPr>
          <a:xfrm>
            <a:off x="896938" y="2669473"/>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3" name="Text Placeholder 24">
            <a:extLst>
              <a:ext uri="{FF2B5EF4-FFF2-40B4-BE49-F238E27FC236}">
                <a16:creationId xmlns:a16="http://schemas.microsoft.com/office/drawing/2014/main" id="{7E5A8B18-09A7-46C6-80D0-2339826EC96F}"/>
              </a:ext>
            </a:extLst>
          </p:cNvPr>
          <p:cNvSpPr>
            <a:spLocks noGrp="1"/>
          </p:cNvSpPr>
          <p:nvPr>
            <p:ph type="body" sz="quarter" idx="13" hasCustomPrompt="1"/>
          </p:nvPr>
        </p:nvSpPr>
        <p:spPr>
          <a:xfrm>
            <a:off x="896938" y="3221299"/>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Tree>
    <p:extLst>
      <p:ext uri="{BB962C8B-B14F-4D97-AF65-F5344CB8AC3E}">
        <p14:creationId xmlns:p14="http://schemas.microsoft.com/office/powerpoint/2010/main" val="121638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5F366A-3262-EC47-9757-68F503083531}" type="datetime1">
              <a:rPr lang="en-GB" smtClean="0"/>
              <a:t>21/11/2025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lvl1pPr>
          </a:lstStyle>
          <a:p>
            <a:fld id="{B4E5BD08-0B11-4DCE-9EB4-4E42DDB860D8}" type="slidenum">
              <a:rPr lang="en-GB" smtClean="0"/>
              <a:pPr/>
              <a:t>‹#›</a:t>
            </a:fld>
            <a:endParaRPr lang="en-GB" dirty="0"/>
          </a:p>
        </p:txBody>
      </p:sp>
      <p:pic>
        <p:nvPicPr>
          <p:cNvPr id="7" name="Picture 6" descr="C:\Users\Lola\Desktop\orangesandlemons.png"/>
          <p:cNvPicPr/>
          <p:nvPr userDrawn="1"/>
        </p:nvPicPr>
        <p:blipFill rotWithShape="1">
          <a:blip r:embed="rId2" cstate="print">
            <a:extLst>
              <a:ext uri="{28A0092B-C50C-407E-A947-70E740481C1C}">
                <a14:useLocalDpi xmlns:a14="http://schemas.microsoft.com/office/drawing/2010/main" val="0"/>
              </a:ext>
            </a:extLst>
          </a:blip>
          <a:srcRect t="31169" b="30798"/>
          <a:stretch/>
        </p:blipFill>
        <p:spPr bwMode="auto">
          <a:xfrm>
            <a:off x="5123892" y="6311900"/>
            <a:ext cx="1944216" cy="3780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1624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1 title Cobra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3BAC46-6076-4C36-9619-8D2BFF5DD483}"/>
              </a:ext>
            </a:extLst>
          </p:cNvPr>
          <p:cNvPicPr>
            <a:picLocks noChangeAspect="1"/>
          </p:cNvPicPr>
          <p:nvPr userDrawn="1"/>
        </p:nvPicPr>
        <p:blipFill>
          <a:blip r:embed="rId2"/>
          <a:srcRect/>
          <a:stretch/>
        </p:blipFill>
        <p:spPr>
          <a:xfrm>
            <a:off x="0" y="-1524"/>
            <a:ext cx="12192000" cy="6858000"/>
          </a:xfrm>
          <a:prstGeom prst="rect">
            <a:avLst/>
          </a:prstGeom>
        </p:spPr>
      </p:pic>
      <p:sp>
        <p:nvSpPr>
          <p:cNvPr id="14" name="Rectangle 13">
            <a:extLst>
              <a:ext uri="{FF2B5EF4-FFF2-40B4-BE49-F238E27FC236}">
                <a16:creationId xmlns:a16="http://schemas.microsoft.com/office/drawing/2014/main" id="{E12AE751-11CF-1346-AB52-4F30DB6357DD}"/>
              </a:ext>
            </a:extLst>
          </p:cNvPr>
          <p:cNvSpPr/>
          <p:nvPr userDrawn="1"/>
        </p:nvSpPr>
        <p:spPr bwMode="gray">
          <a:xfrm>
            <a:off x="0" y="5022166"/>
            <a:ext cx="12191999" cy="1835833"/>
          </a:xfrm>
          <a:prstGeom prst="rect">
            <a:avLst/>
          </a:prstGeom>
          <a:gradFill flip="none" rotWithShape="1">
            <a:gsLst>
              <a:gs pos="10000">
                <a:schemeClr val="accent2">
                  <a:lumMod val="5000"/>
                  <a:lumOff val="95000"/>
                  <a:alpha val="0"/>
                </a:schemeClr>
              </a:gs>
              <a:gs pos="76000">
                <a:schemeClr val="tx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bg1"/>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C9D2FC1C-1B54-3741-9A3E-1F683E536766}"/>
              </a:ext>
            </a:extLst>
          </p:cNvPr>
          <p:cNvSpPr/>
          <p:nvPr userDrawn="1"/>
        </p:nvSpPr>
        <p:spPr bwMode="gray">
          <a:xfrm>
            <a:off x="0" y="-21770"/>
            <a:ext cx="12191999" cy="3331027"/>
          </a:xfrm>
          <a:prstGeom prst="rect">
            <a:avLst/>
          </a:prstGeom>
          <a:gradFill flip="none" rotWithShape="1">
            <a:gsLst>
              <a:gs pos="10000">
                <a:schemeClr val="accent2">
                  <a:lumMod val="5000"/>
                  <a:lumOff val="95000"/>
                  <a:alpha val="0"/>
                </a:schemeClr>
              </a:gs>
              <a:gs pos="76000">
                <a:schemeClr val="tx1"/>
              </a:gs>
            </a:gsLst>
            <a:lin ang="162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US" sz="1600" dirty="0">
              <a:solidFill>
                <a:schemeClr val="bg1"/>
              </a:solidFill>
              <a:latin typeface="Arial" pitchFamily="34" charset="0"/>
              <a:cs typeface="Arial" pitchFamily="34" charset="0"/>
            </a:endParaRPr>
          </a:p>
        </p:txBody>
      </p:sp>
      <p:sp>
        <p:nvSpPr>
          <p:cNvPr id="19" name="Title 1">
            <a:extLst>
              <a:ext uri="{FF2B5EF4-FFF2-40B4-BE49-F238E27FC236}">
                <a16:creationId xmlns:a16="http://schemas.microsoft.com/office/drawing/2014/main" id="{133248FA-9D7F-483F-AEED-3F462B042BFE}"/>
              </a:ext>
            </a:extLst>
          </p:cNvPr>
          <p:cNvSpPr>
            <a:spLocks noGrp="1"/>
          </p:cNvSpPr>
          <p:nvPr>
            <p:ph type="ctrTitle" hasCustomPrompt="1"/>
          </p:nvPr>
        </p:nvSpPr>
        <p:spPr>
          <a:xfrm>
            <a:off x="896938" y="1245746"/>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20" name="Subtitle 2">
            <a:extLst>
              <a:ext uri="{FF2B5EF4-FFF2-40B4-BE49-F238E27FC236}">
                <a16:creationId xmlns:a16="http://schemas.microsoft.com/office/drawing/2014/main" id="{726C4B60-F73A-40E8-A81D-1B74138FE60C}"/>
              </a:ext>
            </a:extLst>
          </p:cNvPr>
          <p:cNvSpPr>
            <a:spLocks noGrp="1"/>
          </p:cNvSpPr>
          <p:nvPr>
            <p:ph type="subTitle" idx="1" hasCustomPrompt="1"/>
          </p:nvPr>
        </p:nvSpPr>
        <p:spPr>
          <a:xfrm>
            <a:off x="896938" y="1953950"/>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5" name="Text Placeholder 24">
            <a:extLst>
              <a:ext uri="{FF2B5EF4-FFF2-40B4-BE49-F238E27FC236}">
                <a16:creationId xmlns:a16="http://schemas.microsoft.com/office/drawing/2014/main" id="{33FD60A5-297A-4821-A8D6-5DE5C2B8E45C}"/>
              </a:ext>
            </a:extLst>
          </p:cNvPr>
          <p:cNvSpPr>
            <a:spLocks noGrp="1"/>
          </p:cNvSpPr>
          <p:nvPr>
            <p:ph type="body" sz="quarter" idx="13" hasCustomPrompt="1"/>
          </p:nvPr>
        </p:nvSpPr>
        <p:spPr>
          <a:xfrm>
            <a:off x="896938" y="2505776"/>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sp>
        <p:nvSpPr>
          <p:cNvPr id="9" name="Rectangle 8">
            <a:extLst>
              <a:ext uri="{FF2B5EF4-FFF2-40B4-BE49-F238E27FC236}">
                <a16:creationId xmlns:a16="http://schemas.microsoft.com/office/drawing/2014/main" id="{756DDCEF-7D01-4501-B168-CDD3EB00ED01}"/>
              </a:ext>
            </a:extLst>
          </p:cNvPr>
          <p:cNvSpPr/>
          <p:nvPr userDrawn="1"/>
        </p:nvSpPr>
        <p:spPr bwMode="gray">
          <a:xfrm>
            <a:off x="12421354" y="0"/>
            <a:ext cx="887240" cy="1637461"/>
          </a:xfrm>
          <a:prstGeom prst="rect">
            <a:avLst/>
          </a:prstGeom>
          <a:solidFill>
            <a:schemeClr val="accent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r>
              <a:rPr lang="en-GB" sz="1600" dirty="0">
                <a:solidFill>
                  <a:schemeClr val="bg1"/>
                </a:solidFill>
                <a:latin typeface="Arial" pitchFamily="34" charset="0"/>
                <a:cs typeface="Arial" pitchFamily="34" charset="0"/>
              </a:rPr>
              <a:t>Update image in slide master mode</a:t>
            </a:r>
          </a:p>
        </p:txBody>
      </p:sp>
      <p:pic>
        <p:nvPicPr>
          <p:cNvPr id="11" name="Picture 10">
            <a:extLst>
              <a:ext uri="{FF2B5EF4-FFF2-40B4-BE49-F238E27FC236}">
                <a16:creationId xmlns:a16="http://schemas.microsoft.com/office/drawing/2014/main" id="{76DFC521-424C-4890-988B-8AC94DE653CF}"/>
              </a:ext>
            </a:extLst>
          </p:cNvPr>
          <p:cNvPicPr>
            <a:picLocks noChangeAspect="1"/>
          </p:cNvPicPr>
          <p:nvPr userDrawn="1"/>
        </p:nvPicPr>
        <p:blipFill>
          <a:blip r:embed="rId3"/>
          <a:stretch>
            <a:fillRect/>
          </a:stretch>
        </p:blipFill>
        <p:spPr>
          <a:xfrm>
            <a:off x="4887927" y="6210639"/>
            <a:ext cx="2412328" cy="196605"/>
          </a:xfrm>
          <a:prstGeom prst="rect">
            <a:avLst/>
          </a:prstGeom>
        </p:spPr>
      </p:pic>
      <p:cxnSp>
        <p:nvCxnSpPr>
          <p:cNvPr id="12" name="Straight Connector 11">
            <a:extLst>
              <a:ext uri="{FF2B5EF4-FFF2-40B4-BE49-F238E27FC236}">
                <a16:creationId xmlns:a16="http://schemas.microsoft.com/office/drawing/2014/main" id="{2778F8B8-1002-4956-993B-0079CD164056}"/>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9DB86A6-6F1E-4E99-9462-0FA93A6CF524}"/>
              </a:ext>
            </a:extLst>
          </p:cNvPr>
          <p:cNvPicPr>
            <a:picLocks noChangeAspect="1"/>
          </p:cNvPicPr>
          <p:nvPr userDrawn="1"/>
        </p:nvPicPr>
        <p:blipFill>
          <a:blip r:embed="rId4"/>
          <a:stretch>
            <a:fillRect/>
          </a:stretch>
        </p:blipFill>
        <p:spPr>
          <a:xfrm>
            <a:off x="4405561" y="66544"/>
            <a:ext cx="3380879" cy="966648"/>
          </a:xfrm>
          <a:prstGeom prst="rect">
            <a:avLst/>
          </a:prstGeom>
        </p:spPr>
      </p:pic>
      <p:cxnSp>
        <p:nvCxnSpPr>
          <p:cNvPr id="13" name="Straight Connector 12">
            <a:extLst>
              <a:ext uri="{FF2B5EF4-FFF2-40B4-BE49-F238E27FC236}">
                <a16:creationId xmlns:a16="http://schemas.microsoft.com/office/drawing/2014/main" id="{AF5FAE3B-0430-462B-9315-5A726A541AF5}"/>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6229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2 Cobrand title">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1FDCB-569A-4340-A2F1-F24413F2110C}"/>
              </a:ext>
            </a:extLst>
          </p:cNvPr>
          <p:cNvPicPr>
            <a:picLocks noChangeAspect="1"/>
          </p:cNvPicPr>
          <p:nvPr userDrawn="1"/>
        </p:nvPicPr>
        <p:blipFill>
          <a:blip r:embed="rId2"/>
          <a:srcRect/>
          <a:stretch/>
        </p:blipFill>
        <p:spPr>
          <a:xfrm>
            <a:off x="7143" y="-3048"/>
            <a:ext cx="12192000" cy="6858000"/>
          </a:xfrm>
          <a:prstGeom prst="rect">
            <a:avLst/>
          </a:prstGeom>
        </p:spPr>
      </p:pic>
      <p:sp>
        <p:nvSpPr>
          <p:cNvPr id="16" name="Title 1">
            <a:extLst>
              <a:ext uri="{FF2B5EF4-FFF2-40B4-BE49-F238E27FC236}">
                <a16:creationId xmlns:a16="http://schemas.microsoft.com/office/drawing/2014/main" id="{53B96C64-86D7-4218-8F23-6219603B8B1E}"/>
              </a:ext>
            </a:extLst>
          </p:cNvPr>
          <p:cNvSpPr>
            <a:spLocks noGrp="1"/>
          </p:cNvSpPr>
          <p:nvPr>
            <p:ph type="ctrTitle" hasCustomPrompt="1"/>
          </p:nvPr>
        </p:nvSpPr>
        <p:spPr>
          <a:xfrm>
            <a:off x="896938" y="4263934"/>
            <a:ext cx="9027271" cy="657115"/>
          </a:xfrm>
          <a:prstGeom prst="rect">
            <a:avLst/>
          </a:prstGeom>
        </p:spPr>
        <p:txBody>
          <a:bodyPr lIns="0" tIns="36000" rIns="36000" bIns="36000" anchor="b">
            <a:noAutofit/>
          </a:bodyPr>
          <a:lstStyle>
            <a:lvl1pPr algn="l">
              <a:defRPr sz="4200" b="1" cap="none" baseline="0">
                <a:solidFill>
                  <a:schemeClr val="bg1"/>
                </a:solidFill>
                <a:latin typeface="Arial" panose="020B0604020202020204" pitchFamily="34" charset="0"/>
                <a:cs typeface="Arial" panose="020B0604020202020204" pitchFamily="34" charset="0"/>
              </a:defRPr>
            </a:lvl1pPr>
          </a:lstStyle>
          <a:p>
            <a:r>
              <a:rPr lang="en-US"/>
              <a:t>Add title</a:t>
            </a:r>
            <a:endParaRPr lang="en-GB"/>
          </a:p>
        </p:txBody>
      </p:sp>
      <p:sp>
        <p:nvSpPr>
          <p:cNvPr id="17" name="Subtitle 2">
            <a:extLst>
              <a:ext uri="{FF2B5EF4-FFF2-40B4-BE49-F238E27FC236}">
                <a16:creationId xmlns:a16="http://schemas.microsoft.com/office/drawing/2014/main" id="{350DF764-F303-4F84-BAEF-240612BA5B91}"/>
              </a:ext>
            </a:extLst>
          </p:cNvPr>
          <p:cNvSpPr>
            <a:spLocks noGrp="1"/>
          </p:cNvSpPr>
          <p:nvPr>
            <p:ph type="subTitle" idx="1" hasCustomPrompt="1"/>
          </p:nvPr>
        </p:nvSpPr>
        <p:spPr>
          <a:xfrm>
            <a:off x="896938" y="4972138"/>
            <a:ext cx="9027271" cy="329002"/>
          </a:xfrm>
          <a:prstGeom prst="rect">
            <a:avLst/>
          </a:prstGeom>
        </p:spPr>
        <p:txBody>
          <a:bodyPr lIns="0" tIns="36000" rIns="36000" bIns="36000">
            <a:noAutofit/>
          </a:bodyPr>
          <a:lstStyle>
            <a:lvl1pPr marL="0" indent="0" algn="l">
              <a:lnSpc>
                <a:spcPct val="90000"/>
              </a:lnSpc>
              <a:buNone/>
              <a:defRPr sz="1800" b="0" cap="none"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p>
        </p:txBody>
      </p:sp>
      <p:sp>
        <p:nvSpPr>
          <p:cNvPr id="18" name="Text Placeholder 24">
            <a:extLst>
              <a:ext uri="{FF2B5EF4-FFF2-40B4-BE49-F238E27FC236}">
                <a16:creationId xmlns:a16="http://schemas.microsoft.com/office/drawing/2014/main" id="{5207A61B-0016-40F8-8D2F-882F9D47AA1F}"/>
              </a:ext>
            </a:extLst>
          </p:cNvPr>
          <p:cNvSpPr>
            <a:spLocks noGrp="1"/>
          </p:cNvSpPr>
          <p:nvPr>
            <p:ph type="body" sz="quarter" idx="13" hasCustomPrompt="1"/>
          </p:nvPr>
        </p:nvSpPr>
        <p:spPr>
          <a:xfrm>
            <a:off x="896938" y="5393338"/>
            <a:ext cx="9027271" cy="329002"/>
          </a:xfrm>
        </p:spPr>
        <p:txBody>
          <a:bodyPr lIns="0" tIns="0" rIns="0" bIns="0">
            <a:noAutofit/>
          </a:bodyPr>
          <a:lstStyle>
            <a:lvl1pPr marL="0" indent="0" algn="l">
              <a:tabLst/>
              <a:defRPr sz="1400" cap="none" baseline="0">
                <a:solidFill>
                  <a:schemeClr val="bg1"/>
                </a:solidFill>
              </a:defRPr>
            </a:lvl1pPr>
            <a:lvl2pPr marL="0" indent="0">
              <a:tabLst/>
              <a:defRPr/>
            </a:lvl2pPr>
            <a:lvl3pPr marL="0" indent="0">
              <a:tabLst/>
              <a:defRPr/>
            </a:lvl3pPr>
            <a:lvl4pPr marL="0" indent="0">
              <a:tabLst/>
              <a:defRPr/>
            </a:lvl4pPr>
            <a:lvl5pPr marL="0" indent="0">
              <a:tabLst/>
              <a:defRPr/>
            </a:lvl5pPr>
          </a:lstStyle>
          <a:p>
            <a:pPr lvl="0"/>
            <a:r>
              <a:rPr lang="en-US"/>
              <a:t>Add date</a:t>
            </a:r>
            <a:endParaRPr lang="en-GB"/>
          </a:p>
        </p:txBody>
      </p:sp>
      <p:pic>
        <p:nvPicPr>
          <p:cNvPr id="19" name="Picture 18">
            <a:extLst>
              <a:ext uri="{FF2B5EF4-FFF2-40B4-BE49-F238E27FC236}">
                <a16:creationId xmlns:a16="http://schemas.microsoft.com/office/drawing/2014/main" id="{61448518-F296-5849-9745-B1881C170E6F}"/>
              </a:ext>
            </a:extLst>
          </p:cNvPr>
          <p:cNvPicPr>
            <a:picLocks noChangeAspect="1"/>
          </p:cNvPicPr>
          <p:nvPr userDrawn="1"/>
        </p:nvPicPr>
        <p:blipFill>
          <a:blip r:embed="rId3"/>
          <a:stretch>
            <a:fillRect/>
          </a:stretch>
        </p:blipFill>
        <p:spPr>
          <a:xfrm>
            <a:off x="4405561" y="63653"/>
            <a:ext cx="3380879" cy="966646"/>
          </a:xfrm>
          <a:prstGeom prst="rect">
            <a:avLst/>
          </a:prstGeom>
        </p:spPr>
      </p:pic>
      <p:cxnSp>
        <p:nvCxnSpPr>
          <p:cNvPr id="20" name="Straight Connector 19">
            <a:extLst>
              <a:ext uri="{FF2B5EF4-FFF2-40B4-BE49-F238E27FC236}">
                <a16:creationId xmlns:a16="http://schemas.microsoft.com/office/drawing/2014/main" id="{4B95D80E-DC29-434D-815A-07099A3F868D}"/>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21" name="Picture 20" descr="A drawing of a face&#10;&#10;Description automatically generated">
            <a:extLst>
              <a:ext uri="{FF2B5EF4-FFF2-40B4-BE49-F238E27FC236}">
                <a16:creationId xmlns:a16="http://schemas.microsoft.com/office/drawing/2014/main" id="{455C08CA-67AC-3B43-BF3B-6EB32ACB1622}"/>
              </a:ext>
            </a:extLst>
          </p:cNvPr>
          <p:cNvPicPr>
            <a:picLocks noChangeAspect="1"/>
          </p:cNvPicPr>
          <p:nvPr userDrawn="1"/>
        </p:nvPicPr>
        <p:blipFill>
          <a:blip r:embed="rId4">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22" name="Straight Connector 21">
            <a:extLst>
              <a:ext uri="{FF2B5EF4-FFF2-40B4-BE49-F238E27FC236}">
                <a16:creationId xmlns:a16="http://schemas.microsoft.com/office/drawing/2014/main" id="{5F1ABBC8-43F9-D544-A5F5-961D9098E896}"/>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066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brand quote pink">
    <p:bg>
      <p:bgPr>
        <a:solidFill>
          <a:schemeClr val="accent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D94FD31-F934-411D-AD1B-B6EC7B980065}"/>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53BC3755-829D-4382-B6EA-A9A66C1DD42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88B9F87F-76C0-47C5-88B2-8BC97A37B108}"/>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99B1FC1B-98F0-4870-B954-BD14F75E1532}"/>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4330FF-D3ED-4C6D-99FE-F84C04560B4C}"/>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40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brand quote grey">
    <p:bg>
      <p:bgPr>
        <a:solidFill>
          <a:schemeClr val="tx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563385-A262-49CE-94FC-7C55E08B0F43}"/>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6" name="Picture 5">
            <a:extLst>
              <a:ext uri="{FF2B5EF4-FFF2-40B4-BE49-F238E27FC236}">
                <a16:creationId xmlns:a16="http://schemas.microsoft.com/office/drawing/2014/main" id="{6DCCBCFC-E275-4352-99A1-A084C890D5BC}"/>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9" name="Picture 8">
            <a:extLst>
              <a:ext uri="{FF2B5EF4-FFF2-40B4-BE49-F238E27FC236}">
                <a16:creationId xmlns:a16="http://schemas.microsoft.com/office/drawing/2014/main" id="{BFB40840-F993-4591-8C42-67BEDE7EFA52}"/>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0" name="Straight Connector 9">
            <a:extLst>
              <a:ext uri="{FF2B5EF4-FFF2-40B4-BE49-F238E27FC236}">
                <a16:creationId xmlns:a16="http://schemas.microsoft.com/office/drawing/2014/main" id="{EA8BFCA8-338D-42EF-A2B2-985BB3AAF651}"/>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4B2422-1E48-4E75-8737-8E71F36E6892}"/>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15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brand quote cyan">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7086B5-272A-4735-8EF2-32345FB65C87}"/>
              </a:ext>
            </a:extLst>
          </p:cNvPr>
          <p:cNvSpPr>
            <a:spLocks noGrp="1"/>
          </p:cNvSpPr>
          <p:nvPr>
            <p:ph type="ctrTitle" hasCustomPrompt="1"/>
          </p:nvPr>
        </p:nvSpPr>
        <p:spPr>
          <a:xfrm>
            <a:off x="1582365" y="1520827"/>
            <a:ext cx="9027271" cy="3816346"/>
          </a:xfrm>
          <a:prstGeom prst="rect">
            <a:avLst/>
          </a:prstGeom>
        </p:spPr>
        <p:txBody>
          <a:bodyPr lIns="0" tIns="36000" rIns="36000" bIns="36000" anchor="ctr">
            <a:noAutofit/>
          </a:bodyPr>
          <a:lstStyle>
            <a:lvl1pPr algn="ctr">
              <a:defRPr sz="4200" b="1" cap="none" baseline="0">
                <a:solidFill>
                  <a:schemeClr val="bg1"/>
                </a:solidFill>
                <a:latin typeface="Arial" panose="020B0604020202020204" pitchFamily="34" charset="0"/>
                <a:cs typeface="Arial" panose="020B0604020202020204" pitchFamily="34" charset="0"/>
              </a:defRPr>
            </a:lvl1pPr>
          </a:lstStyle>
          <a:p>
            <a:r>
              <a:rPr lang="en-US"/>
              <a:t>Add section title / body copy</a:t>
            </a:r>
            <a:endParaRPr lang="en-GB"/>
          </a:p>
        </p:txBody>
      </p:sp>
      <p:pic>
        <p:nvPicPr>
          <p:cNvPr id="7" name="Picture 6">
            <a:extLst>
              <a:ext uri="{FF2B5EF4-FFF2-40B4-BE49-F238E27FC236}">
                <a16:creationId xmlns:a16="http://schemas.microsoft.com/office/drawing/2014/main" id="{246EAADB-5ADA-40A7-B222-FCE9172E4602}"/>
              </a:ext>
            </a:extLst>
          </p:cNvPr>
          <p:cNvPicPr>
            <a:picLocks noChangeAspect="1"/>
          </p:cNvPicPr>
          <p:nvPr userDrawn="1"/>
        </p:nvPicPr>
        <p:blipFill>
          <a:blip r:embed="rId2"/>
          <a:stretch>
            <a:fillRect/>
          </a:stretch>
        </p:blipFill>
        <p:spPr>
          <a:xfrm>
            <a:off x="4887927" y="6210639"/>
            <a:ext cx="2412328" cy="196605"/>
          </a:xfrm>
          <a:prstGeom prst="rect">
            <a:avLst/>
          </a:prstGeom>
        </p:spPr>
      </p:pic>
      <p:pic>
        <p:nvPicPr>
          <p:cNvPr id="10" name="Picture 9">
            <a:extLst>
              <a:ext uri="{FF2B5EF4-FFF2-40B4-BE49-F238E27FC236}">
                <a16:creationId xmlns:a16="http://schemas.microsoft.com/office/drawing/2014/main" id="{4B10EC5A-9F2D-4176-B043-5055F7AEC6E3}"/>
              </a:ext>
            </a:extLst>
          </p:cNvPr>
          <p:cNvPicPr>
            <a:picLocks noChangeAspect="1"/>
          </p:cNvPicPr>
          <p:nvPr userDrawn="1"/>
        </p:nvPicPr>
        <p:blipFill>
          <a:blip r:embed="rId3"/>
          <a:stretch>
            <a:fillRect/>
          </a:stretch>
        </p:blipFill>
        <p:spPr>
          <a:xfrm>
            <a:off x="4405561" y="66544"/>
            <a:ext cx="3380879" cy="966648"/>
          </a:xfrm>
          <a:prstGeom prst="rect">
            <a:avLst/>
          </a:prstGeom>
        </p:spPr>
      </p:pic>
      <p:cxnSp>
        <p:nvCxnSpPr>
          <p:cNvPr id="11" name="Straight Connector 10">
            <a:extLst>
              <a:ext uri="{FF2B5EF4-FFF2-40B4-BE49-F238E27FC236}">
                <a16:creationId xmlns:a16="http://schemas.microsoft.com/office/drawing/2014/main" id="{4A1B9AF0-5C21-4EDD-A8D9-AED111E0A024}"/>
              </a:ext>
            </a:extLst>
          </p:cNvPr>
          <p:cNvCxnSpPr>
            <a:cxnSpLocks/>
          </p:cNvCxnSpPr>
          <p:nvPr userDrawn="1"/>
        </p:nvCxnSpPr>
        <p:spPr>
          <a:xfrm>
            <a:off x="906463" y="1083362"/>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2745344-A343-4DF3-B99B-720F2D1258BD}"/>
              </a:ext>
            </a:extLst>
          </p:cNvPr>
          <p:cNvCxnSpPr>
            <a:cxnSpLocks/>
          </p:cNvCxnSpPr>
          <p:nvPr userDrawn="1"/>
        </p:nvCxnSpPr>
        <p:spPr>
          <a:xfrm>
            <a:off x="906463" y="5754948"/>
            <a:ext cx="10393362" cy="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782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030809-F872-4217-BB9E-BDE66ACEF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4188941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slide with Cobran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AB2592-D0FE-4FD7-B354-A416870F8FF0}"/>
              </a:ext>
            </a:extLst>
          </p:cNvPr>
          <p:cNvPicPr>
            <a:picLocks noChangeAspect="1"/>
          </p:cNvPicPr>
          <p:nvPr userDrawn="1"/>
        </p:nvPicPr>
        <p:blipFill>
          <a:blip r:embed="rId2"/>
          <a:stretch>
            <a:fillRect/>
          </a:stretch>
        </p:blipFill>
        <p:spPr>
          <a:xfrm>
            <a:off x="4405561" y="63653"/>
            <a:ext cx="3380879" cy="966646"/>
          </a:xfrm>
          <a:prstGeom prst="rect">
            <a:avLst/>
          </a:prstGeom>
        </p:spPr>
      </p:pic>
      <p:cxnSp>
        <p:nvCxnSpPr>
          <p:cNvPr id="6" name="Straight Connector 5">
            <a:extLst>
              <a:ext uri="{FF2B5EF4-FFF2-40B4-BE49-F238E27FC236}">
                <a16:creationId xmlns:a16="http://schemas.microsoft.com/office/drawing/2014/main" id="{F8DDCD73-B224-4703-B43B-08B445F66AA6}"/>
              </a:ext>
            </a:extLst>
          </p:cNvPr>
          <p:cNvCxnSpPr>
            <a:cxnSpLocks/>
          </p:cNvCxnSpPr>
          <p:nvPr userDrawn="1"/>
        </p:nvCxnSpPr>
        <p:spPr>
          <a:xfrm>
            <a:off x="906463" y="1083362"/>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8" name="Picture 7" descr="A drawing of a face&#10;&#10;Description automatically generated">
            <a:extLst>
              <a:ext uri="{FF2B5EF4-FFF2-40B4-BE49-F238E27FC236}">
                <a16:creationId xmlns:a16="http://schemas.microsoft.com/office/drawing/2014/main" id="{9971DC97-9925-4B01-B85E-94A76F04F36C}"/>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4889837" y="6210639"/>
            <a:ext cx="2412327" cy="196604"/>
          </a:xfrm>
          <a:prstGeom prst="rect">
            <a:avLst/>
          </a:prstGeom>
        </p:spPr>
      </p:pic>
      <p:cxnSp>
        <p:nvCxnSpPr>
          <p:cNvPr id="9" name="Straight Connector 8">
            <a:extLst>
              <a:ext uri="{FF2B5EF4-FFF2-40B4-BE49-F238E27FC236}">
                <a16:creationId xmlns:a16="http://schemas.microsoft.com/office/drawing/2014/main" id="{01F006FC-F9E2-4972-A2C1-A615B589E832}"/>
              </a:ext>
            </a:extLst>
          </p:cNvPr>
          <p:cNvCxnSpPr>
            <a:cxnSpLocks/>
          </p:cNvCxnSpPr>
          <p:nvPr userDrawn="1"/>
        </p:nvCxnSpPr>
        <p:spPr>
          <a:xfrm>
            <a:off x="906463" y="5754948"/>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88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EE4D82-B4A0-4D23-8D01-9E3F98900ADC}"/>
              </a:ext>
            </a:extLst>
          </p:cNvPr>
          <p:cNvSpPr/>
          <p:nvPr userDrawn="1"/>
        </p:nvSpPr>
        <p:spPr bwMode="gray">
          <a:xfrm>
            <a:off x="836705" y="630238"/>
            <a:ext cx="10518590" cy="879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Tree>
    <p:extLst>
      <p:ext uri="{BB962C8B-B14F-4D97-AF65-F5344CB8AC3E}">
        <p14:creationId xmlns:p14="http://schemas.microsoft.com/office/powerpoint/2010/main" val="425392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1795915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FC8C2B-6625-4ED9-B5CC-20E2EDF30143}"/>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7" name="Text Placeholder 3">
            <a:extLst>
              <a:ext uri="{FF2B5EF4-FFF2-40B4-BE49-F238E27FC236}">
                <a16:creationId xmlns:a16="http://schemas.microsoft.com/office/drawing/2014/main" id="{3444B0A5-0DCB-48B7-8383-3B8EDCAE55B8}"/>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79047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5B4B6C-4A34-3A45-93FC-C6D857F3A9CE}" type="datetime1">
              <a:rPr lang="en-GB" smtClean="0"/>
              <a:t>21/11/2025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1334239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2" y="1592263"/>
            <a:ext cx="10393363"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5E707E8D-02A6-4E60-A9BC-589876C900E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F9C34D73-6474-4E7F-9F4E-0FBC9BFE753A}"/>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930305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66416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1039336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5072777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3957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10393362"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940516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54744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amp; pink text box">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ABEF81-F4DC-47E6-963A-5BFAEB3FE875}"/>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92264"/>
            <a:ext cx="5868909" cy="426561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D4FED8BD-D08F-4794-BD3E-95BEF1669D1F}"/>
              </a:ext>
            </a:extLst>
          </p:cNvPr>
          <p:cNvSpPr>
            <a:spLocks noGrp="1"/>
          </p:cNvSpPr>
          <p:nvPr>
            <p:ph type="title" hasCustomPrompt="1"/>
          </p:nvPr>
        </p:nvSpPr>
        <p:spPr>
          <a:xfrm>
            <a:off x="906463" y="506192"/>
            <a:ext cx="5868910"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AF4A8A07-B1F8-4A0D-B994-2DAE348DB8F4}"/>
              </a:ext>
            </a:extLst>
          </p:cNvPr>
          <p:cNvSpPr>
            <a:spLocks noGrp="1"/>
          </p:cNvSpPr>
          <p:nvPr>
            <p:ph type="body" sz="quarter" idx="10" hasCustomPrompt="1"/>
          </p:nvPr>
        </p:nvSpPr>
        <p:spPr>
          <a:xfrm>
            <a:off x="906463" y="1155943"/>
            <a:ext cx="5868909"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cxnSp>
        <p:nvCxnSpPr>
          <p:cNvPr id="7" name="Straight Connector 6">
            <a:extLst>
              <a:ext uri="{FF2B5EF4-FFF2-40B4-BE49-F238E27FC236}">
                <a16:creationId xmlns:a16="http://schemas.microsoft.com/office/drawing/2014/main" id="{2700FF85-2E17-439D-9472-397AA16C0E9C}"/>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7FF87AD-305C-4D41-BF04-75409FC25CC2}"/>
              </a:ext>
            </a:extLst>
          </p:cNvPr>
          <p:cNvSpPr>
            <a:spLocks noGrp="1"/>
          </p:cNvSpPr>
          <p:nvPr>
            <p:ph type="body" sz="quarter" idx="16" hasCustomPrompt="1"/>
          </p:nvPr>
        </p:nvSpPr>
        <p:spPr>
          <a:xfrm>
            <a:off x="7227063" y="630237"/>
            <a:ext cx="4058473" cy="5227637"/>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8295322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solid LH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3617894"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7675296" y="1582722"/>
            <a:ext cx="3610240" cy="4265612"/>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C79D51ED-1FED-4AE8-A8C8-1F768FC848E7}"/>
              </a:ext>
            </a:extLst>
          </p:cNvPr>
          <p:cNvSpPr>
            <a:spLocks noGrp="1"/>
          </p:cNvSpPr>
          <p:nvPr>
            <p:ph type="body" sz="quarter" idx="16" hasCustomPrompt="1"/>
          </p:nvPr>
        </p:nvSpPr>
        <p:spPr>
          <a:xfrm>
            <a:off x="906463" y="1592263"/>
            <a:ext cx="2264268" cy="4265612"/>
          </a:xfrm>
          <a:solidFill>
            <a:schemeClr val="accent1"/>
          </a:solidFill>
        </p:spPr>
        <p:txBody>
          <a:bodyPr lIns="108000" tIns="108000" rIns="108000" bIns="108000"/>
          <a:lstStyle>
            <a:lvl1pPr marL="0" indent="0">
              <a:buFont typeface="Arial" panose="020B0604020202020204" pitchFamily="34" charse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750810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amp; 2 content with callout box pink bottom">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1F5E793A-7E2B-4E88-8C3A-960B055FD2D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9DCF62D7-E081-4FD3-AA81-8E1F5F9EEE5B}"/>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1" name="Content Placeholder 4">
            <a:extLst>
              <a:ext uri="{FF2B5EF4-FFF2-40B4-BE49-F238E27FC236}">
                <a16:creationId xmlns:a16="http://schemas.microsoft.com/office/drawing/2014/main" id="{DA07A05E-E393-4F46-A011-277490DC08E9}"/>
              </a:ext>
            </a:extLst>
          </p:cNvPr>
          <p:cNvSpPr>
            <a:spLocks noGrp="1"/>
          </p:cNvSpPr>
          <p:nvPr>
            <p:ph sz="quarter" idx="15" hasCustomPrompt="1"/>
          </p:nvPr>
        </p:nvSpPr>
        <p:spPr>
          <a:xfrm>
            <a:off x="6403349" y="1582722"/>
            <a:ext cx="4896475" cy="336952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85F6F67A-D083-4FD6-AA0C-A041F592348F}"/>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2101217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ubtitle &amp; 3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2"/>
            <a:ext cx="3192926"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49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E294D-89B3-6B43-ABB9-AC54D06C181D}" type="datetime1">
              <a:rPr lang="en-GB" smtClean="0"/>
              <a:t>21/11/2025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33297257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mp; 3 content with pink callou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B2B97DB9-3230-46A0-B771-CE6313ACAE25}"/>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A268AF93-688C-49C3-B3E1-6AA58B91DC73}"/>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3" name="Content Placeholder 4">
            <a:extLst>
              <a:ext uri="{FF2B5EF4-FFF2-40B4-BE49-F238E27FC236}">
                <a16:creationId xmlns:a16="http://schemas.microsoft.com/office/drawing/2014/main" id="{1483387E-4CE1-4EA6-9443-14852B8BF14D}"/>
              </a:ext>
            </a:extLst>
          </p:cNvPr>
          <p:cNvSpPr>
            <a:spLocks noGrp="1"/>
          </p:cNvSpPr>
          <p:nvPr>
            <p:ph sz="quarter" idx="12" hasCustomPrompt="1"/>
          </p:nvPr>
        </p:nvSpPr>
        <p:spPr>
          <a:xfrm>
            <a:off x="4506681"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4">
            <a:extLst>
              <a:ext uri="{FF2B5EF4-FFF2-40B4-BE49-F238E27FC236}">
                <a16:creationId xmlns:a16="http://schemas.microsoft.com/office/drawing/2014/main" id="{94A2A4F1-80D1-482D-AFD0-4BF3770F5208}"/>
              </a:ext>
            </a:extLst>
          </p:cNvPr>
          <p:cNvSpPr>
            <a:spLocks noGrp="1"/>
          </p:cNvSpPr>
          <p:nvPr>
            <p:ph sz="quarter" idx="13" hasCustomPrompt="1"/>
          </p:nvPr>
        </p:nvSpPr>
        <p:spPr>
          <a:xfrm>
            <a:off x="8106899" y="1592263"/>
            <a:ext cx="3192926" cy="342186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
            <a:extLst>
              <a:ext uri="{FF2B5EF4-FFF2-40B4-BE49-F238E27FC236}">
                <a16:creationId xmlns:a16="http://schemas.microsoft.com/office/drawing/2014/main" id="{E66F8E85-E11E-4D83-8C64-EBA0B34C5521}"/>
              </a:ext>
            </a:extLst>
          </p:cNvPr>
          <p:cNvSpPr>
            <a:spLocks noGrp="1"/>
          </p:cNvSpPr>
          <p:nvPr>
            <p:ph type="body" sz="quarter" idx="16" hasCustomPrompt="1"/>
          </p:nvPr>
        </p:nvSpPr>
        <p:spPr>
          <a:xfrm>
            <a:off x="906463" y="5111609"/>
            <a:ext cx="10393362" cy="746266"/>
          </a:xfrm>
          <a:solidFill>
            <a:schemeClr val="accent1"/>
          </a:solidFill>
        </p:spPr>
        <p:txBody>
          <a:bodyPr lIns="108000" tIns="108000" rIns="108000" bIns="108000"/>
          <a:lstStyle>
            <a:lvl1pPr marL="0" indent="0">
              <a:buNone/>
              <a:defRPr>
                <a:solidFill>
                  <a:schemeClr val="bg1"/>
                </a:solidFill>
              </a:defRPr>
            </a:lvl1pPr>
          </a:lstStyle>
          <a:p>
            <a:pPr lvl="0"/>
            <a:r>
              <a:rPr lang="en-US"/>
              <a:t>Add highlight copy</a:t>
            </a:r>
            <a:endParaRPr lang="en-GB"/>
          </a:p>
        </p:txBody>
      </p:sp>
    </p:spTree>
    <p:extLst>
      <p:ext uri="{BB962C8B-B14F-4D97-AF65-F5344CB8AC3E}">
        <p14:creationId xmlns:p14="http://schemas.microsoft.com/office/powerpoint/2010/main" val="3583466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mp; graph with titl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2039565" y="1532878"/>
            <a:ext cx="8112871" cy="343161"/>
          </a:xfrm>
        </p:spPr>
        <p:txBody>
          <a:bodyPr vert="horz" lIns="0" tIns="0" rIns="0" bIns="0" rtlCol="0">
            <a:noAutofit/>
          </a:bodyPr>
          <a:lstStyle>
            <a:lvl1pPr marL="0" indent="0">
              <a:buNone/>
              <a:defRPr lang="en-GB" sz="18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2039831" y="1999130"/>
            <a:ext cx="8112338" cy="3702927"/>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2039565" y="5749501"/>
            <a:ext cx="8112871"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C458DEB9-9AB7-4ACE-AE31-8AF903593611}"/>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5C61C21-A8E6-472E-99BC-490D2AA6D726}"/>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7898212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2 graphs with text &amp;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5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0" name="Chart Placeholder 9">
            <a:extLst>
              <a:ext uri="{FF2B5EF4-FFF2-40B4-BE49-F238E27FC236}">
                <a16:creationId xmlns:a16="http://schemas.microsoft.com/office/drawing/2014/main" id="{8EFF319E-6DBC-44DF-A53F-FCD666A4AD0D}"/>
              </a:ext>
            </a:extLst>
          </p:cNvPr>
          <p:cNvSpPr>
            <a:spLocks noGrp="1"/>
          </p:cNvSpPr>
          <p:nvPr>
            <p:ph type="chart" sz="quarter" idx="17" hasCustomPrompt="1"/>
          </p:nvPr>
        </p:nvSpPr>
        <p:spPr>
          <a:xfrm>
            <a:off x="9064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3" name="Text Placeholder 9">
            <a:extLst>
              <a:ext uri="{FF2B5EF4-FFF2-40B4-BE49-F238E27FC236}">
                <a16:creationId xmlns:a16="http://schemas.microsoft.com/office/drawing/2014/main" id="{733755BA-71D4-4CBA-B704-A972C8D5EFBD}"/>
              </a:ext>
            </a:extLst>
          </p:cNvPr>
          <p:cNvSpPr>
            <a:spLocks noGrp="1"/>
          </p:cNvSpPr>
          <p:nvPr>
            <p:ph type="body" sz="quarter" idx="19" hasCustomPrompt="1"/>
          </p:nvPr>
        </p:nvSpPr>
        <p:spPr>
          <a:xfrm>
            <a:off x="9065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4" name="Text Placeholder 3">
            <a:extLst>
              <a:ext uri="{FF2B5EF4-FFF2-40B4-BE49-F238E27FC236}">
                <a16:creationId xmlns:a16="http://schemas.microsoft.com/office/drawing/2014/main" id="{D8486FD2-0742-409A-B501-45247128BE73}"/>
              </a:ext>
            </a:extLst>
          </p:cNvPr>
          <p:cNvSpPr>
            <a:spLocks noGrp="1"/>
          </p:cNvSpPr>
          <p:nvPr>
            <p:ph type="body" sz="quarter" idx="21" hasCustomPrompt="1"/>
          </p:nvPr>
        </p:nvSpPr>
        <p:spPr>
          <a:xfrm>
            <a:off x="906461" y="4544359"/>
            <a:ext cx="4779956" cy="1010462"/>
          </a:xfrm>
        </p:spPr>
        <p:txBody>
          <a:bodyPr/>
          <a:lstStyle>
            <a:lvl1pPr marL="134938" indent="-134938">
              <a:defRPr sz="1400"/>
            </a:lvl1pPr>
          </a:lstStyle>
          <a:p>
            <a:pPr lvl="0"/>
            <a:r>
              <a:rPr lang="en-US"/>
              <a:t>Add first level body copy</a:t>
            </a:r>
            <a:endParaRPr lang="en-GB"/>
          </a:p>
        </p:txBody>
      </p:sp>
      <p:sp>
        <p:nvSpPr>
          <p:cNvPr id="16" name="Title 1">
            <a:extLst>
              <a:ext uri="{FF2B5EF4-FFF2-40B4-BE49-F238E27FC236}">
                <a16:creationId xmlns:a16="http://schemas.microsoft.com/office/drawing/2014/main" id="{75C516CB-64FB-41AB-A15A-8D5426967D9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8" name="Text Placeholder 3">
            <a:extLst>
              <a:ext uri="{FF2B5EF4-FFF2-40B4-BE49-F238E27FC236}">
                <a16:creationId xmlns:a16="http://schemas.microsoft.com/office/drawing/2014/main" id="{EBC44855-F43B-49F1-B4CE-90A9B6FEC6D1}"/>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15" name="Text Placeholder 9">
            <a:extLst>
              <a:ext uri="{FF2B5EF4-FFF2-40B4-BE49-F238E27FC236}">
                <a16:creationId xmlns:a16="http://schemas.microsoft.com/office/drawing/2014/main" id="{54DABF8B-F946-4C2E-9403-3E1F24A49B0B}"/>
              </a:ext>
            </a:extLst>
          </p:cNvPr>
          <p:cNvSpPr>
            <a:spLocks noGrp="1"/>
          </p:cNvSpPr>
          <p:nvPr>
            <p:ph type="body" sz="quarter" idx="22" hasCustomPrompt="1"/>
          </p:nvPr>
        </p:nvSpPr>
        <p:spPr>
          <a:xfrm>
            <a:off x="6519900" y="1549660"/>
            <a:ext cx="4780276"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7" name="Chart Placeholder 9">
            <a:extLst>
              <a:ext uri="{FF2B5EF4-FFF2-40B4-BE49-F238E27FC236}">
                <a16:creationId xmlns:a16="http://schemas.microsoft.com/office/drawing/2014/main" id="{8C992EB9-DF5A-4BEB-B9D4-5FF0902E7027}"/>
              </a:ext>
            </a:extLst>
          </p:cNvPr>
          <p:cNvSpPr>
            <a:spLocks noGrp="1"/>
          </p:cNvSpPr>
          <p:nvPr>
            <p:ph type="chart" sz="quarter" idx="23" hasCustomPrompt="1"/>
          </p:nvPr>
        </p:nvSpPr>
        <p:spPr>
          <a:xfrm>
            <a:off x="6519863" y="1999130"/>
            <a:ext cx="4779962" cy="2411505"/>
          </a:xfrm>
          <a:solidFill>
            <a:schemeClr val="bg2">
              <a:lumMod val="20000"/>
              <a:lumOff val="80000"/>
            </a:schemeClr>
          </a:solidFill>
        </p:spPr>
        <p:txBody>
          <a:bodyPr/>
          <a:lstStyle>
            <a:lvl1pPr marL="0" indent="0">
              <a:buNone/>
              <a:defRPr sz="1600"/>
            </a:lvl1pPr>
          </a:lstStyle>
          <a:p>
            <a:r>
              <a:rPr lang="en-GB" dirty="0"/>
              <a:t>Add graph</a:t>
            </a:r>
          </a:p>
        </p:txBody>
      </p:sp>
      <p:sp>
        <p:nvSpPr>
          <p:cNvPr id="19" name="Text Placeholder 9">
            <a:extLst>
              <a:ext uri="{FF2B5EF4-FFF2-40B4-BE49-F238E27FC236}">
                <a16:creationId xmlns:a16="http://schemas.microsoft.com/office/drawing/2014/main" id="{D6062728-491B-4969-A0E0-7AAA0C942273}"/>
              </a:ext>
            </a:extLst>
          </p:cNvPr>
          <p:cNvSpPr>
            <a:spLocks noGrp="1"/>
          </p:cNvSpPr>
          <p:nvPr>
            <p:ph type="body" sz="quarter" idx="24" hasCustomPrompt="1"/>
          </p:nvPr>
        </p:nvSpPr>
        <p:spPr>
          <a:xfrm>
            <a:off x="6519900" y="5753422"/>
            <a:ext cx="4780276" cy="167809"/>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20" name="Text Placeholder 3">
            <a:extLst>
              <a:ext uri="{FF2B5EF4-FFF2-40B4-BE49-F238E27FC236}">
                <a16:creationId xmlns:a16="http://schemas.microsoft.com/office/drawing/2014/main" id="{EBB02456-66F8-4E20-BD4D-D00758C8DAAF}"/>
              </a:ext>
            </a:extLst>
          </p:cNvPr>
          <p:cNvSpPr>
            <a:spLocks noGrp="1"/>
          </p:cNvSpPr>
          <p:nvPr>
            <p:ph type="body" sz="quarter" idx="25" hasCustomPrompt="1"/>
          </p:nvPr>
        </p:nvSpPr>
        <p:spPr>
          <a:xfrm>
            <a:off x="6519861" y="4544359"/>
            <a:ext cx="4779956" cy="1010462"/>
          </a:xfrm>
        </p:spPr>
        <p:txBody>
          <a:bodyPr/>
          <a:lstStyle>
            <a:lvl1pPr marL="134938" indent="-134938">
              <a:defRPr sz="1400"/>
            </a:lvl1pPr>
          </a:lstStyle>
          <a:p>
            <a:pPr lvl="0"/>
            <a:r>
              <a:rPr lang="en-US"/>
              <a:t>Add first level body copy</a:t>
            </a:r>
            <a:endParaRPr lang="en-GB"/>
          </a:p>
        </p:txBody>
      </p:sp>
    </p:spTree>
    <p:extLst>
      <p:ext uri="{BB962C8B-B14F-4D97-AF65-F5344CB8AC3E}">
        <p14:creationId xmlns:p14="http://schemas.microsoft.com/office/powerpoint/2010/main" val="3139232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box &amp; graph with title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AE376A4-7281-4F17-A9FD-693411D93715}"/>
              </a:ext>
            </a:extLst>
          </p:cNvPr>
          <p:cNvSpPr>
            <a:spLocks noGrp="1"/>
          </p:cNvSpPr>
          <p:nvPr>
            <p:ph type="body" sz="quarter" idx="15" hasCustomPrompt="1"/>
          </p:nvPr>
        </p:nvSpPr>
        <p:spPr>
          <a:xfrm>
            <a:off x="906463" y="1559934"/>
            <a:ext cx="4784889"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title</a:t>
            </a:r>
            <a:endParaRPr lang="en-GB"/>
          </a:p>
        </p:txBody>
      </p:sp>
      <p:sp>
        <p:nvSpPr>
          <p:cNvPr id="9" name="Text Placeholder 9">
            <a:extLst>
              <a:ext uri="{FF2B5EF4-FFF2-40B4-BE49-F238E27FC236}">
                <a16:creationId xmlns:a16="http://schemas.microsoft.com/office/drawing/2014/main" id="{1E8DC738-4037-4237-BAB7-86B39D39E3DB}"/>
              </a:ext>
            </a:extLst>
          </p:cNvPr>
          <p:cNvSpPr>
            <a:spLocks noGrp="1"/>
          </p:cNvSpPr>
          <p:nvPr>
            <p:ph type="body" sz="quarter" idx="16" hasCustomPrompt="1"/>
          </p:nvPr>
        </p:nvSpPr>
        <p:spPr>
          <a:xfrm>
            <a:off x="6358059" y="1559934"/>
            <a:ext cx="4942091" cy="343161"/>
          </a:xfrm>
        </p:spPr>
        <p:txBody>
          <a:bodyPr vert="horz" lIns="0" tIns="0" rIns="0" bIns="0" rtlCol="0">
            <a:noAutofit/>
          </a:bodyPr>
          <a:lstStyle>
            <a:lvl1pPr marL="0" indent="0">
              <a:buNone/>
              <a:defRPr lang="en-GB" sz="16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graph title</a:t>
            </a:r>
            <a:endParaRPr lang="en-GB"/>
          </a:p>
        </p:txBody>
      </p:sp>
      <p:sp>
        <p:nvSpPr>
          <p:cNvPr id="11" name="Chart Placeholder 9">
            <a:extLst>
              <a:ext uri="{FF2B5EF4-FFF2-40B4-BE49-F238E27FC236}">
                <a16:creationId xmlns:a16="http://schemas.microsoft.com/office/drawing/2014/main" id="{59693680-0040-4E91-884A-D427AF4875DC}"/>
              </a:ext>
            </a:extLst>
          </p:cNvPr>
          <p:cNvSpPr>
            <a:spLocks noGrp="1"/>
          </p:cNvSpPr>
          <p:nvPr>
            <p:ph type="chart" sz="quarter" idx="18" hasCustomPrompt="1"/>
          </p:nvPr>
        </p:nvSpPr>
        <p:spPr>
          <a:xfrm>
            <a:off x="6358059" y="1999130"/>
            <a:ext cx="4941766" cy="3579737"/>
          </a:xfrm>
          <a:solidFill>
            <a:schemeClr val="bg2">
              <a:lumMod val="20000"/>
              <a:lumOff val="80000"/>
            </a:schemeClr>
          </a:solidFill>
        </p:spPr>
        <p:txBody>
          <a:bodyPr/>
          <a:lstStyle>
            <a:lvl1pPr marL="0" indent="0">
              <a:buNone/>
              <a:defRPr sz="1600"/>
            </a:lvl1pPr>
          </a:lstStyle>
          <a:p>
            <a:r>
              <a:rPr lang="en-GB" dirty="0"/>
              <a:t>Add graph</a:t>
            </a:r>
          </a:p>
        </p:txBody>
      </p:sp>
      <p:sp>
        <p:nvSpPr>
          <p:cNvPr id="14" name="Text Placeholder 9">
            <a:extLst>
              <a:ext uri="{FF2B5EF4-FFF2-40B4-BE49-F238E27FC236}">
                <a16:creationId xmlns:a16="http://schemas.microsoft.com/office/drawing/2014/main" id="{8F58ECE0-1B4F-46E5-BD09-716EBD33EB53}"/>
              </a:ext>
            </a:extLst>
          </p:cNvPr>
          <p:cNvSpPr>
            <a:spLocks noGrp="1"/>
          </p:cNvSpPr>
          <p:nvPr>
            <p:ph type="body" sz="quarter" idx="20" hasCustomPrompt="1"/>
          </p:nvPr>
        </p:nvSpPr>
        <p:spPr>
          <a:xfrm>
            <a:off x="6358059" y="5757371"/>
            <a:ext cx="4941766" cy="242103"/>
          </a:xfrm>
        </p:spPr>
        <p:txBody>
          <a:bodyPr vert="horz" lIns="0" tIns="0" rIns="0" bIns="0" rtlCol="0">
            <a:noAutofit/>
          </a:bodyPr>
          <a:lstStyle>
            <a:lvl1pPr marL="0" inden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12" name="Content Placeholder 4">
            <a:extLst>
              <a:ext uri="{FF2B5EF4-FFF2-40B4-BE49-F238E27FC236}">
                <a16:creationId xmlns:a16="http://schemas.microsoft.com/office/drawing/2014/main" id="{1A5B07B7-037F-468E-8448-5A29FA5C1783}"/>
              </a:ext>
            </a:extLst>
          </p:cNvPr>
          <p:cNvSpPr>
            <a:spLocks noGrp="1"/>
          </p:cNvSpPr>
          <p:nvPr>
            <p:ph sz="quarter" idx="11" hasCustomPrompt="1"/>
          </p:nvPr>
        </p:nvSpPr>
        <p:spPr>
          <a:xfrm>
            <a:off x="906464" y="1999130"/>
            <a:ext cx="4785420" cy="38587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7EA24D25-6338-4D89-B23F-AFC937C38DBC}"/>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6" name="Text Placeholder 3">
            <a:extLst>
              <a:ext uri="{FF2B5EF4-FFF2-40B4-BE49-F238E27FC236}">
                <a16:creationId xmlns:a16="http://schemas.microsoft.com/office/drawing/2014/main" id="{F748BD08-B8C9-4550-A6AD-F538C91EF48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739473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title text &amp; tabl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3" y="1592263"/>
            <a:ext cx="2972202"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4178300" y="1592263"/>
            <a:ext cx="7121525" cy="4265613"/>
          </a:xfrm>
          <a:solidFill>
            <a:schemeClr val="bg2">
              <a:lumMod val="20000"/>
              <a:lumOff val="80000"/>
            </a:schemeClr>
          </a:solidFill>
        </p:spPr>
        <p:txBody>
          <a:bodyPr/>
          <a:lstStyle>
            <a:lvl1pPr marL="0" indent="0">
              <a:buNone/>
              <a:defRPr sz="1600"/>
            </a:lvl1pPr>
          </a:lstStyle>
          <a:p>
            <a:r>
              <a:rPr lang="en-GB" dirty="0"/>
              <a:t>Add table</a:t>
            </a:r>
          </a:p>
        </p:txBody>
      </p:sp>
      <p:sp>
        <p:nvSpPr>
          <p:cNvPr id="8" name="Title 1">
            <a:extLst>
              <a:ext uri="{FF2B5EF4-FFF2-40B4-BE49-F238E27FC236}">
                <a16:creationId xmlns:a16="http://schemas.microsoft.com/office/drawing/2014/main" id="{A6B8A2C8-F818-400B-AA9D-F517A11CFB98}"/>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0" name="Text Placeholder 3">
            <a:extLst>
              <a:ext uri="{FF2B5EF4-FFF2-40B4-BE49-F238E27FC236}">
                <a16:creationId xmlns:a16="http://schemas.microsoft.com/office/drawing/2014/main" id="{F23AF189-54C8-4682-90AF-B2D0581D368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645768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mp; 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801FAED1-3BDC-4517-B5E4-D412EC0FFF2A}"/>
              </a:ext>
            </a:extLst>
          </p:cNvPr>
          <p:cNvSpPr>
            <a:spLocks noGrp="1"/>
          </p:cNvSpPr>
          <p:nvPr>
            <p:ph type="tbl" sz="quarter" idx="12" hasCustomPrompt="1"/>
          </p:nvPr>
        </p:nvSpPr>
        <p:spPr>
          <a:xfrm>
            <a:off x="906462" y="1592263"/>
            <a:ext cx="10393361" cy="4265613"/>
          </a:xfrm>
          <a:solidFill>
            <a:schemeClr val="bg2">
              <a:lumMod val="20000"/>
              <a:lumOff val="80000"/>
            </a:schemeClr>
          </a:solidFill>
        </p:spPr>
        <p:txBody>
          <a:bodyPr/>
          <a:lstStyle>
            <a:lvl1pPr marL="0" indent="0">
              <a:buNone/>
              <a:defRPr sz="1600"/>
            </a:lvl1pPr>
          </a:lstStyle>
          <a:p>
            <a:r>
              <a:rPr lang="en-GB" dirty="0"/>
              <a:t>Add table</a:t>
            </a:r>
          </a:p>
        </p:txBody>
      </p:sp>
      <p:sp>
        <p:nvSpPr>
          <p:cNvPr id="7" name="Title 1">
            <a:extLst>
              <a:ext uri="{FF2B5EF4-FFF2-40B4-BE49-F238E27FC236}">
                <a16:creationId xmlns:a16="http://schemas.microsoft.com/office/drawing/2014/main" id="{1C1F7C03-37EE-463A-A910-97529A017ED9}"/>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D68EE590-3ED0-4815-8767-B8E90785ACD9}"/>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31907984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ubtitle, content &amp; large pictu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CCEB854-CE92-4FA8-8665-63D883D8BED3}"/>
              </a:ext>
            </a:extLst>
          </p:cNvPr>
          <p:cNvSpPr/>
          <p:nvPr userDrawn="1"/>
        </p:nvSpPr>
        <p:spPr bwMode="gray">
          <a:xfrm>
            <a:off x="359596" y="811658"/>
            <a:ext cx="11743361" cy="40343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buFont typeface="Courier New" pitchFamily="49" charset="0"/>
              <a:buNone/>
            </a:pPr>
            <a:endParaRPr lang="en-GB" sz="1600" dirty="0">
              <a:solidFill>
                <a:schemeClr val="bg1"/>
              </a:solidFill>
              <a:latin typeface="Brave Sans" panose="020B0504020101010102" pitchFamily="34" charset="0"/>
              <a:cs typeface="Brave Sans" panose="020B0504020101010102" pitchFamily="34" charset="0"/>
            </a:endParaRPr>
          </a:p>
        </p:txBody>
      </p:sp>
      <p:cxnSp>
        <p:nvCxnSpPr>
          <p:cNvPr id="11" name="Straight Connector 10">
            <a:extLst>
              <a:ext uri="{FF2B5EF4-FFF2-40B4-BE49-F238E27FC236}">
                <a16:creationId xmlns:a16="http://schemas.microsoft.com/office/drawing/2014/main" id="{6AC8A76D-ECD1-48DB-AD5F-CE32BFB58777}"/>
              </a:ext>
            </a:extLst>
          </p:cNvPr>
          <p:cNvCxnSpPr>
            <a:cxnSpLocks/>
          </p:cNvCxnSpPr>
          <p:nvPr userDrawn="1"/>
        </p:nvCxnSpPr>
        <p:spPr>
          <a:xfrm>
            <a:off x="906463" y="1074695"/>
            <a:ext cx="5868908"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2" y="1585430"/>
            <a:ext cx="5868909" cy="4272445"/>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35BB7F6E-5153-4780-80FD-C3880708F546}"/>
              </a:ext>
            </a:extLst>
          </p:cNvPr>
          <p:cNvSpPr>
            <a:spLocks noGrp="1"/>
          </p:cNvSpPr>
          <p:nvPr>
            <p:ph type="pic" sz="quarter" idx="20" hasCustomPrompt="1"/>
          </p:nvPr>
        </p:nvSpPr>
        <p:spPr>
          <a:xfrm>
            <a:off x="7227066" y="630237"/>
            <a:ext cx="4072759" cy="5227635"/>
          </a:xfrm>
          <a:solidFill>
            <a:schemeClr val="bg2">
              <a:lumMod val="95000"/>
            </a:schemeClr>
          </a:solidFill>
        </p:spPr>
        <p:txBody>
          <a:bodyPr vert="horz" lIns="0" tIns="45720" rIns="91440" bIns="45720" rtlCol="0">
            <a:noAutofit/>
          </a:bodyPr>
          <a:lstStyle>
            <a:lvl1pPr>
              <a:defRPr lang="en-GB" dirty="0">
                <a:solidFill>
                  <a:schemeClr val="bg1"/>
                </a:solidFill>
              </a:defRPr>
            </a:lvl1pPr>
          </a:lstStyle>
          <a:p>
            <a:pPr marL="0" lvl="0" indent="0">
              <a:buNone/>
            </a:pPr>
            <a:r>
              <a:rPr lang="en-GB" dirty="0"/>
              <a:t>Add picture</a:t>
            </a:r>
          </a:p>
        </p:txBody>
      </p:sp>
      <p:sp>
        <p:nvSpPr>
          <p:cNvPr id="9" name="Text Placeholder 9">
            <a:extLst>
              <a:ext uri="{FF2B5EF4-FFF2-40B4-BE49-F238E27FC236}">
                <a16:creationId xmlns:a16="http://schemas.microsoft.com/office/drawing/2014/main" id="{9F34B7CA-F8C7-4C5F-BB60-E4395928D429}"/>
              </a:ext>
            </a:extLst>
          </p:cNvPr>
          <p:cNvSpPr>
            <a:spLocks noGrp="1"/>
          </p:cNvSpPr>
          <p:nvPr>
            <p:ph type="body" sz="quarter" idx="21" hasCustomPrompt="1"/>
          </p:nvPr>
        </p:nvSpPr>
        <p:spPr>
          <a:xfrm>
            <a:off x="7227066" y="5386688"/>
            <a:ext cx="4072759" cy="471184"/>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10" name="Title 1">
            <a:extLst>
              <a:ext uri="{FF2B5EF4-FFF2-40B4-BE49-F238E27FC236}">
                <a16:creationId xmlns:a16="http://schemas.microsoft.com/office/drawing/2014/main" id="{7D83CB9C-45E0-4B08-AB03-C2C5F4C24057}"/>
              </a:ext>
            </a:extLst>
          </p:cNvPr>
          <p:cNvSpPr>
            <a:spLocks noGrp="1"/>
          </p:cNvSpPr>
          <p:nvPr>
            <p:ph type="title" hasCustomPrompt="1"/>
          </p:nvPr>
        </p:nvSpPr>
        <p:spPr>
          <a:xfrm>
            <a:off x="906463" y="506192"/>
            <a:ext cx="5868909" cy="540000"/>
          </a:xfrm>
        </p:spPr>
        <p:txBody>
          <a:bodyPr anchor="ctr"/>
          <a:lstStyle>
            <a:lvl1pPr>
              <a:defRPr/>
            </a:lvl1pPr>
          </a:lstStyle>
          <a:p>
            <a:r>
              <a:rPr lang="en-US"/>
              <a:t>Add title</a:t>
            </a:r>
            <a:endParaRPr lang="en-GB"/>
          </a:p>
        </p:txBody>
      </p:sp>
      <p:sp>
        <p:nvSpPr>
          <p:cNvPr id="12" name="Text Placeholder 3">
            <a:extLst>
              <a:ext uri="{FF2B5EF4-FFF2-40B4-BE49-F238E27FC236}">
                <a16:creationId xmlns:a16="http://schemas.microsoft.com/office/drawing/2014/main" id="{2A22B088-EB16-4642-80AC-4C7D87CFAE0B}"/>
              </a:ext>
            </a:extLst>
          </p:cNvPr>
          <p:cNvSpPr>
            <a:spLocks noGrp="1"/>
          </p:cNvSpPr>
          <p:nvPr>
            <p:ph type="body" sz="quarter" idx="10" hasCustomPrompt="1"/>
          </p:nvPr>
        </p:nvSpPr>
        <p:spPr>
          <a:xfrm>
            <a:off x="906464" y="1155943"/>
            <a:ext cx="5868908"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1493881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86DE531-C393-4064-92C3-631DB7E419A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37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56843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EFFBAAE9-671C-40BF-A467-C73C0C8326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6213" y="1395412"/>
            <a:ext cx="11199664" cy="666861"/>
          </a:xfrm>
        </p:spPr>
        <p:txBody>
          <a:bodyPr lIns="0" tIns="0" rIns="0" bIns="0" anchor="ctr" anchorCtr="0">
            <a:noAutofit/>
          </a:bodyPr>
          <a:lstStyle>
            <a:lvl1pPr algn="l">
              <a:defRPr sz="2500" spc="140">
                <a:solidFill>
                  <a:schemeClr val="tx1">
                    <a:lumMod val="75000"/>
                    <a:lumOff val="25000"/>
                  </a:schemeClr>
                </a:solidFill>
                <a:latin typeface="Arial"/>
              </a:defRPr>
            </a:lvl1pPr>
          </a:lstStyle>
          <a:p>
            <a:r>
              <a:rPr lang="en-GB"/>
              <a:t>Click to edit Master title style</a:t>
            </a:r>
            <a:endParaRPr lang="en-US"/>
          </a:p>
        </p:txBody>
      </p:sp>
      <p:sp>
        <p:nvSpPr>
          <p:cNvPr id="7" name="Text Placeholder 2"/>
          <p:cNvSpPr>
            <a:spLocks noGrp="1"/>
          </p:cNvSpPr>
          <p:nvPr>
            <p:ph type="body" idx="10"/>
          </p:nvPr>
        </p:nvSpPr>
        <p:spPr>
          <a:xfrm>
            <a:off x="486213" y="2466616"/>
            <a:ext cx="11199664" cy="3211313"/>
          </a:xfrm>
        </p:spPr>
        <p:txBody>
          <a:bodyPr lIns="0" tIns="0" rIns="0" bIns="0" numCol="2" anchor="t" anchorCtr="0">
            <a:noAutofit/>
          </a:bodyPr>
          <a:lstStyle>
            <a:lvl1pPr marL="0" indent="0" algn="l">
              <a:buNone/>
              <a:defRPr sz="1800" spc="14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a:p>
            <a:pPr lvl="0"/>
            <a:endParaRPr lang="en-GB"/>
          </a:p>
          <a:p>
            <a:pPr lvl="0"/>
            <a:endParaRPr lang="en-GB"/>
          </a:p>
          <a:p>
            <a:pPr lvl="0"/>
            <a:endParaRPr lang="en-GB"/>
          </a:p>
          <a:p>
            <a:pPr lvl="0"/>
            <a:endParaRPr lang="en-GB"/>
          </a:p>
          <a:p>
            <a:pPr lvl="0"/>
            <a:endParaRPr lang="en-GB"/>
          </a:p>
        </p:txBody>
      </p:sp>
      <p:sp>
        <p:nvSpPr>
          <p:cNvPr id="5" name="Slide Number Placeholder 5">
            <a:extLst>
              <a:ext uri="{FF2B5EF4-FFF2-40B4-BE49-F238E27FC236}">
                <a16:creationId xmlns:a16="http://schemas.microsoft.com/office/drawing/2014/main" id="{3F0245C0-0A6A-41D2-818A-276256A768D2}"/>
              </a:ext>
            </a:extLst>
          </p:cNvPr>
          <p:cNvSpPr>
            <a:spLocks noGrp="1"/>
          </p:cNvSpPr>
          <p:nvPr>
            <p:ph type="sldNum" sz="quarter" idx="12"/>
          </p:nvPr>
        </p:nvSpPr>
        <p:spPr>
          <a:xfrm>
            <a:off x="8610600" y="6356352"/>
            <a:ext cx="2743200" cy="365125"/>
          </a:xfrm>
        </p:spPr>
        <p:txBody>
          <a:bodyPr/>
          <a:lstStyle/>
          <a:p>
            <a:fld id="{A5FD524B-A2CA-44B6-A908-28F8E117AD1A}" type="slidenum">
              <a:rPr lang="en-GB" smtClean="0"/>
              <a:t>‹#›</a:t>
            </a:fld>
            <a:endParaRPr lang="en-GB" dirty="0"/>
          </a:p>
        </p:txBody>
      </p:sp>
    </p:spTree>
    <p:extLst>
      <p:ext uri="{BB962C8B-B14F-4D97-AF65-F5344CB8AC3E}">
        <p14:creationId xmlns:p14="http://schemas.microsoft.com/office/powerpoint/2010/main" val="2359963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FDBDB-B691-4775-B35D-49FE44CA6F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65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5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F8C1F9-4BCB-5542-B618-2168CC1272DB}" type="datetime1">
              <a:rPr lang="en-GB" smtClean="0"/>
              <a:t>21/11/2025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83141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88912" y="134754"/>
            <a:ext cx="7233139" cy="1961332"/>
          </a:xfrm>
          <a:prstGeom prst="rect">
            <a:avLst/>
          </a:prstGeom>
        </p:spPr>
        <p:txBody>
          <a:bodyPr lIns="0" tIns="0" rIns="0" bIns="0">
            <a:noAutofit/>
          </a:bodyPr>
          <a:lstStyle>
            <a:lvl1pPr algn="l">
              <a:defRPr sz="2700" baseline="0">
                <a:solidFill>
                  <a:schemeClr val="tx1"/>
                </a:solidFill>
                <a:latin typeface="+mj-lt"/>
              </a:defRPr>
            </a:lvl1pPr>
          </a:lstStyle>
          <a:p>
            <a:r>
              <a:rPr lang="en-GB"/>
              <a:t>Title</a:t>
            </a:r>
          </a:p>
        </p:txBody>
      </p:sp>
      <p:sp>
        <p:nvSpPr>
          <p:cNvPr id="5" name="Content Placeholder 4"/>
          <p:cNvSpPr>
            <a:spLocks noGrp="1"/>
          </p:cNvSpPr>
          <p:nvPr>
            <p:ph sz="quarter" idx="11" hasCustomPrompt="1"/>
          </p:nvPr>
        </p:nvSpPr>
        <p:spPr>
          <a:xfrm>
            <a:off x="3188911" y="2207394"/>
            <a:ext cx="7233683" cy="1681200"/>
          </a:xfrm>
          <a:prstGeom prst="rect">
            <a:avLst/>
          </a:prstGeom>
        </p:spPr>
        <p:txBody>
          <a:bodyPr lIns="0" tIns="46800" rIns="0" bIns="0"/>
          <a:lstStyle>
            <a:lvl1pPr marL="0" indent="0" algn="l">
              <a:buNone/>
              <a:defRPr sz="2700" baseline="0">
                <a:latin typeface="+mn-lt"/>
              </a:defRPr>
            </a:lvl1pPr>
            <a:lvl2pPr>
              <a:defRPr sz="3000">
                <a:latin typeface="+mj-lt"/>
              </a:defRPr>
            </a:lvl2pPr>
            <a:lvl3pPr>
              <a:defRPr sz="3000">
                <a:latin typeface="+mj-lt"/>
              </a:defRPr>
            </a:lvl3pPr>
            <a:lvl4pPr>
              <a:defRPr sz="3000">
                <a:latin typeface="+mj-lt"/>
              </a:defRPr>
            </a:lvl4pPr>
            <a:lvl5pPr>
              <a:defRPr sz="3000">
                <a:latin typeface="+mj-lt"/>
              </a:defRPr>
            </a:lvl5pPr>
          </a:lstStyle>
          <a:p>
            <a:pPr lvl="0"/>
            <a:r>
              <a:rPr lang="en-US"/>
              <a:t>Meeting name</a:t>
            </a:r>
          </a:p>
          <a:p>
            <a:pPr lvl="0"/>
            <a:r>
              <a:rPr lang="en-US"/>
              <a:t>Date</a:t>
            </a:r>
          </a:p>
        </p:txBody>
      </p:sp>
      <p:sp>
        <p:nvSpPr>
          <p:cNvPr id="17" name="Content Placeholder 5"/>
          <p:cNvSpPr>
            <a:spLocks noGrp="1"/>
          </p:cNvSpPr>
          <p:nvPr>
            <p:ph sz="quarter" idx="12"/>
          </p:nvPr>
        </p:nvSpPr>
        <p:spPr>
          <a:xfrm>
            <a:off x="0" y="0"/>
            <a:ext cx="3035808" cy="6858000"/>
          </a:xfrm>
          <a:prstGeom prst="rect">
            <a:avLst/>
          </a:prstGeom>
        </p:spPr>
        <p:txBody>
          <a:bodyPr lIns="0" tIns="0" rIns="0" bIns="0"/>
          <a:lstStyle>
            <a:lvl1pPr marL="0" indent="0">
              <a:buNone/>
              <a:defRPr sz="3000">
                <a:latin typeface="+mn-lt"/>
              </a:defRPr>
            </a:lvl1pPr>
            <a:lvl2pPr>
              <a:defRPr sz="3000">
                <a:latin typeface="+mj-lt"/>
              </a:defRPr>
            </a:lvl2pPr>
            <a:lvl3pPr>
              <a:defRPr sz="3000">
                <a:latin typeface="+mj-lt"/>
              </a:defRPr>
            </a:lvl3pPr>
            <a:lvl4pPr>
              <a:defRPr sz="3000">
                <a:latin typeface="+mj-lt"/>
              </a:defRPr>
            </a:lvl4pPr>
            <a:lvl5pPr>
              <a:defRPr sz="3000">
                <a:latin typeface="+mj-lt"/>
              </a:defRPr>
            </a:lvl5pPr>
          </a:lstStyle>
          <a:p>
            <a:pPr lvl="0"/>
            <a:r>
              <a:rPr lang="en-US"/>
              <a:t>Click to edit Master text styles</a:t>
            </a:r>
          </a:p>
        </p:txBody>
      </p:sp>
      <p:sp>
        <p:nvSpPr>
          <p:cNvPr id="21" name="Circle: Hollow 9">
            <a:extLst>
              <a:ext uri="{FF2B5EF4-FFF2-40B4-BE49-F238E27FC236}">
                <a16:creationId xmlns:a16="http://schemas.microsoft.com/office/drawing/2014/main" id="{D8BF39FF-C0F5-4A51-91F7-02C71E663F13}"/>
              </a:ext>
            </a:extLst>
          </p:cNvPr>
          <p:cNvSpPr>
            <a:spLocks noChangeAspect="1"/>
          </p:cNvSpPr>
          <p:nvPr userDrawn="1"/>
        </p:nvSpPr>
        <p:spPr>
          <a:xfrm>
            <a:off x="11414585" y="6140386"/>
            <a:ext cx="575945" cy="575944"/>
          </a:xfrm>
          <a:prstGeom prst="donut">
            <a:avLst>
              <a:gd name="adj" fmla="val 17657"/>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22" name="Rectangle 21">
            <a:extLst>
              <a:ext uri="{FF2B5EF4-FFF2-40B4-BE49-F238E27FC236}">
                <a16:creationId xmlns:a16="http://schemas.microsoft.com/office/drawing/2014/main" id="{11ABDF43-ADBE-4B3B-9FF1-EBD434832FDD}"/>
              </a:ext>
            </a:extLst>
          </p:cNvPr>
          <p:cNvSpPr>
            <a:spLocks noChangeAspect="1"/>
          </p:cNvSpPr>
          <p:nvPr userDrawn="1"/>
        </p:nvSpPr>
        <p:spPr>
          <a:xfrm>
            <a:off x="11349807" y="6368432"/>
            <a:ext cx="705415" cy="119852"/>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23" name="TextBox 22"/>
          <p:cNvSpPr txBox="1"/>
          <p:nvPr userDrawn="1"/>
        </p:nvSpPr>
        <p:spPr>
          <a:xfrm>
            <a:off x="913002" y="6493161"/>
            <a:ext cx="707119" cy="156197"/>
          </a:xfrm>
          <a:prstGeom prst="rect">
            <a:avLst/>
          </a:prstGeom>
          <a:noFill/>
        </p:spPr>
        <p:txBody>
          <a:bodyPr wrap="square" lIns="0" tIns="0" rIns="0" bIns="0" rtlCol="0">
            <a:spAutoFit/>
          </a:bodyPr>
          <a:lstStyle/>
          <a:p>
            <a:pPr algn="l"/>
            <a:fld id="{8552FEF4-43CA-47F9-8A9C-CC0E010519B5}" type="slidenum">
              <a:rPr lang="en-GB" sz="1015" smtClean="0">
                <a:solidFill>
                  <a:schemeClr val="tx1"/>
                </a:solidFill>
              </a:rPr>
              <a:pPr algn="l"/>
              <a:t>‹#›</a:t>
            </a:fld>
            <a:endParaRPr lang="en-GB" sz="1015" dirty="0">
              <a:solidFill>
                <a:schemeClr val="tx1"/>
              </a:solidFill>
            </a:endParaRPr>
          </a:p>
        </p:txBody>
      </p:sp>
      <p:sp>
        <p:nvSpPr>
          <p:cNvPr id="24" name="Rectangle 23"/>
          <p:cNvSpPr/>
          <p:nvPr userDrawn="1"/>
        </p:nvSpPr>
        <p:spPr>
          <a:xfrm>
            <a:off x="2963808" y="0"/>
            <a:ext cx="72000" cy="6868800"/>
          </a:xfrm>
          <a:prstGeom prst="rect">
            <a:avLst/>
          </a:prstGeom>
          <a:solidFill>
            <a:schemeClr val="tx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67500" bIns="67500" rtlCol="0" anchor="ctr" anchorCtr="0"/>
          <a:lstStyle/>
          <a:p>
            <a:pPr algn="ctr"/>
            <a:endParaRPr lang="en-GB" sz="1050" b="1" dirty="0">
              <a:solidFill>
                <a:schemeClr val="bg1"/>
              </a:solidFill>
              <a:cs typeface="Arial" pitchFamily="34" charset="0"/>
            </a:endParaRPr>
          </a:p>
        </p:txBody>
      </p:sp>
      <p:sp>
        <p:nvSpPr>
          <p:cNvPr id="14" name="Rectangle 13">
            <a:extLst>
              <a:ext uri="{FF2B5EF4-FFF2-40B4-BE49-F238E27FC236}">
                <a16:creationId xmlns:a16="http://schemas.microsoft.com/office/drawing/2014/main" id="{56B8CC57-B242-47B8-8D6E-C5789BBC15AC}"/>
              </a:ext>
            </a:extLst>
          </p:cNvPr>
          <p:cNvSpPr>
            <a:spLocks/>
          </p:cNvSpPr>
          <p:nvPr userDrawn="1"/>
        </p:nvSpPr>
        <p:spPr>
          <a:xfrm>
            <a:off x="3188909" y="6366169"/>
            <a:ext cx="8097131" cy="122115"/>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83077" bIns="83077" rtlCol="0" anchor="ctr" anchorCtr="0"/>
          <a:lstStyle/>
          <a:p>
            <a:pPr algn="l"/>
            <a:endParaRPr lang="en-GB" sz="1292" b="1" dirty="0">
              <a:solidFill>
                <a:schemeClr val="bg1"/>
              </a:solidFill>
              <a:cs typeface="Arial" pitchFamily="34" charset="0"/>
            </a:endParaRPr>
          </a:p>
        </p:txBody>
      </p:sp>
      <p:sp>
        <p:nvSpPr>
          <p:cNvPr id="10" name="Rectangle 9">
            <a:extLst>
              <a:ext uri="{FF2B5EF4-FFF2-40B4-BE49-F238E27FC236}">
                <a16:creationId xmlns:a16="http://schemas.microsoft.com/office/drawing/2014/main" id="{9A8D1E50-8A67-4AD1-9226-DC0E21F039B4}"/>
              </a:ext>
            </a:extLst>
          </p:cNvPr>
          <p:cNvSpPr/>
          <p:nvPr userDrawn="1"/>
        </p:nvSpPr>
        <p:spPr>
          <a:xfrm>
            <a:off x="3380013" y="6488284"/>
            <a:ext cx="8669179" cy="338554"/>
          </a:xfrm>
          <a:prstGeom prst="rect">
            <a:avLst/>
          </a:prstGeom>
        </p:spPr>
        <p:txBody>
          <a:bodyPr wrap="square">
            <a:noAutofit/>
          </a:bodyPr>
          <a:lstStyle/>
          <a:p>
            <a:pPr algn="ctr"/>
            <a:r>
              <a:rPr lang="en-US" sz="600" i="1" dirty="0">
                <a:solidFill>
                  <a:schemeClr val="tx1"/>
                </a:solidFill>
              </a:rPr>
              <a:t>This document reflects ongoing work and discussions within TfL and is subject to change. It is not intended to reflect or represent any formal TfL/LU views or policy.  Its subject matter may relate to issues which would be subject to consultation and appropriate decision making. Its contents are confidential and should not be disclosed to any unauthorised persons without the prior agreement of TfL.</a:t>
            </a:r>
            <a:endParaRPr lang="en-GB" sz="600" i="1" dirty="0">
              <a:solidFill>
                <a:schemeClr val="tx1"/>
              </a:solidFill>
            </a:endParaRPr>
          </a:p>
        </p:txBody>
      </p:sp>
    </p:spTree>
    <p:extLst>
      <p:ext uri="{BB962C8B-B14F-4D97-AF65-F5344CB8AC3E}">
        <p14:creationId xmlns:p14="http://schemas.microsoft.com/office/powerpoint/2010/main" val="133220746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A8030809-F872-4217-BB9E-BDE66ACEF6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32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06463" y="1057343"/>
            <a:ext cx="10393362" cy="4800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030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Cover">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B0BAE8-3627-41FC-A022-A3B4B8226BBD}"/>
              </a:ext>
            </a:extLst>
          </p:cNvPr>
          <p:cNvSpPr/>
          <p:nvPr userDrawn="1"/>
        </p:nvSpPr>
        <p:spPr>
          <a:xfrm>
            <a:off x="0" y="0"/>
            <a:ext cx="12192000" cy="6858000"/>
          </a:xfrm>
          <a:prstGeom prst="rect">
            <a:avLst/>
          </a:prstGeom>
          <a:solidFill>
            <a:schemeClr val="tx1"/>
          </a:solidFill>
        </p:spPr>
        <p:txBody>
          <a:bodyPr wrap="square" rtlCol="0" anchor="ctr">
            <a:noAutofit/>
          </a:bodyPr>
          <a:lstStyle/>
          <a:p>
            <a:pPr algn="l"/>
            <a:endParaRPr lang="en-GB" sz="1600" b="1" dirty="0"/>
          </a:p>
        </p:txBody>
      </p:sp>
      <p:sp>
        <p:nvSpPr>
          <p:cNvPr id="2" name="Title 1"/>
          <p:cNvSpPr>
            <a:spLocks noGrp="1"/>
          </p:cNvSpPr>
          <p:nvPr>
            <p:ph type="ctrTitle" hasCustomPrompt="1"/>
          </p:nvPr>
        </p:nvSpPr>
        <p:spPr>
          <a:xfrm>
            <a:off x="913001" y="134754"/>
            <a:ext cx="11135525" cy="1961332"/>
          </a:xfrm>
          <a:prstGeom prst="rect">
            <a:avLst/>
          </a:prstGeom>
        </p:spPr>
        <p:txBody>
          <a:bodyPr lIns="0" tIns="0" rIns="0" bIns="0">
            <a:noAutofit/>
          </a:bodyPr>
          <a:lstStyle>
            <a:lvl1pPr algn="l">
              <a:defRPr sz="3600" baseline="0">
                <a:solidFill>
                  <a:schemeClr val="bg1"/>
                </a:solidFill>
                <a:latin typeface="+mj-lt"/>
              </a:defRPr>
            </a:lvl1pPr>
          </a:lstStyle>
          <a:p>
            <a:r>
              <a:rPr lang="en-GB"/>
              <a:t>Title</a:t>
            </a:r>
          </a:p>
        </p:txBody>
      </p:sp>
      <p:sp>
        <p:nvSpPr>
          <p:cNvPr id="5" name="Content Placeholder 4"/>
          <p:cNvSpPr>
            <a:spLocks noGrp="1"/>
          </p:cNvSpPr>
          <p:nvPr>
            <p:ph sz="quarter" idx="11" hasCustomPrompt="1"/>
          </p:nvPr>
        </p:nvSpPr>
        <p:spPr>
          <a:xfrm>
            <a:off x="912830" y="3080715"/>
            <a:ext cx="11136362" cy="1681200"/>
          </a:xfrm>
          <a:prstGeom prst="rect">
            <a:avLst/>
          </a:prstGeom>
        </p:spPr>
        <p:txBody>
          <a:bodyPr lIns="0" tIns="46800" rIns="0" bIns="0"/>
          <a:lstStyle>
            <a:lvl1pPr marL="0" indent="0" algn="l">
              <a:buNone/>
              <a:defRPr sz="3600" baseline="0">
                <a:solidFill>
                  <a:schemeClr val="bg1"/>
                </a:solidFill>
                <a:latin typeface="+mn-lt"/>
              </a:defRPr>
            </a:lvl1pPr>
            <a:lvl2pPr>
              <a:defRPr sz="4000">
                <a:latin typeface="+mj-lt"/>
              </a:defRPr>
            </a:lvl2pPr>
            <a:lvl3pPr>
              <a:defRPr sz="4000">
                <a:latin typeface="+mj-lt"/>
              </a:defRPr>
            </a:lvl3pPr>
            <a:lvl4pPr>
              <a:defRPr sz="4000">
                <a:latin typeface="+mj-lt"/>
              </a:defRPr>
            </a:lvl4pPr>
            <a:lvl5pPr>
              <a:defRPr sz="4000">
                <a:latin typeface="+mj-lt"/>
              </a:defRPr>
            </a:lvl5pPr>
          </a:lstStyle>
          <a:p>
            <a:pPr lvl="0"/>
            <a:r>
              <a:rPr lang="en-US"/>
              <a:t>Meeting name</a:t>
            </a:r>
          </a:p>
          <a:p>
            <a:pPr lvl="0"/>
            <a:r>
              <a:rPr lang="en-US"/>
              <a:t>Date</a:t>
            </a:r>
          </a:p>
        </p:txBody>
      </p:sp>
      <p:sp>
        <p:nvSpPr>
          <p:cNvPr id="23" name="TextBox 22"/>
          <p:cNvSpPr txBox="1"/>
          <p:nvPr userDrawn="1"/>
        </p:nvSpPr>
        <p:spPr>
          <a:xfrm>
            <a:off x="913001" y="6493160"/>
            <a:ext cx="707119" cy="208390"/>
          </a:xfrm>
          <a:prstGeom prst="rect">
            <a:avLst/>
          </a:prstGeom>
          <a:noFill/>
        </p:spPr>
        <p:txBody>
          <a:bodyPr wrap="square" lIns="0" tIns="0" rIns="0" bIns="0" rtlCol="0">
            <a:spAutoFit/>
          </a:bodyPr>
          <a:lstStyle/>
          <a:p>
            <a:pPr algn="l"/>
            <a:fld id="{8552FEF4-43CA-47F9-8A9C-CC0E010519B5}" type="slidenum">
              <a:rPr lang="en-GB" sz="1354" smtClean="0">
                <a:solidFill>
                  <a:schemeClr val="tx1"/>
                </a:solidFill>
              </a:rPr>
              <a:pPr algn="l"/>
              <a:t>‹#›</a:t>
            </a:fld>
            <a:endParaRPr lang="en-GB" sz="1354" dirty="0">
              <a:solidFill>
                <a:schemeClr val="tx1"/>
              </a:solidFill>
            </a:endParaRPr>
          </a:p>
        </p:txBody>
      </p:sp>
      <p:sp>
        <p:nvSpPr>
          <p:cNvPr id="12" name="Circle: Hollow 11">
            <a:extLst>
              <a:ext uri="{FF2B5EF4-FFF2-40B4-BE49-F238E27FC236}">
                <a16:creationId xmlns:a16="http://schemas.microsoft.com/office/drawing/2014/main" id="{3C19B4E7-2A15-4830-9AB0-F9CA36A8199D}"/>
              </a:ext>
            </a:extLst>
          </p:cNvPr>
          <p:cNvSpPr>
            <a:spLocks noChangeAspect="1"/>
          </p:cNvSpPr>
          <p:nvPr userDrawn="1"/>
        </p:nvSpPr>
        <p:spPr>
          <a:xfrm>
            <a:off x="207586" y="6140386"/>
            <a:ext cx="575945" cy="575944"/>
          </a:xfrm>
          <a:prstGeom prst="donut">
            <a:avLst>
              <a:gd name="adj" fmla="val 17657"/>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3" name="Rectangle 12">
            <a:extLst>
              <a:ext uri="{FF2B5EF4-FFF2-40B4-BE49-F238E27FC236}">
                <a16:creationId xmlns:a16="http://schemas.microsoft.com/office/drawing/2014/main" id="{5CCAE6B8-B2E1-4749-ABE2-54BD5919532B}"/>
              </a:ext>
            </a:extLst>
          </p:cNvPr>
          <p:cNvSpPr>
            <a:spLocks noChangeAspect="1"/>
          </p:cNvSpPr>
          <p:nvPr userDrawn="1"/>
        </p:nvSpPr>
        <p:spPr>
          <a:xfrm>
            <a:off x="142808" y="6368432"/>
            <a:ext cx="705415" cy="11985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5" name="Rectangle 14">
            <a:extLst>
              <a:ext uri="{FF2B5EF4-FFF2-40B4-BE49-F238E27FC236}">
                <a16:creationId xmlns:a16="http://schemas.microsoft.com/office/drawing/2014/main" id="{A2DAFC54-AE6D-4E80-873A-632DEE4C49BD}"/>
              </a:ext>
            </a:extLst>
          </p:cNvPr>
          <p:cNvSpPr>
            <a:spLocks/>
          </p:cNvSpPr>
          <p:nvPr userDrawn="1"/>
        </p:nvSpPr>
        <p:spPr>
          <a:xfrm>
            <a:off x="913001" y="6368434"/>
            <a:ext cx="11142000" cy="12211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10769" bIns="110769" rtlCol="0" anchor="ctr" anchorCtr="0"/>
          <a:lstStyle/>
          <a:p>
            <a:pPr algn="l"/>
            <a:endParaRPr lang="en-GB" sz="1723" b="1" dirty="0">
              <a:solidFill>
                <a:schemeClr val="bg1"/>
              </a:solidFill>
              <a:cs typeface="Arial" pitchFamily="34" charset="0"/>
            </a:endParaRPr>
          </a:p>
        </p:txBody>
      </p:sp>
      <p:sp>
        <p:nvSpPr>
          <p:cNvPr id="9" name="Rectangle 8">
            <a:extLst>
              <a:ext uri="{FF2B5EF4-FFF2-40B4-BE49-F238E27FC236}">
                <a16:creationId xmlns:a16="http://schemas.microsoft.com/office/drawing/2014/main" id="{F0E46074-4D22-4494-8894-E5E5256FC4F7}"/>
              </a:ext>
            </a:extLst>
          </p:cNvPr>
          <p:cNvSpPr/>
          <p:nvPr userDrawn="1"/>
        </p:nvSpPr>
        <p:spPr>
          <a:xfrm>
            <a:off x="912831" y="6488284"/>
            <a:ext cx="11136362" cy="338554"/>
          </a:xfrm>
          <a:prstGeom prst="rect">
            <a:avLst/>
          </a:prstGeom>
        </p:spPr>
        <p:txBody>
          <a:bodyPr wrap="square">
            <a:noAutofit/>
          </a:bodyPr>
          <a:lstStyle/>
          <a:p>
            <a:pPr algn="ctr"/>
            <a:endParaRPr lang="en-GB" sz="800" i="1" dirty="0">
              <a:solidFill>
                <a:schemeClr val="bg1"/>
              </a:solidFill>
            </a:endParaRPr>
          </a:p>
        </p:txBody>
      </p:sp>
    </p:spTree>
    <p:extLst>
      <p:ext uri="{BB962C8B-B14F-4D97-AF65-F5344CB8AC3E}">
        <p14:creationId xmlns:p14="http://schemas.microsoft.com/office/powerpoint/2010/main" val="242486086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ext Layout">
    <p:bg>
      <p:bgRef idx="1001">
        <a:schemeClr val="bg1"/>
      </p:bgRef>
    </p:bg>
    <p:spTree>
      <p:nvGrpSpPr>
        <p:cNvPr id="1" name=""/>
        <p:cNvGrpSpPr/>
        <p:nvPr/>
      </p:nvGrpSpPr>
      <p:grpSpPr>
        <a:xfrm>
          <a:off x="0" y="0"/>
          <a:ext cx="0" cy="0"/>
          <a:chOff x="0" y="0"/>
          <a:chExt cx="0" cy="0"/>
        </a:xfrm>
      </p:grpSpPr>
      <p:sp>
        <p:nvSpPr>
          <p:cNvPr id="14" name="Rectangle 13"/>
          <p:cNvSpPr/>
          <p:nvPr userDrawn="1"/>
        </p:nvSpPr>
        <p:spPr>
          <a:xfrm>
            <a:off x="0" y="0"/>
            <a:ext cx="3035808" cy="6858000"/>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2" name="Title 1"/>
          <p:cNvSpPr>
            <a:spLocks noGrp="1"/>
          </p:cNvSpPr>
          <p:nvPr>
            <p:ph type="ctrTitle"/>
          </p:nvPr>
        </p:nvSpPr>
        <p:spPr>
          <a:xfrm>
            <a:off x="142808" y="134754"/>
            <a:ext cx="2750193" cy="1680099"/>
          </a:xfrm>
          <a:prstGeom prst="rect">
            <a:avLst/>
          </a:prstGeom>
        </p:spPr>
        <p:txBody>
          <a:bodyPr lIns="0" tIns="0" rIns="0" bIns="0">
            <a:noAutofit/>
          </a:bodyPr>
          <a:lstStyle>
            <a:lvl1pPr algn="l">
              <a:defRPr sz="2800">
                <a:solidFill>
                  <a:schemeClr val="bg1"/>
                </a:solidFill>
                <a:latin typeface="NJFont Medium" panose="020B0603020304020204" pitchFamily="34" charset="0"/>
              </a:defRPr>
            </a:lvl1pPr>
          </a:lstStyle>
          <a:p>
            <a:endParaRPr lang="en-GB"/>
          </a:p>
        </p:txBody>
      </p:sp>
      <p:sp>
        <p:nvSpPr>
          <p:cNvPr id="19" name="Rectangle 18">
            <a:extLst>
              <a:ext uri="{FF2B5EF4-FFF2-40B4-BE49-F238E27FC236}">
                <a16:creationId xmlns:a16="http://schemas.microsoft.com/office/drawing/2014/main" id="{8FEE5436-E5E4-4DC6-9BAF-BF36D4EBE271}"/>
              </a:ext>
            </a:extLst>
          </p:cNvPr>
          <p:cNvSpPr>
            <a:spLocks/>
          </p:cNvSpPr>
          <p:nvPr userDrawn="1"/>
        </p:nvSpPr>
        <p:spPr>
          <a:xfrm>
            <a:off x="913001" y="6368434"/>
            <a:ext cx="1980000" cy="122115"/>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110769" bIns="110769" rtlCol="0" anchor="ctr" anchorCtr="0"/>
          <a:lstStyle/>
          <a:p>
            <a:pPr algn="l"/>
            <a:endParaRPr lang="en-GB" sz="1723" b="1" dirty="0">
              <a:solidFill>
                <a:schemeClr val="bg1"/>
              </a:solidFill>
              <a:cs typeface="Arial" pitchFamily="34" charset="0"/>
            </a:endParaRPr>
          </a:p>
        </p:txBody>
      </p:sp>
      <p:sp>
        <p:nvSpPr>
          <p:cNvPr id="10" name="Circle: Hollow 9">
            <a:extLst>
              <a:ext uri="{FF2B5EF4-FFF2-40B4-BE49-F238E27FC236}">
                <a16:creationId xmlns:a16="http://schemas.microsoft.com/office/drawing/2014/main" id="{D8BF39FF-C0F5-4A51-91F7-02C71E663F13}"/>
              </a:ext>
            </a:extLst>
          </p:cNvPr>
          <p:cNvSpPr>
            <a:spLocks noChangeAspect="1"/>
          </p:cNvSpPr>
          <p:nvPr userDrawn="1"/>
        </p:nvSpPr>
        <p:spPr>
          <a:xfrm>
            <a:off x="207586" y="6140386"/>
            <a:ext cx="575945" cy="575944"/>
          </a:xfrm>
          <a:prstGeom prst="donut">
            <a:avLst>
              <a:gd name="adj" fmla="val 17657"/>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1" name="Rectangle 10">
            <a:extLst>
              <a:ext uri="{FF2B5EF4-FFF2-40B4-BE49-F238E27FC236}">
                <a16:creationId xmlns:a16="http://schemas.microsoft.com/office/drawing/2014/main" id="{11ABDF43-ADBE-4B3B-9FF1-EBD434832FDD}"/>
              </a:ext>
            </a:extLst>
          </p:cNvPr>
          <p:cNvSpPr>
            <a:spLocks noChangeAspect="1"/>
          </p:cNvSpPr>
          <p:nvPr userDrawn="1"/>
        </p:nvSpPr>
        <p:spPr>
          <a:xfrm>
            <a:off x="142808" y="6368432"/>
            <a:ext cx="705415" cy="119852"/>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b="1" dirty="0">
              <a:solidFill>
                <a:schemeClr val="bg1"/>
              </a:solidFill>
              <a:cs typeface="Arial" pitchFamily="34" charset="0"/>
            </a:endParaRPr>
          </a:p>
        </p:txBody>
      </p:sp>
      <p:sp>
        <p:nvSpPr>
          <p:cNvPr id="15" name="Content Placeholder 2"/>
          <p:cNvSpPr>
            <a:spLocks noGrp="1"/>
          </p:cNvSpPr>
          <p:nvPr userDrawn="1">
            <p:ph idx="1"/>
          </p:nvPr>
        </p:nvSpPr>
        <p:spPr>
          <a:xfrm>
            <a:off x="3157086" y="134754"/>
            <a:ext cx="8903369" cy="6581575"/>
          </a:xfrm>
          <a:prstGeom prst="rect">
            <a:avLst/>
          </a:prstGeom>
        </p:spPr>
        <p:txBody>
          <a:bodyPr lIns="0" tIns="0" rIns="0" bIns="0"/>
          <a:lstStyle>
            <a:lvl1pPr marL="222750" indent="-222750">
              <a:buFont typeface="Arial" panose="020B0604020202020204" pitchFamily="34" charset="0"/>
              <a:buChar char="•"/>
              <a:defRPr sz="2215">
                <a:solidFill>
                  <a:schemeClr val="tx1"/>
                </a:solidFill>
                <a:latin typeface="+mn-lt"/>
              </a:defRPr>
            </a:lvl1pPr>
            <a:lvl2pPr marL="445499" indent="-222750">
              <a:buFont typeface="Arial" panose="020B0604020202020204" pitchFamily="34" charset="0"/>
              <a:buChar char="•"/>
              <a:defRPr sz="2215">
                <a:solidFill>
                  <a:schemeClr val="tx1"/>
                </a:solidFill>
                <a:latin typeface="+mn-lt"/>
              </a:defRPr>
            </a:lvl2pPr>
            <a:lvl3pPr marL="552966" indent="-107467">
              <a:buFont typeface="Arial" panose="020B0604020202020204" pitchFamily="34" charset="0"/>
              <a:buChar char="•"/>
              <a:defRPr sz="1969">
                <a:solidFill>
                  <a:schemeClr val="tx1"/>
                </a:solidFill>
                <a:latin typeface="+mn-lt"/>
              </a:defRPr>
            </a:lvl3pPr>
            <a:lvl4pPr marL="658479" indent="-105513">
              <a:buFont typeface="Arial" panose="020B0604020202020204" pitchFamily="34" charset="0"/>
              <a:buChar char="•"/>
              <a:defRPr sz="1723">
                <a:solidFill>
                  <a:schemeClr val="tx1"/>
                </a:solidFill>
                <a:latin typeface="+mn-lt"/>
              </a:defRPr>
            </a:lvl4pPr>
            <a:lvl5pPr marL="775717" indent="-117237">
              <a:buFont typeface="Arial" panose="020B0604020202020204" pitchFamily="34" charset="0"/>
              <a:buChar char="•"/>
              <a:defRPr sz="1600">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p:cNvSpPr txBox="1"/>
          <p:nvPr userDrawn="1"/>
        </p:nvSpPr>
        <p:spPr>
          <a:xfrm>
            <a:off x="913001" y="6493160"/>
            <a:ext cx="707119" cy="208390"/>
          </a:xfrm>
          <a:prstGeom prst="rect">
            <a:avLst/>
          </a:prstGeom>
          <a:noFill/>
        </p:spPr>
        <p:txBody>
          <a:bodyPr wrap="square" lIns="0" tIns="0" rIns="0" bIns="0" rtlCol="0">
            <a:spAutoFit/>
          </a:bodyPr>
          <a:lstStyle/>
          <a:p>
            <a:pPr algn="l"/>
            <a:fld id="{8552FEF4-43CA-47F9-8A9C-CC0E010519B5}" type="slidenum">
              <a:rPr lang="en-GB" sz="1354" smtClean="0">
                <a:solidFill>
                  <a:schemeClr val="bg1"/>
                </a:solidFill>
              </a:rPr>
              <a:pPr algn="l"/>
              <a:t>‹#›</a:t>
            </a:fld>
            <a:endParaRPr lang="en-GB" sz="1354" dirty="0">
              <a:solidFill>
                <a:schemeClr val="bg1"/>
              </a:solidFill>
            </a:endParaRPr>
          </a:p>
        </p:txBody>
      </p:sp>
      <p:sp>
        <p:nvSpPr>
          <p:cNvPr id="4" name="Content Placeholder 3"/>
          <p:cNvSpPr>
            <a:spLocks noGrp="1"/>
          </p:cNvSpPr>
          <p:nvPr>
            <p:ph sz="quarter" idx="10" hasCustomPrompt="1"/>
          </p:nvPr>
        </p:nvSpPr>
        <p:spPr>
          <a:xfrm>
            <a:off x="142808" y="2343149"/>
            <a:ext cx="2750400" cy="3629026"/>
          </a:xfrm>
          <a:prstGeom prst="rect">
            <a:avLst/>
          </a:prstGeom>
        </p:spPr>
        <p:txBody>
          <a:bodyPr lIns="0" tIns="0" rIns="0" bIns="0"/>
          <a:lstStyle>
            <a:lvl1pPr marL="0" marR="0" indent="0" algn="l" defTabSz="1125472" rtl="0" eaLnBrk="1" fontAlgn="auto" latinLnBrk="0" hangingPunct="1">
              <a:lnSpc>
                <a:spcPct val="125000"/>
              </a:lnSpc>
              <a:spcBef>
                <a:spcPct val="20000"/>
              </a:spcBef>
              <a:spcAft>
                <a:spcPts val="0"/>
              </a:spcAft>
              <a:buClr>
                <a:schemeClr val="tx1"/>
              </a:buClr>
              <a:buSzTx/>
              <a:buFont typeface="Arial" pitchFamily="34" charset="0"/>
              <a:buNone/>
              <a:tabLst/>
              <a:defRPr sz="2000">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marL="0" marR="0" lvl="0" indent="0" algn="l" defTabSz="1125472" rtl="0" eaLnBrk="1" fontAlgn="auto" latinLnBrk="0" hangingPunct="1">
              <a:lnSpc>
                <a:spcPct val="125000"/>
              </a:lnSpc>
              <a:spcBef>
                <a:spcPct val="20000"/>
              </a:spcBef>
              <a:spcAft>
                <a:spcPts val="0"/>
              </a:spcAft>
              <a:buClr>
                <a:schemeClr val="tx1"/>
              </a:buClr>
              <a:buSzTx/>
              <a:buFont typeface="Arial" pitchFamily="34" charset="0"/>
              <a:buNone/>
              <a:tabLst/>
              <a:defRPr/>
            </a:pPr>
            <a:r>
              <a:rPr lang="en-GB"/>
              <a:t>High level narrative (if required)</a:t>
            </a:r>
          </a:p>
        </p:txBody>
      </p:sp>
    </p:spTree>
    <p:extLst>
      <p:ext uri="{BB962C8B-B14F-4D97-AF65-F5344CB8AC3E}">
        <p14:creationId xmlns:p14="http://schemas.microsoft.com/office/powerpoint/2010/main" val="2618382940"/>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44583482"/>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50424972"/>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669808"/>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65396745"/>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03796394"/>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251843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CFCA1F-8712-E642-85DD-DDBD1DE1FF6F}" type="datetime1">
              <a:rPr lang="en-GB" smtClean="0"/>
              <a:t>21/11/2025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173595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42729068"/>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3792333"/>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4"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508988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B2560-C219-D442-A5DD-DA5343A7081C}" type="datetime1">
              <a:rPr lang="en-GB" smtClean="0"/>
              <a:t>21/11/2025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2294406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8ABC5B-45E3-8D44-8E91-922210813F37}" type="datetime1">
              <a:rPr lang="en-GB" smtClean="0"/>
              <a:t>21/11/2025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131083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96DF3D-D570-6848-98D5-E444562A2157}" type="datetime1">
              <a:rPr lang="en-GB" smtClean="0"/>
              <a:t>21/11/2025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3E8F1E-D855-4596-8825-3546885FB368}" type="slidenum">
              <a:rPr lang="en-GB" smtClean="0"/>
              <a:pPr/>
              <a:t>‹#›</a:t>
            </a:fld>
            <a:endParaRPr lang="en-GB"/>
          </a:p>
        </p:txBody>
      </p:sp>
    </p:spTree>
    <p:extLst>
      <p:ext uri="{BB962C8B-B14F-4D97-AF65-F5344CB8AC3E}">
        <p14:creationId xmlns:p14="http://schemas.microsoft.com/office/powerpoint/2010/main" val="4229304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image" Target="../media/image1.png"/><Relationship Id="rId5" Type="http://schemas.openxmlformats.org/officeDocument/2006/relationships/slideLayout" Target="../slideLayouts/slideLayout58.xml"/><Relationship Id="rId10" Type="http://schemas.openxmlformats.org/officeDocument/2006/relationships/theme" Target="../theme/theme5.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64BFD-7848-D34C-8764-48F89B04CA91}" type="datetime1">
              <a:rPr lang="en-GB" smtClean="0"/>
              <a:t>21/11/2025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E8F1E-D855-4596-8825-3546885FB368}" type="slidenum">
              <a:rPr lang="en-GB" smtClean="0"/>
              <a:pPr/>
              <a:t>‹#›</a:t>
            </a:fld>
            <a:endParaRPr lang="en-GB"/>
          </a:p>
        </p:txBody>
      </p:sp>
    </p:spTree>
    <p:extLst>
      <p:ext uri="{BB962C8B-B14F-4D97-AF65-F5344CB8AC3E}">
        <p14:creationId xmlns:p14="http://schemas.microsoft.com/office/powerpoint/2010/main" val="4689260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6.158_WCC_City_for_All_2017_18_Powerpoint_003-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7795177"/>
      </p:ext>
    </p:extLst>
  </p:cSld>
  <p:clrMap bg1="lt1" tx1="dk1" bg2="lt2" tx2="dk2" accent1="accent1" accent2="accent2" accent3="accent3" accent4="accent4" accent5="accent5" accent6="accent6" hlink="hlink" folHlink="folHlink"/>
  <p:sldLayoutIdLst>
    <p:sldLayoutId id="2147483685"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1582364" y="3568793"/>
            <a:ext cx="9027271" cy="440018"/>
          </a:xfrm>
          <a:prstGeom prst="rect">
            <a:avLst/>
          </a:prstGeom>
        </p:spPr>
        <p:txBody>
          <a:bodyPr vert="horz" lIns="91440" tIns="45720" rIns="91440" bIns="45720" rtlCol="0">
            <a:normAutofit/>
          </a:bodyPr>
          <a:lstStyle/>
          <a:p>
            <a:pPr lvl="0"/>
            <a:r>
              <a:rPr lang="en-US"/>
              <a:t>Add first level body copy</a:t>
            </a:r>
            <a:endParaRPr lang="en-GB"/>
          </a:p>
        </p:txBody>
      </p:sp>
      <p:sp>
        <p:nvSpPr>
          <p:cNvPr id="16" name="Title Placeholder 15">
            <a:extLst>
              <a:ext uri="{FF2B5EF4-FFF2-40B4-BE49-F238E27FC236}">
                <a16:creationId xmlns:a16="http://schemas.microsoft.com/office/drawing/2014/main" id="{F4F4EEAE-BFF7-4113-ADD5-417A7D154418}"/>
              </a:ext>
            </a:extLst>
          </p:cNvPr>
          <p:cNvSpPr>
            <a:spLocks noGrp="1"/>
          </p:cNvSpPr>
          <p:nvPr>
            <p:ph type="title"/>
          </p:nvPr>
        </p:nvSpPr>
        <p:spPr>
          <a:xfrm>
            <a:off x="1582364" y="2619258"/>
            <a:ext cx="9027271" cy="809742"/>
          </a:xfrm>
          <a:prstGeom prst="rect">
            <a:avLst/>
          </a:prstGeom>
        </p:spPr>
        <p:txBody>
          <a:bodyPr vert="horz" lIns="0" tIns="0" rIns="0" bIns="0" rtlCol="0" anchor="ctr">
            <a:noAutofit/>
          </a:bodyPr>
          <a:lstStyle/>
          <a:p>
            <a:r>
              <a:rPr lang="en-US"/>
              <a:t>Add title</a:t>
            </a:r>
            <a:endParaRPr lang="en-GB"/>
          </a:p>
        </p:txBody>
      </p:sp>
    </p:spTree>
    <p:extLst>
      <p:ext uri="{BB962C8B-B14F-4D97-AF65-F5344CB8AC3E}">
        <p14:creationId xmlns:p14="http://schemas.microsoft.com/office/powerpoint/2010/main" val="19506763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l" defTabSz="914400" rtl="0" eaLnBrk="1" latinLnBrk="0" hangingPunct="1">
        <a:lnSpc>
          <a:spcPct val="90000"/>
        </a:lnSpc>
        <a:spcBef>
          <a:spcPct val="0"/>
        </a:spcBef>
        <a:buNone/>
        <a:defRPr lang="en-GB" sz="4200" b="1" i="0" kern="1200" cap="none" baseline="0" dirty="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buFont typeface="Arial" panose="020B0604020202020204" pitchFamily="34" charset="0"/>
        <a:buNone/>
        <a:defRPr lang="en-US" sz="1800" b="0" kern="1200" cap="all" baseline="0" dirty="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100000"/>
        </a:lnSpc>
        <a:spcBef>
          <a:spcPts val="0"/>
        </a:spcBef>
        <a:buFont typeface="Arial" panose="020B0604020202020204" pitchFamily="34" charset="0"/>
        <a:buChar char="•"/>
        <a:defRPr sz="160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1">
          <p15:clr>
            <a:srgbClr val="F26B43"/>
          </p15:clr>
        </p15:guide>
        <p15:guide id="2" pos="565">
          <p15:clr>
            <a:srgbClr val="F26B43"/>
          </p15:clr>
        </p15:guide>
        <p15:guide id="4" pos="712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570FDA4-5188-4CAC-BA53-A172F440343F}"/>
              </a:ext>
            </a:extLst>
          </p:cNvPr>
          <p:cNvSpPr>
            <a:spLocks noGrp="1"/>
          </p:cNvSpPr>
          <p:nvPr>
            <p:ph type="title"/>
          </p:nvPr>
        </p:nvSpPr>
        <p:spPr>
          <a:xfrm>
            <a:off x="906463" y="517343"/>
            <a:ext cx="10393362" cy="540000"/>
          </a:xfrm>
          <a:prstGeom prst="rect">
            <a:avLst/>
          </a:prstGeom>
        </p:spPr>
        <p:txBody>
          <a:bodyPr vert="horz" lIns="0" tIns="45720" rIns="91440" bIns="45720" rtlCol="0" anchor="ctr">
            <a:noAutofit/>
          </a:bodyPr>
          <a:lstStyle/>
          <a:p>
            <a:r>
              <a:rPr lang="en-US"/>
              <a:t>Add title</a:t>
            </a:r>
            <a:endParaRPr lang="en-GB"/>
          </a:p>
        </p:txBody>
      </p:sp>
      <p:sp>
        <p:nvSpPr>
          <p:cNvPr id="5" name="Text Placeholder 4">
            <a:extLst>
              <a:ext uri="{FF2B5EF4-FFF2-40B4-BE49-F238E27FC236}">
                <a16:creationId xmlns:a16="http://schemas.microsoft.com/office/drawing/2014/main" id="{7A74E863-F511-418D-9981-5E0855C69C63}"/>
              </a:ext>
            </a:extLst>
          </p:cNvPr>
          <p:cNvSpPr>
            <a:spLocks noGrp="1"/>
          </p:cNvSpPr>
          <p:nvPr>
            <p:ph type="body" idx="1"/>
          </p:nvPr>
        </p:nvSpPr>
        <p:spPr>
          <a:xfrm>
            <a:off x="906463" y="1592263"/>
            <a:ext cx="10393362" cy="4265612"/>
          </a:xfrm>
          <a:prstGeom prst="rect">
            <a:avLst/>
          </a:prstGeom>
        </p:spPr>
        <p:txBody>
          <a:bodyPr vert="horz" lIns="0" tIns="45720" rIns="91440" bIns="45720" rtlCol="0">
            <a:noAutofit/>
          </a:body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cxnSp>
        <p:nvCxnSpPr>
          <p:cNvPr id="33" name="Straight Connector 32">
            <a:extLst>
              <a:ext uri="{FF2B5EF4-FFF2-40B4-BE49-F238E27FC236}">
                <a16:creationId xmlns:a16="http://schemas.microsoft.com/office/drawing/2014/main" id="{8B838113-2299-44E3-AB16-DF8AFC74CDCC}"/>
              </a:ext>
            </a:extLst>
          </p:cNvPr>
          <p:cNvCxnSpPr>
            <a:cxnSpLocks/>
          </p:cNvCxnSpPr>
          <p:nvPr userDrawn="1"/>
        </p:nvCxnSpPr>
        <p:spPr>
          <a:xfrm>
            <a:off x="906463" y="6229427"/>
            <a:ext cx="10393362"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604FA0F-3A6B-4592-85AD-660849DE4810}"/>
              </a:ext>
            </a:extLst>
          </p:cNvPr>
          <p:cNvSpPr txBox="1"/>
          <p:nvPr userDrawn="1"/>
        </p:nvSpPr>
        <p:spPr>
          <a:xfrm>
            <a:off x="6652016" y="6466695"/>
            <a:ext cx="4668988" cy="216951"/>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 </a:t>
            </a:r>
            <a:fld id="{13D9B5B3-34F1-4574-8603-EBF049354228}" type="slidenum">
              <a:rPr lang="en-GB" sz="900" b="1" smtClean="0">
                <a:solidFill>
                  <a:schemeClr val="bg1"/>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GB" sz="900" b="1" dirty="0">
              <a:solidFill>
                <a:schemeClr val="bg1"/>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0690857-9D33-4CC4-B7BE-94B6735697E8}"/>
              </a:ext>
            </a:extLst>
          </p:cNvPr>
          <p:cNvCxnSpPr>
            <a:cxnSpLocks/>
          </p:cNvCxnSpPr>
          <p:nvPr userDrawn="1"/>
        </p:nvCxnSpPr>
        <p:spPr>
          <a:xfrm>
            <a:off x="906463" y="1074695"/>
            <a:ext cx="10393362" cy="0"/>
          </a:xfrm>
          <a:prstGeom prst="line">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BC57A7-35A1-4C67-9216-FDB5D238F7CD}"/>
              </a:ext>
            </a:extLst>
          </p:cNvPr>
          <p:cNvSpPr txBox="1"/>
          <p:nvPr userDrawn="1"/>
        </p:nvSpPr>
        <p:spPr>
          <a:xfrm>
            <a:off x="906463" y="6466695"/>
            <a:ext cx="4668988" cy="216951"/>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MAYOR OF LONDON </a:t>
            </a:r>
            <a:endParaRPr lang="en-GB" sz="900" b="1" dirty="0">
              <a:solidFill>
                <a:schemeClr val="accent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7A2CF-3B7C-4788-AA10-FB00F87E6C2C}"/>
              </a:ext>
            </a:extLst>
          </p:cNvPr>
          <p:cNvSpPr txBox="1"/>
          <p:nvPr userDrawn="1"/>
        </p:nvSpPr>
        <p:spPr>
          <a:xfrm>
            <a:off x="9623833" y="6466696"/>
            <a:ext cx="1302215" cy="216950"/>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900" b="0" dirty="0">
                <a:solidFill>
                  <a:schemeClr val="tx2"/>
                </a:solidFill>
                <a:latin typeface="Arial" panose="020B0604020202020204" pitchFamily="34" charset="0"/>
                <a:cs typeface="Arial" panose="020B0604020202020204" pitchFamily="34" charset="0"/>
              </a:rPr>
              <a:t>LONDON ASSEMBLY    </a:t>
            </a:r>
            <a:endParaRPr lang="en-GB" sz="900"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62750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Lst>
  <p:hf sldNum="0" hdr="0" ftr="0" dt="0"/>
  <p:txStyles>
    <p:titleStyle>
      <a:lvl1pPr algn="l" defTabSz="914400" rtl="0" eaLnBrk="1" latinLnBrk="0" hangingPunct="1">
        <a:lnSpc>
          <a:spcPct val="90000"/>
        </a:lnSpc>
        <a:spcBef>
          <a:spcPct val="0"/>
        </a:spcBef>
        <a:buNone/>
        <a:defRPr sz="2800" b="1" i="0"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5" orient="horz" pos="1003">
          <p15:clr>
            <a:srgbClr val="F26B43"/>
          </p15:clr>
        </p15:guide>
        <p15:guide id="6" pos="711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pic>
        <p:nvPicPr>
          <p:cNvPr id="5" name="Picture 6" descr="Picture 6"/>
          <p:cNvPicPr>
            <a:picLocks noChangeAspect="1"/>
          </p:cNvPicPr>
          <p:nvPr/>
        </p:nvPicPr>
        <p:blipFill>
          <a:blip r:embed="rId11"/>
          <a:srcRect t="31169" b="30798"/>
          <a:stretch>
            <a:fillRect/>
          </a:stretch>
        </p:blipFill>
        <p:spPr>
          <a:xfrm>
            <a:off x="5123891" y="6311900"/>
            <a:ext cx="1944217" cy="378043"/>
          </a:xfrm>
          <a:prstGeom prst="rect">
            <a:avLst/>
          </a:prstGeom>
          <a:ln w="12700">
            <a:miter lim="400000"/>
          </a:ln>
        </p:spPr>
      </p:pic>
    </p:spTree>
    <p:extLst>
      <p:ext uri="{BB962C8B-B14F-4D97-AF65-F5344CB8AC3E}">
        <p14:creationId xmlns:p14="http://schemas.microsoft.com/office/powerpoint/2010/main" val="268248453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5.xml"/><Relationship Id="rId4" Type="http://schemas.openxmlformats.org/officeDocument/2006/relationships/image" Target="../media/image21.tm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v.uk/government/statistics/council-taxbase-2025-in-england" TargetMode="External"/><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55.xml"/><Relationship Id="rId5" Type="http://schemas.openxmlformats.org/officeDocument/2006/relationships/image" Target="../media/image16.tmp"/><Relationship Id="rId4" Type="http://schemas.openxmlformats.org/officeDocument/2006/relationships/image" Target="../media/image15.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2718117"/>
          </a:xfrm>
        </p:spPr>
        <p:txBody>
          <a:bodyPr>
            <a:noAutofit/>
          </a:bodyPr>
          <a:lstStyle/>
          <a:p>
            <a:r>
              <a:rPr lang="en-GB" sz="4800" b="1" dirty="0"/>
              <a:t>Policy Statement</a:t>
            </a:r>
            <a:br>
              <a:rPr lang="en-GB" sz="4800" b="1" dirty="0"/>
            </a:br>
            <a:br>
              <a:rPr lang="en-GB" sz="4800" b="1" dirty="0"/>
            </a:br>
            <a:endParaRPr lang="en-GB" sz="4800" b="1" dirty="0"/>
          </a:p>
        </p:txBody>
      </p:sp>
      <p:sp>
        <p:nvSpPr>
          <p:cNvPr id="3" name="Subtitle 2"/>
          <p:cNvSpPr>
            <a:spLocks noGrp="1"/>
          </p:cNvSpPr>
          <p:nvPr>
            <p:ph type="subTitle" idx="1"/>
          </p:nvPr>
        </p:nvSpPr>
        <p:spPr>
          <a:xfrm>
            <a:off x="1524000" y="4079018"/>
            <a:ext cx="9144000" cy="1178781"/>
          </a:xfrm>
        </p:spPr>
        <p:txBody>
          <a:bodyPr>
            <a:noAutofit/>
          </a:bodyPr>
          <a:lstStyle/>
          <a:p>
            <a:r>
              <a:rPr lang="en-GB" sz="2700" dirty="0"/>
              <a:t>Adrian Jenkins/ Stuart Hoggan</a:t>
            </a:r>
          </a:p>
          <a:p>
            <a:r>
              <a:rPr lang="en-GB" sz="2700" dirty="0"/>
              <a:t>21 November 2025</a:t>
            </a:r>
          </a:p>
        </p:txBody>
      </p:sp>
      <p:pic>
        <p:nvPicPr>
          <p:cNvPr id="4" name="Picture 3" descr="C:\Users\Lola\Desktop\orangesandlemons.png"/>
          <p:cNvPicPr/>
          <p:nvPr/>
        </p:nvPicPr>
        <p:blipFill rotWithShape="1">
          <a:blip r:embed="rId3" cstate="print">
            <a:extLst>
              <a:ext uri="{28A0092B-C50C-407E-A947-70E740481C1C}">
                <a14:useLocalDpi xmlns:a14="http://schemas.microsoft.com/office/drawing/2010/main" val="0"/>
              </a:ext>
            </a:extLst>
          </a:blip>
          <a:srcRect t="31169" b="30798"/>
          <a:stretch/>
        </p:blipFill>
        <p:spPr bwMode="auto">
          <a:xfrm>
            <a:off x="4475820" y="5447622"/>
            <a:ext cx="3240360" cy="864096"/>
          </a:xfrm>
          <a:prstGeom prst="rect">
            <a:avLst/>
          </a:prstGeom>
          <a:noFill/>
          <a:ln>
            <a:noFill/>
          </a:ln>
          <a:extLst>
            <a:ext uri="{53640926-AAD7-44D8-BBD7-CCE9431645EC}">
              <a14:shadowObscured xmlns:a14="http://schemas.microsoft.com/office/drawing/2010/main"/>
            </a:ext>
          </a:extLst>
        </p:spPr>
      </p:pic>
      <p:sp>
        <p:nvSpPr>
          <p:cNvPr id="5" name="Footer Placeholder 4">
            <a:extLst>
              <a:ext uri="{FF2B5EF4-FFF2-40B4-BE49-F238E27FC236}">
                <a16:creationId xmlns:a16="http://schemas.microsoft.com/office/drawing/2014/main" id="{2B421064-7436-2143-81ED-881B775CDE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1D71A2-86B4-A541-A403-4738F083E234}"/>
              </a:ext>
            </a:extLst>
          </p:cNvPr>
          <p:cNvSpPr>
            <a:spLocks noGrp="1"/>
          </p:cNvSpPr>
          <p:nvPr>
            <p:ph type="sldNum" sz="quarter" idx="12"/>
          </p:nvPr>
        </p:nvSpPr>
        <p:spPr/>
        <p:txBody>
          <a:bodyPr/>
          <a:lstStyle/>
          <a:p>
            <a:fld id="{403E8F1E-D855-4596-8825-3546885FB368}" type="slidenum">
              <a:rPr lang="en-GB" smtClean="0"/>
              <a:pPr/>
              <a:t>1</a:t>
            </a:fld>
            <a:endParaRPr lang="en-GB"/>
          </a:p>
        </p:txBody>
      </p:sp>
    </p:spTree>
    <p:extLst>
      <p:ext uri="{BB962C8B-B14F-4D97-AF65-F5344CB8AC3E}">
        <p14:creationId xmlns:p14="http://schemas.microsoft.com/office/powerpoint/2010/main" val="330130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33982-AD07-40A0-5E84-ADDDB985B0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10450C0-4281-0992-66FF-7AD109FD317C}"/>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Adult Social Care RNF</a:t>
            </a:r>
            <a:endParaRPr lang="en-GB" sz="4000" b="1" dirty="0">
              <a:solidFill>
                <a:srgbClr val="FF6600"/>
              </a:solidFill>
            </a:endParaRPr>
          </a:p>
        </p:txBody>
      </p:sp>
      <p:sp>
        <p:nvSpPr>
          <p:cNvPr id="5" name="Content Placeholder 4">
            <a:extLst>
              <a:ext uri="{FF2B5EF4-FFF2-40B4-BE49-F238E27FC236}">
                <a16:creationId xmlns:a16="http://schemas.microsoft.com/office/drawing/2014/main" id="{9F6C6996-C56A-BFAD-8ABD-DBE0B96F51EA}"/>
              </a:ext>
            </a:extLst>
          </p:cNvPr>
          <p:cNvSpPr>
            <a:spLocks noGrp="1"/>
          </p:cNvSpPr>
          <p:nvPr>
            <p:ph idx="1"/>
          </p:nvPr>
        </p:nvSpPr>
        <p:spPr>
          <a:xfrm>
            <a:off x="838201" y="1097280"/>
            <a:ext cx="4215616" cy="4009309"/>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Shift in funding, largely from Mets to inner London</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Other changes in the needs indicators? Population projections? </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Shire areas gaining – partly because there are no losses from removal of “remoteness”</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p:txBody>
      </p:sp>
      <p:sp>
        <p:nvSpPr>
          <p:cNvPr id="2" name="Footer Placeholder 1">
            <a:extLst>
              <a:ext uri="{FF2B5EF4-FFF2-40B4-BE49-F238E27FC236}">
                <a16:creationId xmlns:a16="http://schemas.microsoft.com/office/drawing/2014/main" id="{D7822D20-43A3-1AD5-86B0-213EFFA8E3C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169A235B-7AD7-F8D1-3F6F-4A0D48C5061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6" name="Picture 5">
            <a:extLst>
              <a:ext uri="{FF2B5EF4-FFF2-40B4-BE49-F238E27FC236}">
                <a16:creationId xmlns:a16="http://schemas.microsoft.com/office/drawing/2014/main" id="{25E6212E-7149-986D-76EE-CCF5291801AC}"/>
              </a:ext>
            </a:extLst>
          </p:cNvPr>
          <p:cNvPicPr>
            <a:picLocks noChangeAspect="1"/>
          </p:cNvPicPr>
          <p:nvPr/>
        </p:nvPicPr>
        <p:blipFill>
          <a:blip r:embed="rId3"/>
          <a:stretch>
            <a:fillRect/>
          </a:stretch>
        </p:blipFill>
        <p:spPr>
          <a:xfrm>
            <a:off x="5216398" y="1203226"/>
            <a:ext cx="6590301" cy="3214662"/>
          </a:xfrm>
          <a:prstGeom prst="rect">
            <a:avLst/>
          </a:prstGeom>
        </p:spPr>
      </p:pic>
    </p:spTree>
    <p:extLst>
      <p:ext uri="{BB962C8B-B14F-4D97-AF65-F5344CB8AC3E}">
        <p14:creationId xmlns:p14="http://schemas.microsoft.com/office/powerpoint/2010/main" val="6437114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8C715-2E69-3E4C-D239-A49CB02AD0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36A013-52FC-0B32-F7B6-17F1E11A289F}"/>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Children’s RNF</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3D99895-30C2-78E7-26B5-28906B62D9DE}"/>
              </a:ext>
            </a:extLst>
          </p:cNvPr>
          <p:cNvSpPr>
            <a:spLocks noGrp="1"/>
          </p:cNvSpPr>
          <p:nvPr>
            <p:ph idx="1"/>
          </p:nvPr>
        </p:nvSpPr>
        <p:spPr>
          <a:xfrm>
            <a:off x="838201" y="1097280"/>
            <a:ext cx="4215616" cy="4954199"/>
          </a:xfrm>
        </p:spPr>
        <p:txBody>
          <a:bodyPr>
            <a:normAutofit fontScale="92500" lnSpcReduction="10000"/>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Gains in London, particularly outer London (gains of £362m)</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Movements at individual authority level are extreme: some London boroughs increasing by more than 50% compared to June; some county </a:t>
            </a:r>
            <a:r>
              <a:rPr lang="en-GB" sz="1600" kern="1200" dirty="0" err="1">
                <a:solidFill>
                  <a:schemeClr val="tx1"/>
                </a:solidFill>
                <a:latin typeface="Calibri" panose="020F0502020204030204" pitchFamily="34" charset="0"/>
                <a:ea typeface="+mn-ea"/>
                <a:cs typeface="Times New Roman" panose="02020603050405020304" pitchFamily="18" charset="0"/>
              </a:rPr>
              <a:t>unitaries</a:t>
            </a:r>
            <a:r>
              <a:rPr lang="en-GB" sz="1600" kern="1200" dirty="0">
                <a:solidFill>
                  <a:schemeClr val="tx1"/>
                </a:solidFill>
                <a:latin typeface="Calibri" panose="020F0502020204030204" pitchFamily="34" charset="0"/>
                <a:ea typeface="+mn-ea"/>
                <a:cs typeface="Times New Roman" panose="02020603050405020304" pitchFamily="18" charset="0"/>
              </a:rPr>
              <a:t> and Mets reducing by 20% compared to June</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Neutral in the Mets – but significant reduction in resources in county areas</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Is this largely driven by the new IDACI numbers?  </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Remoteness has an impact on some county authorities (although largest reductions are not those with the highest remoteness scores)</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p:txBody>
      </p:sp>
      <p:sp>
        <p:nvSpPr>
          <p:cNvPr id="2" name="Footer Placeholder 1">
            <a:extLst>
              <a:ext uri="{FF2B5EF4-FFF2-40B4-BE49-F238E27FC236}">
                <a16:creationId xmlns:a16="http://schemas.microsoft.com/office/drawing/2014/main" id="{365CE06C-71D0-B399-4930-2B4959A5389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AF428D33-68CF-1C60-F674-86108E27978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7" name="Picture 6">
            <a:extLst>
              <a:ext uri="{FF2B5EF4-FFF2-40B4-BE49-F238E27FC236}">
                <a16:creationId xmlns:a16="http://schemas.microsoft.com/office/drawing/2014/main" id="{58B795D3-A329-EBA3-91DC-86B2739B751C}"/>
              </a:ext>
            </a:extLst>
          </p:cNvPr>
          <p:cNvPicPr>
            <a:picLocks noChangeAspect="1"/>
          </p:cNvPicPr>
          <p:nvPr/>
        </p:nvPicPr>
        <p:blipFill>
          <a:blip r:embed="rId3"/>
          <a:stretch>
            <a:fillRect/>
          </a:stretch>
        </p:blipFill>
        <p:spPr>
          <a:xfrm>
            <a:off x="5222074" y="681037"/>
            <a:ext cx="6553803" cy="3352093"/>
          </a:xfrm>
          <a:prstGeom prst="rect">
            <a:avLst/>
          </a:prstGeom>
        </p:spPr>
      </p:pic>
      <p:pic>
        <p:nvPicPr>
          <p:cNvPr id="9" name="Picture 8" descr="A screenshot of a spreadsheet">
            <a:extLst>
              <a:ext uri="{FF2B5EF4-FFF2-40B4-BE49-F238E27FC236}">
                <a16:creationId xmlns:a16="http://schemas.microsoft.com/office/drawing/2014/main" id="{E86695C2-E9D2-A9CE-B211-6FB179D14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1082" y="4132554"/>
            <a:ext cx="3724795" cy="2124371"/>
          </a:xfrm>
          <a:prstGeom prst="rect">
            <a:avLst/>
          </a:prstGeom>
        </p:spPr>
      </p:pic>
    </p:spTree>
    <p:extLst>
      <p:ext uri="{BB962C8B-B14F-4D97-AF65-F5344CB8AC3E}">
        <p14:creationId xmlns:p14="http://schemas.microsoft.com/office/powerpoint/2010/main" val="224243859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821EF-B272-2083-495C-434425717E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07C901-4D75-6898-DE79-287426D1C971}"/>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Foundation Formula UT RNF</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1D6E19A-1B0A-17A6-EC15-1BD423A34E9A}"/>
              </a:ext>
            </a:extLst>
          </p:cNvPr>
          <p:cNvSpPr>
            <a:spLocks noGrp="1"/>
          </p:cNvSpPr>
          <p:nvPr>
            <p:ph idx="1"/>
          </p:nvPr>
        </p:nvSpPr>
        <p:spPr>
          <a:xfrm>
            <a:off x="838201" y="1097280"/>
            <a:ext cx="4215616" cy="459460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Shire counties is the only class gaining in share – but this is driven by the increase county share</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Lower weighting for non-resident population has reduced inner London share </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2025 IMD should have led to gains in London and counties</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Losses in county </a:t>
            </a:r>
            <a:r>
              <a:rPr lang="en-GB" sz="1600" kern="1200" dirty="0" err="1">
                <a:solidFill>
                  <a:schemeClr val="tx1"/>
                </a:solidFill>
                <a:latin typeface="Calibri" panose="020F0502020204030204" pitchFamily="34" charset="0"/>
                <a:ea typeface="+mn-ea"/>
                <a:cs typeface="Times New Roman" panose="02020603050405020304" pitchFamily="18" charset="0"/>
              </a:rPr>
              <a:t>unitaries</a:t>
            </a:r>
            <a:r>
              <a:rPr lang="en-GB" sz="1600" kern="1200" dirty="0">
                <a:solidFill>
                  <a:schemeClr val="tx1"/>
                </a:solidFill>
                <a:latin typeface="Calibri" panose="020F0502020204030204" pitchFamily="34" charset="0"/>
                <a:ea typeface="+mn-ea"/>
                <a:cs typeface="Times New Roman" panose="02020603050405020304" pitchFamily="18" charset="0"/>
              </a:rPr>
              <a:t>, which tend to more affected as a class by “remoteness”</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p:txBody>
      </p:sp>
      <p:sp>
        <p:nvSpPr>
          <p:cNvPr id="2" name="Footer Placeholder 1">
            <a:extLst>
              <a:ext uri="{FF2B5EF4-FFF2-40B4-BE49-F238E27FC236}">
                <a16:creationId xmlns:a16="http://schemas.microsoft.com/office/drawing/2014/main" id="{06F5302F-9FF2-5588-3D50-D7C12368ADB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9434EA45-5205-1193-29D8-6AA677FA6AF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6" name="Picture 5">
            <a:extLst>
              <a:ext uri="{FF2B5EF4-FFF2-40B4-BE49-F238E27FC236}">
                <a16:creationId xmlns:a16="http://schemas.microsoft.com/office/drawing/2014/main" id="{E8989637-34C5-52D4-691B-81176C5F045C}"/>
              </a:ext>
            </a:extLst>
          </p:cNvPr>
          <p:cNvPicPr>
            <a:picLocks noChangeAspect="1"/>
          </p:cNvPicPr>
          <p:nvPr/>
        </p:nvPicPr>
        <p:blipFill>
          <a:blip r:embed="rId3"/>
          <a:stretch>
            <a:fillRect/>
          </a:stretch>
        </p:blipFill>
        <p:spPr>
          <a:xfrm>
            <a:off x="5089932" y="1196797"/>
            <a:ext cx="6593477" cy="3221092"/>
          </a:xfrm>
          <a:prstGeom prst="rect">
            <a:avLst/>
          </a:prstGeom>
        </p:spPr>
      </p:pic>
    </p:spTree>
    <p:extLst>
      <p:ext uri="{BB962C8B-B14F-4D97-AF65-F5344CB8AC3E}">
        <p14:creationId xmlns:p14="http://schemas.microsoft.com/office/powerpoint/2010/main" val="188554207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81815-AC74-DDB9-652B-0A2D621FE1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32B629-8A37-B447-F9FF-402D7505D62F}"/>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Foundation Formula LT RNF</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76AE812-4304-BC5D-30A1-8BF38D38ED32}"/>
              </a:ext>
            </a:extLst>
          </p:cNvPr>
          <p:cNvSpPr>
            <a:spLocks noGrp="1"/>
          </p:cNvSpPr>
          <p:nvPr>
            <p:ph idx="1"/>
          </p:nvPr>
        </p:nvSpPr>
        <p:spPr>
          <a:xfrm>
            <a:off x="838201" y="1097280"/>
            <a:ext cx="4215616" cy="459460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Shire districts losing – because of the lower weighting</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Lower weighting for non-resident population has reduced inner London share </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2025 IMD should have led to gains in London and counties</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Small gains in county </a:t>
            </a:r>
            <a:r>
              <a:rPr lang="en-GB" sz="1600" kern="1200" dirty="0" err="1">
                <a:solidFill>
                  <a:schemeClr val="tx1"/>
                </a:solidFill>
                <a:latin typeface="Calibri" panose="020F0502020204030204" pitchFamily="34" charset="0"/>
                <a:ea typeface="+mn-ea"/>
                <a:cs typeface="Times New Roman" panose="02020603050405020304" pitchFamily="18" charset="0"/>
              </a:rPr>
              <a:t>unitaries</a:t>
            </a:r>
            <a:r>
              <a:rPr lang="en-GB" sz="1600" kern="1200" dirty="0">
                <a:solidFill>
                  <a:schemeClr val="tx1"/>
                </a:solidFill>
                <a:latin typeface="Calibri" panose="020F0502020204030204" pitchFamily="34" charset="0"/>
                <a:ea typeface="+mn-ea"/>
                <a:cs typeface="Times New Roman" panose="02020603050405020304" pitchFamily="18" charset="0"/>
              </a:rPr>
              <a:t> despite reduction in “remoteness”?</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p:txBody>
      </p:sp>
      <p:sp>
        <p:nvSpPr>
          <p:cNvPr id="2" name="Footer Placeholder 1">
            <a:extLst>
              <a:ext uri="{FF2B5EF4-FFF2-40B4-BE49-F238E27FC236}">
                <a16:creationId xmlns:a16="http://schemas.microsoft.com/office/drawing/2014/main" id="{639E49EE-CC81-2ECD-2BFF-C301A203D90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94D7B402-1D86-EC87-F3E8-0B6643E3A6F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8" name="Picture 7">
            <a:extLst>
              <a:ext uri="{FF2B5EF4-FFF2-40B4-BE49-F238E27FC236}">
                <a16:creationId xmlns:a16="http://schemas.microsoft.com/office/drawing/2014/main" id="{A8850840-1A07-BB59-7DC2-AF0B056D510C}"/>
              </a:ext>
            </a:extLst>
          </p:cNvPr>
          <p:cNvPicPr>
            <a:picLocks noChangeAspect="1"/>
          </p:cNvPicPr>
          <p:nvPr/>
        </p:nvPicPr>
        <p:blipFill>
          <a:blip r:embed="rId3"/>
          <a:stretch>
            <a:fillRect/>
          </a:stretch>
        </p:blipFill>
        <p:spPr>
          <a:xfrm>
            <a:off x="5203511" y="1192695"/>
            <a:ext cx="6603188" cy="3220948"/>
          </a:xfrm>
          <a:prstGeom prst="rect">
            <a:avLst/>
          </a:prstGeom>
        </p:spPr>
      </p:pic>
    </p:spTree>
    <p:extLst>
      <p:ext uri="{BB962C8B-B14F-4D97-AF65-F5344CB8AC3E}">
        <p14:creationId xmlns:p14="http://schemas.microsoft.com/office/powerpoint/2010/main" val="408067676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890A5-B876-6F3B-9B35-997D06AAC8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EDD37E-714A-C4DF-DCE4-A8DA5E0C69B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Home to School Transport RNF</a:t>
            </a:r>
            <a:endParaRPr lang="en-GB" sz="4000" b="1" dirty="0">
              <a:solidFill>
                <a:srgbClr val="FF6600"/>
              </a:solidFill>
            </a:endParaRPr>
          </a:p>
        </p:txBody>
      </p:sp>
      <p:sp>
        <p:nvSpPr>
          <p:cNvPr id="5" name="Content Placeholder 4">
            <a:extLst>
              <a:ext uri="{FF2B5EF4-FFF2-40B4-BE49-F238E27FC236}">
                <a16:creationId xmlns:a16="http://schemas.microsoft.com/office/drawing/2014/main" id="{3E38C9FB-6F80-27DB-D68D-DF82F3CC6352}"/>
              </a:ext>
            </a:extLst>
          </p:cNvPr>
          <p:cNvSpPr>
            <a:spLocks noGrp="1"/>
          </p:cNvSpPr>
          <p:nvPr>
            <p:ph idx="1"/>
          </p:nvPr>
        </p:nvSpPr>
        <p:spPr>
          <a:xfrm>
            <a:off x="838201" y="1097280"/>
            <a:ext cx="4215616" cy="459460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Cap on journeys of 20 miles has been replaced by 50-mile cap</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Favours county authorities with sparser geographies (Norfolk, North Yorkshire, etc)</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Remoteness was not in the HTST ACA in June, so no negative impact of removal on county authorities</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p:txBody>
      </p:sp>
      <p:sp>
        <p:nvSpPr>
          <p:cNvPr id="2" name="Footer Placeholder 1">
            <a:extLst>
              <a:ext uri="{FF2B5EF4-FFF2-40B4-BE49-F238E27FC236}">
                <a16:creationId xmlns:a16="http://schemas.microsoft.com/office/drawing/2014/main" id="{4BDA27A8-E713-9DA2-BA7C-F0695097FBD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47CE7E13-190B-2B2A-C68E-814BE568367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6" name="Picture 5">
            <a:extLst>
              <a:ext uri="{FF2B5EF4-FFF2-40B4-BE49-F238E27FC236}">
                <a16:creationId xmlns:a16="http://schemas.microsoft.com/office/drawing/2014/main" id="{9560999F-8599-5E49-5BF6-362C5C0DA249}"/>
              </a:ext>
            </a:extLst>
          </p:cNvPr>
          <p:cNvPicPr>
            <a:picLocks noChangeAspect="1"/>
          </p:cNvPicPr>
          <p:nvPr/>
        </p:nvPicPr>
        <p:blipFill>
          <a:blip r:embed="rId3"/>
          <a:stretch>
            <a:fillRect/>
          </a:stretch>
        </p:blipFill>
        <p:spPr>
          <a:xfrm>
            <a:off x="5044252" y="1166117"/>
            <a:ext cx="6813817" cy="3323690"/>
          </a:xfrm>
          <a:prstGeom prst="rect">
            <a:avLst/>
          </a:prstGeom>
        </p:spPr>
      </p:pic>
    </p:spTree>
    <p:extLst>
      <p:ext uri="{BB962C8B-B14F-4D97-AF65-F5344CB8AC3E}">
        <p14:creationId xmlns:p14="http://schemas.microsoft.com/office/powerpoint/2010/main" val="856121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379BD-2A32-BB2A-2240-FCF43A9A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CC52C0-5634-F6E8-882A-58602DFFB26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Population projections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A86C65C-E9F2-C957-FFE2-C74FBCCD9A41}"/>
              </a:ext>
            </a:extLst>
          </p:cNvPr>
          <p:cNvSpPr>
            <a:spLocks noGrp="1"/>
          </p:cNvSpPr>
          <p:nvPr>
            <p:ph idx="1"/>
          </p:nvPr>
        </p:nvSpPr>
        <p:spPr>
          <a:xfrm>
            <a:off x="838200" y="1097280"/>
            <a:ext cx="9647321" cy="5079233"/>
          </a:xfrm>
        </p:spPr>
        <p:txBody>
          <a:bodyPr>
            <a:normAutofit/>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June proposals based on mid-2023 population estimates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We had expected mid-2024 population estimates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Policy Statement uses 2022-based sub-national population projections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Base is earlier (2022 rather than 2024) and projections are based on past trends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We have not analysed how the 2022 population projections compare to the mid-2024 estimates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Question in consultation about whether to use latest actuals or projections (dynamic)</a:t>
            </a:r>
            <a:endParaRPr lang="en-GB" sz="1800" dirty="0"/>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473296BC-DEC2-D180-2952-21D2BA2D9B5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0B00EABA-3CD0-C5AE-F6B1-877CA2DF2AB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369094976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0BEE4-9E8C-4A86-90F4-4B426442341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E93846-C8FD-0BEE-78D7-BB104F67A636}"/>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Area Cost Adjustment (ACA) – remoteness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5AF25D8C-35A7-0EE2-3392-9E8F818A032F}"/>
              </a:ext>
            </a:extLst>
          </p:cNvPr>
          <p:cNvSpPr>
            <a:spLocks noGrp="1"/>
          </p:cNvSpPr>
          <p:nvPr>
            <p:ph idx="1"/>
          </p:nvPr>
        </p:nvSpPr>
        <p:spPr>
          <a:xfrm>
            <a:off x="838200" y="1097280"/>
            <a:ext cx="9647321" cy="5079233"/>
          </a:xfrm>
        </p:spPr>
        <p:txBody>
          <a:bodyPr>
            <a:normAutofit/>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Remoteness removed from all ACAs, except ASC</a:t>
            </a:r>
          </a:p>
          <a:p>
            <a:pPr marL="342900" indent="-342900">
              <a:lnSpc>
                <a:spcPct val="115000"/>
              </a:lnSpc>
              <a:spcAft>
                <a:spcPts val="600"/>
              </a:spcAft>
              <a:buFont typeface="Symbol" panose="05050102010706020507" pitchFamily="18" charset="2"/>
              <a:buChar char=""/>
            </a:pPr>
            <a:r>
              <a:rPr lang="en-GB" sz="1800" dirty="0"/>
              <a:t>Strong “theoretical” case </a:t>
            </a:r>
            <a:r>
              <a:rPr lang="en-GB" sz="1800" u="sng" dirty="0"/>
              <a:t>based on economic theory</a:t>
            </a:r>
            <a:r>
              <a:rPr lang="en-GB" sz="1800" dirty="0"/>
              <a:t>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Weighting was not derived from data but based on judgement</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MHCLG have concluded insufficient evidence was available to support original weighting (in June)</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Transparency – authorities will be expecting more justification for the decision</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But working out the impact on individual authorities is not easy</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New ACAs not yet published, and it was not possible to recreate the ACAs previously</a:t>
            </a:r>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E8BB419-1264-A690-E0A7-5CB8834984C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2315607A-0FC2-E96C-15EE-1EB7F5FB6BD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68199837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2228-355A-0060-25EA-53FDE3A7D1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9C9975-6723-DC24-34F5-485C1C4D87F5}"/>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Area Cost Adjustment (ACA) – remoteness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F77FBAF6-40F7-4AA4-88CB-613F2DBEB822}"/>
              </a:ext>
            </a:extLst>
          </p:cNvPr>
          <p:cNvSpPr>
            <a:spLocks noGrp="1"/>
          </p:cNvSpPr>
          <p:nvPr>
            <p:ph idx="1"/>
          </p:nvPr>
        </p:nvSpPr>
        <p:spPr>
          <a:xfrm>
            <a:off x="838201" y="1097280"/>
            <a:ext cx="4401620" cy="5079233"/>
          </a:xfrm>
        </p:spPr>
        <p:txBody>
          <a:bodyPr>
            <a:normAutofit/>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Chart shows UT authorities with the highest remoteness weightings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We estimated the gains from the ACA in June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Compared these to the changes in weighted RNF</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Correlation between the two is strong – although there are other factors, remoteness appears to be the key factor reducing weighted RNF for remote authorities</a:t>
            </a:r>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1351190-EC59-B72F-0865-454140A29B2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643CC311-204B-C4E7-731F-0372F7C164F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graphicFrame>
        <p:nvGraphicFramePr>
          <p:cNvPr id="6" name="Chart 5">
            <a:extLst>
              <a:ext uri="{FF2B5EF4-FFF2-40B4-BE49-F238E27FC236}">
                <a16:creationId xmlns:a16="http://schemas.microsoft.com/office/drawing/2014/main" id="{C1E7712C-BF74-45CC-9245-F7F380D0FD2F}"/>
              </a:ext>
            </a:extLst>
          </p:cNvPr>
          <p:cNvGraphicFramePr>
            <a:graphicFrameLocks/>
          </p:cNvGraphicFramePr>
          <p:nvPr>
            <p:extLst>
              <p:ext uri="{D42A27DB-BD31-4B8C-83A1-F6EECF244321}">
                <p14:modId xmlns:p14="http://schemas.microsoft.com/office/powerpoint/2010/main" val="605215652"/>
              </p:ext>
            </p:extLst>
          </p:nvPr>
        </p:nvGraphicFramePr>
        <p:xfrm>
          <a:off x="5383658" y="1163201"/>
          <a:ext cx="6279597" cy="4908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6032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B5CB9-5067-F7B7-87C1-9EAAC205A11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73D961-9606-0B3F-E76E-CDFF16EFB098}"/>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Recovery Grant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556F186B-8C52-F114-7C89-0467C963A0AF}"/>
              </a:ext>
            </a:extLst>
          </p:cNvPr>
          <p:cNvSpPr>
            <a:spLocks noGrp="1"/>
          </p:cNvSpPr>
          <p:nvPr>
            <p:ph idx="1"/>
          </p:nvPr>
        </p:nvSpPr>
        <p:spPr>
          <a:xfrm>
            <a:off x="838200" y="1097280"/>
            <a:ext cx="9647321" cy="5079233"/>
          </a:xfrm>
        </p:spPr>
        <p:txBody>
          <a:bodyPr>
            <a:normAutofit/>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Recovery Grant will continue to be paid to UT and LT authorities in 2026-27 onwards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No change in distribution or methodology</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Share of IMD 2019 vs share of taxbase, max 3% CSP (iterative)</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Case for continuing is about distribution rather than principle: it is very effectively targeted at authorities with highest levels of deprivation, and lowest ability to generate council tax income (the authorities that have had largest cuts in CSP since 2010)</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Authorities receiving Recovery Grant expected (reasonably) to gain from FFR 2.0 – but was not the case for all</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Continuation of Recovery Grant is a simple way of resolving this outcome – but at the expense of undermining the purity of the FFR!</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Also used as a determining factor for damping baselines (effect not fully understood yet)</a:t>
            </a:r>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D5A556D5-FEA3-4B27-47D4-3A4F3924C1C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069B7D01-3C8E-D33E-4E8C-D1F6FF4F156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37252161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2ADC9-4290-0A42-6EDA-B2C0D58676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85B758-98BD-7125-9702-C45921AEEF5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Recovery Grant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4C212936-8C83-3FE6-B68A-722938408DE1}"/>
              </a:ext>
            </a:extLst>
          </p:cNvPr>
          <p:cNvSpPr>
            <a:spLocks noGrp="1"/>
          </p:cNvSpPr>
          <p:nvPr>
            <p:ph idx="1"/>
          </p:nvPr>
        </p:nvSpPr>
        <p:spPr>
          <a:xfrm>
            <a:off x="838201" y="1097280"/>
            <a:ext cx="4740666" cy="5079233"/>
          </a:xfrm>
        </p:spPr>
        <p:txBody>
          <a:bodyPr>
            <a:normAutofit fontScale="92500" lnSpcReduction="10000"/>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159 authorities received Recovery Grant in 2025-26, of which 78 are UT authorities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Some of the allocations are very significant indeed: Birmingham £39m, Leeds £20m, Liverpool £20m, Manchester £19m, Newham £11m, Hackney £9m</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£573m out of £600m is in UT</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In the June proposals, authorities kept two-thirds in 26-27, one-third in 27-28; in Policy Statement, authorities keep the full amount for 3 years (assume outside SFA)</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Focus on those UT authorities receiving Recovery Grant – but modelling showed losses in June proposals.  Half inner London boroughs, half metropolitan authorities</a:t>
            </a:r>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C4A92DB4-A052-4B67-6165-11B75AC339B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316E8827-E83E-C559-C374-9268C2A5669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graphicFrame>
        <p:nvGraphicFramePr>
          <p:cNvPr id="7" name="Table 6">
            <a:extLst>
              <a:ext uri="{FF2B5EF4-FFF2-40B4-BE49-F238E27FC236}">
                <a16:creationId xmlns:a16="http://schemas.microsoft.com/office/drawing/2014/main" id="{6471ED04-34E8-C1B9-1EAF-EE8BD39E6590}"/>
              </a:ext>
            </a:extLst>
          </p:cNvPr>
          <p:cNvGraphicFramePr>
            <a:graphicFrameLocks noGrp="1"/>
          </p:cNvGraphicFramePr>
          <p:nvPr>
            <p:extLst>
              <p:ext uri="{D42A27DB-BD31-4B8C-83A1-F6EECF244321}">
                <p14:modId xmlns:p14="http://schemas.microsoft.com/office/powerpoint/2010/main" val="1109715049"/>
              </p:ext>
            </p:extLst>
          </p:nvPr>
        </p:nvGraphicFramePr>
        <p:xfrm>
          <a:off x="6315610" y="759708"/>
          <a:ext cx="5286909" cy="5338584"/>
        </p:xfrm>
        <a:graphic>
          <a:graphicData uri="http://schemas.openxmlformats.org/drawingml/2006/table">
            <a:tbl>
              <a:tblPr firstRow="1" firstCol="1" bandRow="1"/>
              <a:tblGrid>
                <a:gridCol w="1991068">
                  <a:extLst>
                    <a:ext uri="{9D8B030D-6E8A-4147-A177-3AD203B41FA5}">
                      <a16:colId xmlns:a16="http://schemas.microsoft.com/office/drawing/2014/main" val="4290916144"/>
                    </a:ext>
                  </a:extLst>
                </a:gridCol>
                <a:gridCol w="637467">
                  <a:extLst>
                    <a:ext uri="{9D8B030D-6E8A-4147-A177-3AD203B41FA5}">
                      <a16:colId xmlns:a16="http://schemas.microsoft.com/office/drawing/2014/main" val="298941497"/>
                    </a:ext>
                  </a:extLst>
                </a:gridCol>
                <a:gridCol w="1281038">
                  <a:extLst>
                    <a:ext uri="{9D8B030D-6E8A-4147-A177-3AD203B41FA5}">
                      <a16:colId xmlns:a16="http://schemas.microsoft.com/office/drawing/2014/main" val="967195959"/>
                    </a:ext>
                  </a:extLst>
                </a:gridCol>
                <a:gridCol w="1377336">
                  <a:extLst>
                    <a:ext uri="{9D8B030D-6E8A-4147-A177-3AD203B41FA5}">
                      <a16:colId xmlns:a16="http://schemas.microsoft.com/office/drawing/2014/main" val="612209812"/>
                    </a:ext>
                  </a:extLst>
                </a:gridCol>
              </a:tblGrid>
              <a:tr h="528270">
                <a:tc>
                  <a:txBody>
                    <a:bodyPr/>
                    <a:lstStyle/>
                    <a:p>
                      <a:pPr algn="l">
                        <a:lnSpc>
                          <a:spcPct val="115000"/>
                        </a:lnSpc>
                        <a:spcBef>
                          <a:spcPts val="1000"/>
                        </a:spcBef>
                        <a:spcAft>
                          <a:spcPts val="1000"/>
                        </a:spcAft>
                        <a:buNone/>
                      </a:pPr>
                      <a:r>
                        <a:rPr lang="en-GB" sz="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000"/>
                    </a:solidFill>
                  </a:tcPr>
                </a:tc>
                <a:tc>
                  <a:txBody>
                    <a:bodyPr/>
                    <a:lstStyle/>
                    <a:p>
                      <a:pPr>
                        <a:lnSpc>
                          <a:spcPct val="115000"/>
                        </a:lnSpc>
                        <a:spcBef>
                          <a:spcPts val="1000"/>
                        </a:spcBef>
                        <a:spcAft>
                          <a:spcPts val="1000"/>
                        </a:spcAft>
                        <a:buNone/>
                      </a:pPr>
                      <a:r>
                        <a:rPr lang="en-GB" sz="12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000"/>
                    </a:solidFill>
                  </a:tcPr>
                </a:tc>
                <a:tc>
                  <a:txBody>
                    <a:bodyPr/>
                    <a:lstStyle/>
                    <a:p>
                      <a:pPr algn="r">
                        <a:lnSpc>
                          <a:spcPct val="115000"/>
                        </a:lnSpc>
                        <a:spcBef>
                          <a:spcPts val="1000"/>
                        </a:spcBef>
                        <a:spcAft>
                          <a:spcPts val="1000"/>
                        </a:spcAft>
                        <a:buNone/>
                      </a:pPr>
                      <a:r>
                        <a:rPr lang="en-GB"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Recovery Grant 25-26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000"/>
                    </a:solidFill>
                  </a:tcPr>
                </a:tc>
                <a:tc>
                  <a:txBody>
                    <a:bodyPr/>
                    <a:lstStyle/>
                    <a:p>
                      <a:pPr algn="r">
                        <a:lnSpc>
                          <a:spcPct val="115000"/>
                        </a:lnSpc>
                        <a:spcBef>
                          <a:spcPts val="1000"/>
                        </a:spcBef>
                        <a:spcAft>
                          <a:spcPts val="1000"/>
                        </a:spcAft>
                        <a:buNone/>
                      </a:pPr>
                      <a:r>
                        <a:rPr lang="en-GB"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SFA gains/ losses (in June consultation proposals)</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000"/>
                    </a:solidFill>
                  </a:tcPr>
                </a:tc>
                <a:extLst>
                  <a:ext uri="{0D108BD9-81ED-4DB2-BD59-A6C34878D82A}">
                    <a16:rowId xmlns:a16="http://schemas.microsoft.com/office/drawing/2014/main" val="3506229063"/>
                  </a:ext>
                </a:extLst>
              </a:tr>
              <a:tr h="193364">
                <a:tc>
                  <a:txBody>
                    <a:bodyPr/>
                    <a:lstStyle/>
                    <a:p>
                      <a:pPr algn="l">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Newham</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OLB</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11.012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-1.824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137175205"/>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Sunderland</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10.302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-27.918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4280392677"/>
                  </a:ext>
                </a:extLst>
              </a:tr>
              <a:tr h="193364">
                <a:tc>
                  <a:txBody>
                    <a:bodyPr/>
                    <a:lstStyle/>
                    <a:p>
                      <a:pPr algn="l">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Hackney</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ILB</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9.698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-48.830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3955652003"/>
                  </a:ext>
                </a:extLst>
              </a:tr>
              <a:tr h="193364">
                <a:tc>
                  <a:txBody>
                    <a:bodyPr/>
                    <a:lstStyle/>
                    <a:p>
                      <a:pPr algn="l">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Rochdale</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7.815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-3.266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468966206"/>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Wigan</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7.045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-7.615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674500027"/>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 Helens</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6.296</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-4.332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2971524580"/>
                  </a:ext>
                </a:extLst>
              </a:tr>
              <a:tr h="193364">
                <a:tc>
                  <a:txBody>
                    <a:bodyPr/>
                    <a:lstStyle/>
                    <a:p>
                      <a:pPr algn="l">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Gateshead</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6.120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-16.128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2043641471"/>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South Tyneside</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5.940</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-21.973</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2918959938"/>
                  </a:ext>
                </a:extLst>
              </a:tr>
              <a:tr h="193364">
                <a:tc>
                  <a:txBody>
                    <a:bodyPr/>
                    <a:lstStyle/>
                    <a:p>
                      <a:pPr algn="l">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Brent</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OLB</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5.822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-23.124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3680607376"/>
                  </a:ext>
                </a:extLst>
              </a:tr>
              <a:tr h="193364">
                <a:tc>
                  <a:txBody>
                    <a:bodyPr/>
                    <a:lstStyle/>
                    <a:p>
                      <a:pPr algn="l">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Sefton</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5.609</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-9.346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3797259658"/>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Haringey</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OLB</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5.358</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-35.173</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389595645"/>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Blackburn with Darwen</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5.280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-1.617</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4147052894"/>
                  </a:ext>
                </a:extLst>
              </a:tr>
              <a:tr h="193364">
                <a:tc>
                  <a:txBody>
                    <a:bodyPr/>
                    <a:lstStyle/>
                    <a:p>
                      <a:pPr algn="l">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Lewisham</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ILB</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5.279</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-31.286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1946144091"/>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Tower Hamlets</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ILB</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5.130</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-25.832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1836121173"/>
                  </a:ext>
                </a:extLst>
              </a:tr>
              <a:tr h="193364">
                <a:tc>
                  <a:txBody>
                    <a:bodyPr/>
                    <a:lstStyle/>
                    <a:p>
                      <a:pPr algn="l">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Dudley</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5.031</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-4.344</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3142246791"/>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Waltham Forest</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OLB</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4.829</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-6.850</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701474960"/>
                  </a:ext>
                </a:extLst>
              </a:tr>
              <a:tr h="193364">
                <a:tc>
                  <a:txBody>
                    <a:bodyPr/>
                    <a:lstStyle/>
                    <a:p>
                      <a:pPr algn="l">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Greenwich</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ILB</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3.809</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-40.512</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2808091431"/>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Southwark</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ILB</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2.375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-59.215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306504862"/>
                  </a:ext>
                </a:extLst>
              </a:tr>
              <a:tr h="193364">
                <a:tc>
                  <a:txBody>
                    <a:bodyPr/>
                    <a:lstStyle/>
                    <a:p>
                      <a:pPr algn="l">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Torbay</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2.085</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-4.045</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35670761"/>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North Tyneside</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MD</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1.597</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-2.781</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2002020126"/>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Islington</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ILB</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1.581</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-64.962</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1565194534"/>
                  </a:ext>
                </a:extLst>
              </a:tr>
              <a:tr h="193364">
                <a:tc>
                  <a:txBody>
                    <a:bodyPr/>
                    <a:lstStyle/>
                    <a:p>
                      <a:pPr algn="l">
                        <a:lnSpc>
                          <a:spcPct val="115000"/>
                        </a:lnSpc>
                        <a:spcBef>
                          <a:spcPts val="1000"/>
                        </a:spcBef>
                        <a:spcAft>
                          <a:spcPts val="1000"/>
                        </a:spcAft>
                        <a:buNone/>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Cumberland</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no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UA</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1.476</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-15.404</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3615966712"/>
                  </a:ext>
                </a:extLst>
              </a:tr>
              <a:tr h="193364">
                <a:tc>
                  <a:txBody>
                    <a:bodyPr/>
                    <a:lstStyle/>
                    <a:p>
                      <a:pPr algn="l">
                        <a:lnSpc>
                          <a:spcPct val="115000"/>
                        </a:lnSpc>
                        <a:spcBef>
                          <a:spcPts val="1000"/>
                        </a:spcBef>
                        <a:spcAft>
                          <a:spcPts val="1000"/>
                        </a:spcAft>
                        <a:buNone/>
                      </a:pPr>
                      <a:r>
                        <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Lambeth</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ct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ILB</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FFFF"/>
                    </a:solidFill>
                  </a:tcPr>
                </a:tc>
                <a:tc>
                  <a:txBody>
                    <a:bodyPr/>
                    <a:lstStyle/>
                    <a:p>
                      <a:pPr algn="r">
                        <a:lnSpc>
                          <a:spcPct val="115000"/>
                        </a:lnSpc>
                        <a:spcBef>
                          <a:spcPts val="1000"/>
                        </a:spcBef>
                        <a:spcAft>
                          <a:spcPts val="1000"/>
                        </a:spcAft>
                        <a:buNone/>
                      </a:pPr>
                      <a:r>
                        <a:rPr lang="en-GB" sz="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1.281</a:t>
                      </a:r>
                      <a:endParaRPr lang="en-GB" sz="120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2F2F2"/>
                    </a:solidFill>
                  </a:tcPr>
                </a:tc>
                <a:tc>
                  <a:txBody>
                    <a:bodyPr/>
                    <a:lstStyle/>
                    <a:p>
                      <a:pPr algn="r">
                        <a:lnSpc>
                          <a:spcPct val="115000"/>
                        </a:lnSpc>
                        <a:spcBef>
                          <a:spcPts val="1000"/>
                        </a:spcBef>
                        <a:spcAft>
                          <a:spcPts val="1000"/>
                        </a:spcAft>
                        <a:buNone/>
                      </a:pPr>
                      <a:r>
                        <a:rPr lang="en-GB" sz="1200" dirty="0">
                          <a:solidFill>
                            <a:srgbClr val="9C0006"/>
                          </a:solidFill>
                          <a:effectLst/>
                          <a:latin typeface="Calibri" panose="020F0502020204030204" pitchFamily="34" charset="0"/>
                          <a:ea typeface="Times New Roman" panose="02020603050405020304" pitchFamily="18" charset="0"/>
                          <a:cs typeface="Times New Roman" panose="02020603050405020304" pitchFamily="18" charset="0"/>
                        </a:rPr>
                        <a:t>-62.625</a:t>
                      </a:r>
                      <a:endParaRPr lang="en-GB" sz="1200" dirty="0">
                        <a:effectLst/>
                        <a:latin typeface="Verdana" panose="020B0604030504040204" pitchFamily="34" charset="0"/>
                        <a:ea typeface="Calibri" panose="020F0502020204030204" pitchFamily="34" charset="0"/>
                        <a:cs typeface="Times New Roman" panose="02020603050405020304" pitchFamily="18" charset="0"/>
                      </a:endParaRPr>
                    </a:p>
                  </a:txBody>
                  <a:tcPr marL="60957" marR="60957" marT="0" marB="0">
                    <a:lnL>
                      <a:noFill/>
                    </a:lnL>
                    <a:lnR>
                      <a:noFill/>
                    </a:lnR>
                    <a:lnT>
                      <a:noFill/>
                    </a:lnT>
                    <a:lnB>
                      <a:noFill/>
                    </a:lnB>
                    <a:solidFill>
                      <a:srgbClr val="FFC7CE"/>
                    </a:solidFill>
                  </a:tcPr>
                </a:tc>
                <a:extLst>
                  <a:ext uri="{0D108BD9-81ED-4DB2-BD59-A6C34878D82A}">
                    <a16:rowId xmlns:a16="http://schemas.microsoft.com/office/drawing/2014/main" val="977502461"/>
                  </a:ext>
                </a:extLst>
              </a:tr>
            </a:tbl>
          </a:graphicData>
        </a:graphic>
      </p:graphicFrame>
    </p:spTree>
    <p:extLst>
      <p:ext uri="{BB962C8B-B14F-4D97-AF65-F5344CB8AC3E}">
        <p14:creationId xmlns:p14="http://schemas.microsoft.com/office/powerpoint/2010/main" val="4358595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DB76D-5D56-6980-6635-1419DA1B3F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2EF803E-0C45-9DB8-2C29-A8AC6C6DF4E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Overview</a:t>
            </a:r>
            <a:endParaRPr lang="en-GB" sz="4000" b="1" dirty="0">
              <a:solidFill>
                <a:srgbClr val="FF6600"/>
              </a:solidFill>
            </a:endParaRPr>
          </a:p>
        </p:txBody>
      </p:sp>
      <p:sp>
        <p:nvSpPr>
          <p:cNvPr id="5" name="Content Placeholder 4">
            <a:extLst>
              <a:ext uri="{FF2B5EF4-FFF2-40B4-BE49-F238E27FC236}">
                <a16:creationId xmlns:a16="http://schemas.microsoft.com/office/drawing/2014/main" id="{E5CA7EA8-457E-A794-8DAD-19CE6F424FDB}"/>
              </a:ext>
            </a:extLst>
          </p:cNvPr>
          <p:cNvSpPr>
            <a:spLocks noGrp="1"/>
          </p:cNvSpPr>
          <p:nvPr>
            <p:ph idx="1"/>
          </p:nvPr>
        </p:nvSpPr>
        <p:spPr>
          <a:xfrm>
            <a:off x="838200" y="1097280"/>
            <a:ext cx="9647321" cy="5079233"/>
          </a:xfrm>
        </p:spPr>
        <p:txBody>
          <a:bodyPr>
            <a:normAutofit/>
          </a:bodyPr>
          <a:lstStyle/>
          <a:p>
            <a:pPr>
              <a:lnSpc>
                <a:spcPct val="115000"/>
              </a:lnSpc>
              <a:spcAft>
                <a:spcPts val="600"/>
              </a:spcAft>
            </a:pPr>
            <a:r>
              <a:rPr lang="en-GB" sz="1600" dirty="0">
                <a:latin typeface="Calibri" panose="020F0502020204030204" pitchFamily="34" charset="0"/>
                <a:cs typeface="Times New Roman" panose="02020603050405020304" pitchFamily="18" charset="0"/>
              </a:rPr>
              <a:t>Key changes (remoteness, population (resident and daytime) and 2025 Index of Multiple Deprivation (IMD) – including re-weighting formulas</a:t>
            </a:r>
          </a:p>
          <a:p>
            <a:pPr>
              <a:lnSpc>
                <a:spcPct val="115000"/>
              </a:lnSpc>
              <a:spcAft>
                <a:spcPts val="600"/>
              </a:spcAft>
            </a:pPr>
            <a:r>
              <a:rPr lang="en-GB" sz="1600" dirty="0">
                <a:latin typeface="Calibri" panose="020F0502020204030204" pitchFamily="34" charset="0"/>
                <a:cs typeface="Times New Roman" panose="02020603050405020304" pitchFamily="18" charset="0"/>
              </a:rPr>
              <a:t>Damping floors</a:t>
            </a:r>
          </a:p>
          <a:p>
            <a:pPr>
              <a:lnSpc>
                <a:spcPct val="115000"/>
              </a:lnSpc>
              <a:spcAft>
                <a:spcPts val="600"/>
              </a:spcAft>
            </a:pPr>
            <a:r>
              <a:rPr lang="en-GB" sz="1600" dirty="0">
                <a:latin typeface="Calibri" panose="020F0502020204030204" pitchFamily="34" charset="0"/>
                <a:cs typeface="Times New Roman" panose="02020603050405020304" pitchFamily="18" charset="0"/>
              </a:rPr>
              <a:t>Quantum – increase in funding, new burdens (food waste)</a:t>
            </a:r>
          </a:p>
          <a:p>
            <a:pPr>
              <a:lnSpc>
                <a:spcPct val="115000"/>
              </a:lnSpc>
              <a:spcAft>
                <a:spcPts val="600"/>
              </a:spcAft>
            </a:pPr>
            <a:r>
              <a:rPr lang="en-GB" sz="1600" dirty="0">
                <a:latin typeface="Calibri" panose="020F0502020204030204" pitchFamily="34" charset="0"/>
                <a:cs typeface="Times New Roman" panose="02020603050405020304" pitchFamily="18" charset="0"/>
              </a:rPr>
              <a:t>Initial view about funding distribution </a:t>
            </a:r>
          </a:p>
          <a:p>
            <a:pPr>
              <a:lnSpc>
                <a:spcPct val="115000"/>
              </a:lnSpc>
              <a:spcAft>
                <a:spcPts val="600"/>
              </a:spcAft>
            </a:pPr>
            <a:r>
              <a:rPr lang="en-GB" sz="1600" b="1" dirty="0">
                <a:latin typeface="Calibri" panose="020F0502020204030204" pitchFamily="34" charset="0"/>
                <a:cs typeface="Times New Roman" panose="02020603050405020304" pitchFamily="18" charset="0"/>
              </a:rPr>
              <a:t>Stuart Hoggan – commentary on Policy Statement</a:t>
            </a:r>
          </a:p>
          <a:p>
            <a:pPr>
              <a:lnSpc>
                <a:spcPct val="115000"/>
              </a:lnSpc>
              <a:spcAft>
                <a:spcPts val="600"/>
              </a:spcAft>
            </a:pPr>
            <a:r>
              <a:rPr lang="en-GB" sz="1600" dirty="0">
                <a:latin typeface="Calibri" panose="020F0502020204030204" pitchFamily="34" charset="0"/>
                <a:cs typeface="Times New Roman" panose="02020603050405020304" pitchFamily="18" charset="0"/>
              </a:rPr>
              <a:t>Updating the MTFP model (following Policy Statement) – change in “blending” methodology</a:t>
            </a:r>
          </a:p>
          <a:p>
            <a:pPr>
              <a:lnSpc>
                <a:spcPct val="115000"/>
              </a:lnSpc>
              <a:spcAft>
                <a:spcPts val="600"/>
              </a:spcAft>
            </a:pPr>
            <a:r>
              <a:rPr lang="en-GB" sz="1600" dirty="0">
                <a:latin typeface="Calibri" panose="020F0502020204030204" pitchFamily="34" charset="0"/>
                <a:cs typeface="Times New Roman" panose="02020603050405020304" pitchFamily="18" charset="0"/>
              </a:rPr>
              <a:t>Autumn Budget – council tax bands, business rates multipliers, new burdens, funding cuts</a:t>
            </a:r>
          </a:p>
          <a:p>
            <a:pPr>
              <a:lnSpc>
                <a:spcPct val="115000"/>
              </a:lnSpc>
              <a:spcAft>
                <a:spcPts val="600"/>
              </a:spcAft>
            </a:pPr>
            <a:r>
              <a:rPr lang="en-GB" sz="1600" dirty="0">
                <a:latin typeface="Calibri" panose="020F0502020204030204" pitchFamily="34" charset="0"/>
                <a:cs typeface="Times New Roman" panose="02020603050405020304" pitchFamily="18" charset="0"/>
              </a:rPr>
              <a:t>Business Rates Retention System (BRRS) and Business rates pooling</a:t>
            </a:r>
          </a:p>
          <a:p>
            <a:pPr>
              <a:lnSpc>
                <a:spcPct val="115000"/>
              </a:lnSpc>
              <a:spcAft>
                <a:spcPts val="600"/>
              </a:spcAft>
            </a:pPr>
            <a:endParaRPr lang="en-GB" sz="1600" dirty="0">
              <a:latin typeface="Calibri" panose="020F0502020204030204" pitchFamily="34" charset="0"/>
              <a:cs typeface="Times New Roman" panose="02020603050405020304" pitchFamily="18" charset="0"/>
            </a:endParaRPr>
          </a:p>
          <a:p>
            <a:pPr>
              <a:lnSpc>
                <a:spcPct val="115000"/>
              </a:lnSpc>
              <a:spcAft>
                <a:spcPts val="600"/>
              </a:spcAft>
            </a:pPr>
            <a:endParaRPr lang="en-GB" sz="1600" dirty="0">
              <a:latin typeface="Calibri" panose="020F0502020204030204" pitchFamily="34" charset="0"/>
              <a:cs typeface="Times New Roman" panose="02020603050405020304" pitchFamily="18" charset="0"/>
            </a:endParaRPr>
          </a:p>
          <a:p>
            <a:pPr>
              <a:lnSpc>
                <a:spcPct val="115000"/>
              </a:lnSpc>
              <a:spcAft>
                <a:spcPts val="600"/>
              </a:spcAft>
            </a:pPr>
            <a:endParaRPr lang="en-GB" sz="1600" dirty="0">
              <a:latin typeface="Calibri" panose="020F0502020204030204" pitchFamily="34" charset="0"/>
              <a:cs typeface="Times New Roman" panose="02020603050405020304" pitchFamily="18" charset="0"/>
            </a:endParaRPr>
          </a:p>
          <a:p>
            <a:pPr marL="0" indent="0">
              <a:lnSpc>
                <a:spcPct val="115000"/>
              </a:lnSpc>
              <a:spcAft>
                <a:spcPts val="600"/>
              </a:spcAft>
              <a:buNone/>
            </a:pPr>
            <a:endParaRPr lang="en-GB" sz="1400" i="1"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163DE460-5160-F6DF-985C-B6D91D999BE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FA0230C1-48FC-06DB-EEC2-106E82BDB53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72288682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49A55-92A8-B32E-58EA-97E4ED84DF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DA10AA-189D-03BB-4183-32DE3D45B1E6}"/>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Resources Deduction</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CCA3E50-D1EF-33EC-FA39-B9C1ACBDF0D5}"/>
              </a:ext>
            </a:extLst>
          </p:cNvPr>
          <p:cNvSpPr>
            <a:spLocks noGrp="1"/>
          </p:cNvSpPr>
          <p:nvPr>
            <p:ph idx="1"/>
          </p:nvPr>
        </p:nvSpPr>
        <p:spPr>
          <a:xfrm>
            <a:off x="838201" y="1097280"/>
            <a:ext cx="4401620" cy="5079233"/>
          </a:xfr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Confirmation of the Band D assumptions: £2,060 in 26-27, £2,160 in 27-28 and £2,165 in 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Higher starting point (£1,998) and faster growth than we had modelled (4.9% growth vs 3.5%)</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Updated taxbase (see next slide). Change in definition to include average student numbers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Update to the LCTS adjustment (2025 IMD, plus amendment to formula)</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Increase in the Resources Deduction (from £38.4bn to £39.8bn), with the largest increase in shire counties</a:t>
            </a:r>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61488196-650E-8071-2522-745E36EB72E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FAB86D92-0B88-FC9A-B403-02CDC13674A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7" name="Picture 6">
            <a:extLst>
              <a:ext uri="{FF2B5EF4-FFF2-40B4-BE49-F238E27FC236}">
                <a16:creationId xmlns:a16="http://schemas.microsoft.com/office/drawing/2014/main" id="{44B07E94-4DA6-71AA-55D3-BAFA47EE2517}"/>
              </a:ext>
            </a:extLst>
          </p:cNvPr>
          <p:cNvPicPr>
            <a:picLocks noChangeAspect="1"/>
          </p:cNvPicPr>
          <p:nvPr/>
        </p:nvPicPr>
        <p:blipFill>
          <a:blip r:embed="rId3"/>
          <a:stretch>
            <a:fillRect/>
          </a:stretch>
        </p:blipFill>
        <p:spPr>
          <a:xfrm>
            <a:off x="5187891" y="1102972"/>
            <a:ext cx="6408808" cy="3592318"/>
          </a:xfrm>
          <a:prstGeom prst="rect">
            <a:avLst/>
          </a:prstGeom>
        </p:spPr>
      </p:pic>
    </p:spTree>
    <p:extLst>
      <p:ext uri="{BB962C8B-B14F-4D97-AF65-F5344CB8AC3E}">
        <p14:creationId xmlns:p14="http://schemas.microsoft.com/office/powerpoint/2010/main" val="194141080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F0D7A-8198-B72F-5E4C-8541E05152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47F6C3-D539-2578-9EF7-75263C8A1C48}"/>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Council taxbase (CTB1)</a:t>
            </a:r>
            <a:endParaRPr lang="en-GB" sz="4000" b="1" dirty="0">
              <a:solidFill>
                <a:srgbClr val="FF6600"/>
              </a:solidFill>
            </a:endParaRPr>
          </a:p>
        </p:txBody>
      </p:sp>
      <p:sp>
        <p:nvSpPr>
          <p:cNvPr id="5" name="Content Placeholder 4">
            <a:extLst>
              <a:ext uri="{FF2B5EF4-FFF2-40B4-BE49-F238E27FC236}">
                <a16:creationId xmlns:a16="http://schemas.microsoft.com/office/drawing/2014/main" id="{6CE34805-DA83-753A-0248-45FE44B5B55F}"/>
              </a:ext>
            </a:extLst>
          </p:cNvPr>
          <p:cNvSpPr>
            <a:spLocks noGrp="1"/>
          </p:cNvSpPr>
          <p:nvPr>
            <p:ph idx="1"/>
          </p:nvPr>
        </p:nvSpPr>
        <p:spPr>
          <a:xfrm>
            <a:off x="838200" y="1097280"/>
            <a:ext cx="10515600" cy="507923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CTB1 2025 data released on 6 November 2025: </a:t>
            </a:r>
            <a:r>
              <a:rPr lang="en-GB" sz="1600" kern="1200" dirty="0">
                <a:solidFill>
                  <a:schemeClr val="tx1"/>
                </a:solidFill>
                <a:latin typeface="Calibri" panose="020F0502020204030204" pitchFamily="34" charset="0"/>
                <a:ea typeface="+mn-ea"/>
                <a:cs typeface="Times New Roman" panose="02020603050405020304" pitchFamily="18" charset="0"/>
                <a:hlinkClick r:id="rId3"/>
              </a:rPr>
              <a:t>https://www.gov.uk/government/statistics/council-taxbase-2025-in-england</a:t>
            </a:r>
            <a:r>
              <a:rPr lang="en-GB" sz="1600" kern="1200" dirty="0">
                <a:solidFill>
                  <a:schemeClr val="tx1"/>
                </a:solidFill>
                <a:latin typeface="Calibri" panose="020F0502020204030204" pitchFamily="34" charset="0"/>
                <a:ea typeface="+mn-ea"/>
                <a:cs typeface="Times New Roman" panose="02020603050405020304" pitchFamily="18" charset="0"/>
              </a:rPr>
              <a:t> </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Used to update the Resources Deduction (we will use this in the updated version of the MTFP model next week)</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Average increase in taxbase (per the Resources Deduction definition) is 0.47%</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Manchester -3.84%, Newcastle-under-Lyme -1.32%, Reading -0.98%</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Salford +2.00%, Melton +1.96%, Hartlepool +1.94%, Tewkesbury +1.66%, Preston +1.65%</a:t>
            </a:r>
          </a:p>
        </p:txBody>
      </p:sp>
      <p:sp>
        <p:nvSpPr>
          <p:cNvPr id="2" name="Footer Placeholder 1">
            <a:extLst>
              <a:ext uri="{FF2B5EF4-FFF2-40B4-BE49-F238E27FC236}">
                <a16:creationId xmlns:a16="http://schemas.microsoft.com/office/drawing/2014/main" id="{B68C37CD-75C1-8570-6F6F-5858364FD2B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A70FB04B-F89D-53FB-3407-588484D07CC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416701945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57BE1-B8D8-E662-721B-3006C213334B}"/>
            </a:ext>
          </a:extLst>
        </p:cNvPr>
        <p:cNvGrpSpPr/>
        <p:nvPr/>
      </p:nvGrpSpPr>
      <p:grpSpPr>
        <a:xfrm>
          <a:off x="0" y="0"/>
          <a:ext cx="0" cy="0"/>
          <a:chOff x="0" y="0"/>
          <a:chExt cx="0" cy="0"/>
        </a:xfrm>
      </p:grpSpPr>
      <p:sp>
        <p:nvSpPr>
          <p:cNvPr id="7" name="Oval 6">
            <a:extLst>
              <a:ext uri="{FF2B5EF4-FFF2-40B4-BE49-F238E27FC236}">
                <a16:creationId xmlns:a16="http://schemas.microsoft.com/office/drawing/2014/main" id="{52840D48-9C80-9661-1660-E5006BC83159}"/>
              </a:ext>
            </a:extLst>
          </p:cNvPr>
          <p:cNvSpPr/>
          <p:nvPr/>
        </p:nvSpPr>
        <p:spPr>
          <a:xfrm>
            <a:off x="10674850" y="3010328"/>
            <a:ext cx="585627" cy="26712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C55EF6C8-5CAB-358C-7166-45C4DEF740C9}"/>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Quantum and new burdens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7F211B28-FF82-5A4C-C36A-2BFC00FB4580}"/>
              </a:ext>
            </a:extLst>
          </p:cNvPr>
          <p:cNvSpPr>
            <a:spLocks noGrp="1"/>
          </p:cNvSpPr>
          <p:nvPr>
            <p:ph idx="1"/>
          </p:nvPr>
        </p:nvSpPr>
        <p:spPr>
          <a:xfrm>
            <a:off x="838201" y="1097280"/>
            <a:ext cx="4576280" cy="5079233"/>
          </a:xfrm>
        </p:spPr>
        <p:txBody>
          <a:bodyPr>
            <a:normAutofit fontScale="85000" lnSpcReduction="20000"/>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We are still unsure about the funding from SR25</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Grant increase over 3 years is £3.4bn (i.e. £1.1bn in each financial year)</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Of which:</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Social care funding (£150m/ £250m/ £500m = £900m over 3 years)</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A further £547m in funding for children’s social care (we assume spread over 3 years). </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Leaves £1.95bn available in new grant funding within CSP over the next 3 years (less than £700m per year)</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New burdens: Food waste responsibilities? Other new burdens? </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Top-slice for damping floors (likely to be considerably higher than for the June proposals)? </a:t>
            </a:r>
          </a:p>
        </p:txBody>
      </p:sp>
      <p:sp>
        <p:nvSpPr>
          <p:cNvPr id="2" name="Footer Placeholder 1">
            <a:extLst>
              <a:ext uri="{FF2B5EF4-FFF2-40B4-BE49-F238E27FC236}">
                <a16:creationId xmlns:a16="http://schemas.microsoft.com/office/drawing/2014/main" id="{AB05D809-462A-9CD0-9B48-F03D0265A7BA}"/>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40EEA27A-CA26-78BD-717B-34C6CF06BC3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11" name="Picture 10" descr="A table with numbers and a number on it&#10;&#10;AI-generated content may be incorrect.">
            <a:extLst>
              <a:ext uri="{FF2B5EF4-FFF2-40B4-BE49-F238E27FC236}">
                <a16:creationId xmlns:a16="http://schemas.microsoft.com/office/drawing/2014/main" id="{F1414BE9-A692-F16D-CDD4-46DEFFC9B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394" y="1183647"/>
            <a:ext cx="6297733" cy="2411898"/>
          </a:xfrm>
          <a:prstGeom prst="rect">
            <a:avLst/>
          </a:prstGeom>
        </p:spPr>
      </p:pic>
      <p:sp>
        <p:nvSpPr>
          <p:cNvPr id="8" name="Oval 7">
            <a:extLst>
              <a:ext uri="{FF2B5EF4-FFF2-40B4-BE49-F238E27FC236}">
                <a16:creationId xmlns:a16="http://schemas.microsoft.com/office/drawing/2014/main" id="{3209A931-CA92-B6E1-E228-95E05B733C5B}"/>
              </a:ext>
            </a:extLst>
          </p:cNvPr>
          <p:cNvSpPr/>
          <p:nvPr/>
        </p:nvSpPr>
        <p:spPr>
          <a:xfrm>
            <a:off x="10721938" y="3010327"/>
            <a:ext cx="585627" cy="267129"/>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4">
            <a:extLst>
              <a:ext uri="{FF2B5EF4-FFF2-40B4-BE49-F238E27FC236}">
                <a16:creationId xmlns:a16="http://schemas.microsoft.com/office/drawing/2014/main" id="{8234255A-934D-5A47-69D8-DE9066D4EA5B}"/>
              </a:ext>
            </a:extLst>
          </p:cNvPr>
          <p:cNvSpPr txBox="1">
            <a:spLocks/>
          </p:cNvSpPr>
          <p:nvPr/>
        </p:nvSpPr>
        <p:spPr>
          <a:xfrm>
            <a:off x="6000108" y="4705564"/>
            <a:ext cx="5537770" cy="13326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We assumed grant funding within SFA increased to £2.3bn by 2028-29 (cumulative additional grant of £5.5bn)</a:t>
            </a:r>
          </a:p>
          <a:p>
            <a:pPr marL="342900" indent="-342900">
              <a:lnSpc>
                <a:spcPct val="13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Included funding for new burdens and for damping floor</a:t>
            </a:r>
          </a:p>
          <a:p>
            <a:pPr marL="342900" indent="-342900">
              <a:lnSpc>
                <a:spcPct val="13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88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D658E-56E5-8A79-2D01-66AE9B50B1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0219F8-CE17-7ACE-B6B1-A0C236F3A968}"/>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Rolled-in grants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B3322C5E-3E14-DD48-A20B-72C30E4EDC98}"/>
              </a:ext>
            </a:extLst>
          </p:cNvPr>
          <p:cNvSpPr>
            <a:spLocks noGrp="1"/>
          </p:cNvSpPr>
          <p:nvPr>
            <p:ph idx="1"/>
          </p:nvPr>
        </p:nvSpPr>
        <p:spPr>
          <a:xfrm>
            <a:off x="838200" y="1097280"/>
            <a:ext cx="10515599" cy="507923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All grants within CSP to be rolled into SFA in 2026-27</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Children’s Social Care Prevention Grant and Domestic Abuse Grant will be the only exceptions (waiting confirmation)</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We assume all grants will be rolled into SFA using the overall Needs Assessment shares</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Will any of the rolled-in grants have different distribution bases?  Will any of the increase in SFA be distributed using a different basis (e.g. new burdens, social-care related funding)? </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Value of the BRRS roll-in also has to be confirmed – we assume £1.495bn based on 2025-26 NNDR1</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Plus value of the cap compensation roll-in, and the inclusion (or not) of growth/ cap compensation from pilot authorities</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p:txBody>
      </p:sp>
      <p:sp>
        <p:nvSpPr>
          <p:cNvPr id="2" name="Footer Placeholder 1">
            <a:extLst>
              <a:ext uri="{FF2B5EF4-FFF2-40B4-BE49-F238E27FC236}">
                <a16:creationId xmlns:a16="http://schemas.microsoft.com/office/drawing/2014/main" id="{094DD07E-4BDE-5335-2B3C-4202CB8B9F5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082B9455-38D1-D98E-7D15-9E6CFA66DA1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39171820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B831E-17BF-5767-8B07-459ACF2367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0B10ED5-5A0F-9558-B909-3EEF4EA0FE24}"/>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Damping floors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15AA2605-2E66-124C-FBEE-66CE576C3522}"/>
              </a:ext>
            </a:extLst>
          </p:cNvPr>
          <p:cNvSpPr>
            <a:spLocks noGrp="1"/>
          </p:cNvSpPr>
          <p:nvPr>
            <p:ph idx="1"/>
          </p:nvPr>
        </p:nvSpPr>
        <p:spPr>
          <a:xfrm>
            <a:off x="838200" y="4274049"/>
            <a:ext cx="10515599" cy="2205241"/>
          </a:xfrm>
        </p:spPr>
        <p:txBody>
          <a:bodyPr>
            <a:normAutofit fontScale="92500"/>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Real-terms protection based on GDP Deflator – but set at 5%/ 6%/ 7% for Recovery Grant authorities (max £35m)</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Low Band D defined as below median (for each class).  &gt;15% based on modelling (uncertain)</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Important interaction with BRRS income measurement</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Baseline does not include Recovery Grant, Domestic Abuse Safe Accommodation grant, or Children’s Social Care Prevention grant</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p:txBody>
      </p:sp>
      <p:sp>
        <p:nvSpPr>
          <p:cNvPr id="2" name="Footer Placeholder 1">
            <a:extLst>
              <a:ext uri="{FF2B5EF4-FFF2-40B4-BE49-F238E27FC236}">
                <a16:creationId xmlns:a16="http://schemas.microsoft.com/office/drawing/2014/main" id="{ABBCA96A-9767-1769-4681-62551AB31C68}"/>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571BE599-D4E1-F8A7-F63E-B5906AEF086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graphicFrame>
        <p:nvGraphicFramePr>
          <p:cNvPr id="6" name="Table 5">
            <a:extLst>
              <a:ext uri="{FF2B5EF4-FFF2-40B4-BE49-F238E27FC236}">
                <a16:creationId xmlns:a16="http://schemas.microsoft.com/office/drawing/2014/main" id="{776300BA-0254-5094-4690-DE57356FD3CD}"/>
              </a:ext>
            </a:extLst>
          </p:cNvPr>
          <p:cNvGraphicFramePr>
            <a:graphicFrameLocks noGrp="1"/>
          </p:cNvGraphicFramePr>
          <p:nvPr>
            <p:extLst>
              <p:ext uri="{D42A27DB-BD31-4B8C-83A1-F6EECF244321}">
                <p14:modId xmlns:p14="http://schemas.microsoft.com/office/powerpoint/2010/main" val="3135377302"/>
              </p:ext>
            </p:extLst>
          </p:nvPr>
        </p:nvGraphicFramePr>
        <p:xfrm>
          <a:off x="609600" y="983364"/>
          <a:ext cx="10972799" cy="3069752"/>
        </p:xfrm>
        <a:graphic>
          <a:graphicData uri="http://schemas.openxmlformats.org/drawingml/2006/table">
            <a:tbl>
              <a:tblPr firstRow="1" firstCol="1" bandRow="1"/>
              <a:tblGrid>
                <a:gridCol w="3657177">
                  <a:extLst>
                    <a:ext uri="{9D8B030D-6E8A-4147-A177-3AD203B41FA5}">
                      <a16:colId xmlns:a16="http://schemas.microsoft.com/office/drawing/2014/main" val="2486487119"/>
                    </a:ext>
                  </a:extLst>
                </a:gridCol>
                <a:gridCol w="3658445">
                  <a:extLst>
                    <a:ext uri="{9D8B030D-6E8A-4147-A177-3AD203B41FA5}">
                      <a16:colId xmlns:a16="http://schemas.microsoft.com/office/drawing/2014/main" val="3954875997"/>
                    </a:ext>
                  </a:extLst>
                </a:gridCol>
                <a:gridCol w="3657177">
                  <a:extLst>
                    <a:ext uri="{9D8B030D-6E8A-4147-A177-3AD203B41FA5}">
                      <a16:colId xmlns:a16="http://schemas.microsoft.com/office/drawing/2014/main" val="2430977465"/>
                    </a:ext>
                  </a:extLst>
                </a:gridCol>
              </a:tblGrid>
              <a:tr h="275006">
                <a:tc>
                  <a:txBody>
                    <a:bodyPr/>
                    <a:lstStyle/>
                    <a:p>
                      <a:pPr marL="457200" algn="l">
                        <a:lnSpc>
                          <a:spcPct val="115000"/>
                        </a:lnSpc>
                        <a:spcAft>
                          <a:spcPts val="600"/>
                        </a:spcAft>
                        <a:buNone/>
                      </a:pPr>
                      <a:r>
                        <a:rPr lang="en-GB"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Tier/ class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457200" algn="l">
                        <a:lnSpc>
                          <a:spcPct val="115000"/>
                        </a:lnSpc>
                        <a:spcAft>
                          <a:spcPts val="600"/>
                        </a:spcAft>
                        <a:buNone/>
                      </a:pPr>
                      <a:r>
                        <a:rPr lang="en-GB"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Criteria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457200" algn="l">
                        <a:lnSpc>
                          <a:spcPct val="115000"/>
                        </a:lnSpc>
                        <a:spcAft>
                          <a:spcPts val="600"/>
                        </a:spcAft>
                        <a:buNone/>
                      </a:pPr>
                      <a:r>
                        <a:rPr lang="en-GB"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Protection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val="1812031456"/>
                  </a:ext>
                </a:extLst>
              </a:tr>
              <a:tr h="859366">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Upper tier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Authorities receiving Recovery Grant in 25-26 (excl shire districts)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Real-terms protection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4040720933"/>
                  </a:ext>
                </a:extLst>
              </a:tr>
              <a:tr h="275006">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Fire authorities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authorities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GB"/>
                    </a:p>
                  </a:txBody>
                  <a:tcPr/>
                </a:tc>
                <a:extLst>
                  <a:ext uri="{0D108BD9-81ED-4DB2-BD59-A6C34878D82A}">
                    <a16:rowId xmlns:a16="http://schemas.microsoft.com/office/drawing/2014/main" val="3303591424"/>
                  </a:ext>
                </a:extLst>
              </a:tr>
              <a:tr h="364396">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Upper tier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&lt;15% above funding target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rowSpan="2">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Cash-terms protection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3709419071"/>
                  </a:ext>
                </a:extLst>
              </a:tr>
              <a:tr h="364396">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Lower tier (shire districts)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&lt;15% above funding target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vMerge="1">
                  <a:txBody>
                    <a:bodyPr/>
                    <a:lstStyle/>
                    <a:p>
                      <a:endParaRPr lang="en-GB"/>
                    </a:p>
                  </a:txBody>
                  <a:tcPr/>
                </a:tc>
                <a:extLst>
                  <a:ext uri="{0D108BD9-81ED-4DB2-BD59-A6C34878D82A}">
                    <a16:rowId xmlns:a16="http://schemas.microsoft.com/office/drawing/2014/main" val="2039062004"/>
                  </a:ext>
                </a:extLst>
              </a:tr>
              <a:tr h="567186">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Upper tier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&gt;15% above funding target, low Band 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rowSpan="2">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 protection (i.e. -5% floor in 2026-27, 0% in following two years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952177285"/>
                  </a:ext>
                </a:extLst>
              </a:tr>
              <a:tr h="364396">
                <a:tc>
                  <a:txBody>
                    <a:bodyPr/>
                    <a:lstStyle/>
                    <a:p>
                      <a:pPr marL="457200" algn="l">
                        <a:lnSpc>
                          <a:spcPct val="115000"/>
                        </a:lnSpc>
                        <a:spcAft>
                          <a:spcPts val="600"/>
                        </a:spcAft>
                        <a:buNone/>
                      </a:pPr>
                      <a:r>
                        <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Lower tier (shire districts)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457200" algn="l">
                        <a:lnSpc>
                          <a:spcPct val="115000"/>
                        </a:lnSpc>
                        <a:spcAft>
                          <a:spcPts val="600"/>
                        </a:spcAft>
                        <a:buNone/>
                      </a:pP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&gt;15% above funding target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vMerge="1">
                  <a:txBody>
                    <a:bodyPr/>
                    <a:lstStyle/>
                    <a:p>
                      <a:endParaRPr lang="en-GB"/>
                    </a:p>
                  </a:txBody>
                  <a:tcPr/>
                </a:tc>
                <a:extLst>
                  <a:ext uri="{0D108BD9-81ED-4DB2-BD59-A6C34878D82A}">
                    <a16:rowId xmlns:a16="http://schemas.microsoft.com/office/drawing/2014/main" val="1688032352"/>
                  </a:ext>
                </a:extLst>
              </a:tr>
            </a:tbl>
          </a:graphicData>
        </a:graphic>
      </p:graphicFrame>
    </p:spTree>
    <p:extLst>
      <p:ext uri="{BB962C8B-B14F-4D97-AF65-F5344CB8AC3E}">
        <p14:creationId xmlns:p14="http://schemas.microsoft.com/office/powerpoint/2010/main" val="17890331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BD6DE-7B7F-F394-F144-92475ED2BFD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C221F1D-65B3-1775-BA2F-556EF1419246}"/>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Rolled-in grants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841362F4-054B-C371-25C8-4487546787AB}"/>
              </a:ext>
            </a:extLst>
          </p:cNvPr>
          <p:cNvSpPr>
            <a:spLocks noGrp="1"/>
          </p:cNvSpPr>
          <p:nvPr>
            <p:ph idx="1"/>
          </p:nvPr>
        </p:nvSpPr>
        <p:spPr>
          <a:xfrm>
            <a:off x="838200" y="1097280"/>
            <a:ext cx="10515599" cy="5079233"/>
          </a:xfrm>
        </p:spPr>
        <p:txBody>
          <a:bodyPr>
            <a:normAutofit/>
          </a:bodyPr>
          <a:lstStyle/>
          <a:p>
            <a:pPr marL="342900" lvl="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Much wider scope than previously indicated – some rolling into SFA, others included in the new Consolidated Grants</a:t>
            </a:r>
          </a:p>
          <a:p>
            <a:pPr marL="342900" lvl="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lvl="0" indent="-342900">
              <a:lnSpc>
                <a:spcPct val="135000"/>
              </a:lnSpc>
              <a:spcAft>
                <a:spcPts val="600"/>
              </a:spcAft>
              <a:buFont typeface="Symbol" panose="05050102010706020507" pitchFamily="18" charset="2"/>
              <a:buChar char=""/>
            </a:pPr>
            <a:r>
              <a:rPr lang="en-GB" sz="1600" b="1" kern="1200" dirty="0">
                <a:solidFill>
                  <a:schemeClr val="tx1"/>
                </a:solidFill>
                <a:latin typeface="Calibri" panose="020F0502020204030204" pitchFamily="34" charset="0"/>
                <a:ea typeface="+mn-ea"/>
                <a:cs typeface="Times New Roman" panose="02020603050405020304" pitchFamily="18" charset="0"/>
              </a:rPr>
              <a:t>Grants within the current CSP will be rolled into SFA, and redistribute using the new Fair Funding Assessment (FFA) (~£24bn).  </a:t>
            </a:r>
            <a:r>
              <a:rPr lang="en-GB" sz="1600" kern="1200" dirty="0">
                <a:solidFill>
                  <a:schemeClr val="tx1"/>
                </a:solidFill>
                <a:latin typeface="Calibri" panose="020F0502020204030204" pitchFamily="34" charset="0"/>
                <a:ea typeface="+mn-ea"/>
                <a:cs typeface="Times New Roman" panose="02020603050405020304" pitchFamily="18" charset="0"/>
              </a:rPr>
              <a:t>This includes Social Care Grant, MSIF, NHB, Funding Floor, and ENICs grant.  (There is no mention of LA BCG.  We assume this is also distributed using the new FFA within SFA, but await confirmation.)</a:t>
            </a:r>
          </a:p>
          <a:p>
            <a:pPr marL="342900" lvl="0" indent="-342900">
              <a:lnSpc>
                <a:spcPct val="135000"/>
              </a:lnSpc>
              <a:spcAft>
                <a:spcPts val="600"/>
              </a:spcAft>
              <a:buFont typeface="Symbol" panose="05050102010706020507" pitchFamily="18" charset="2"/>
              <a:buChar char=""/>
            </a:pPr>
            <a:r>
              <a:rPr lang="en-GB" sz="1600" b="1" kern="1200" dirty="0">
                <a:solidFill>
                  <a:schemeClr val="tx1"/>
                </a:solidFill>
                <a:latin typeface="Calibri" panose="020F0502020204030204" pitchFamily="34" charset="0"/>
                <a:ea typeface="+mn-ea"/>
                <a:cs typeface="Times New Roman" panose="02020603050405020304" pitchFamily="18" charset="0"/>
              </a:rPr>
              <a:t>Grants that are currently part of the Children’s and Families grant</a:t>
            </a:r>
            <a:r>
              <a:rPr lang="en-GB" sz="1600" kern="1200" dirty="0">
                <a:solidFill>
                  <a:schemeClr val="tx1"/>
                </a:solidFill>
                <a:latin typeface="Calibri" panose="020F0502020204030204" pitchFamily="34" charset="0"/>
                <a:ea typeface="+mn-ea"/>
                <a:cs typeface="Times New Roman" panose="02020603050405020304" pitchFamily="18" charset="0"/>
              </a:rPr>
              <a:t>, and which will be distributed (within CSP) using the new FFAs. </a:t>
            </a:r>
          </a:p>
          <a:p>
            <a:pPr marL="342900" lvl="0" indent="-342900">
              <a:lnSpc>
                <a:spcPct val="135000"/>
              </a:lnSpc>
              <a:spcAft>
                <a:spcPts val="600"/>
              </a:spcAft>
              <a:buFont typeface="Symbol" panose="05050102010706020507" pitchFamily="18" charset="2"/>
              <a:buChar char=""/>
            </a:pPr>
            <a:r>
              <a:rPr lang="en-GB" sz="1600" b="1" kern="1200" dirty="0">
                <a:solidFill>
                  <a:schemeClr val="tx1"/>
                </a:solidFill>
                <a:latin typeface="Calibri" panose="020F0502020204030204" pitchFamily="34" charset="0"/>
                <a:ea typeface="+mn-ea"/>
                <a:cs typeface="Times New Roman" panose="02020603050405020304" pitchFamily="18" charset="0"/>
              </a:rPr>
              <a:t>Grants that are new to the settlement</a:t>
            </a:r>
            <a:r>
              <a:rPr lang="en-GB" sz="1600" kern="1200" dirty="0">
                <a:solidFill>
                  <a:schemeClr val="tx1"/>
                </a:solidFill>
                <a:latin typeface="Calibri" panose="020F0502020204030204" pitchFamily="34" charset="0"/>
                <a:ea typeface="+mn-ea"/>
                <a:cs typeface="Times New Roman" panose="02020603050405020304" pitchFamily="18" charset="0"/>
              </a:rPr>
              <a:t>.  Most will be redistributed using the new FFAs (£1.1bn), with the others using their existing distribution (£0.07bn).  </a:t>
            </a:r>
          </a:p>
        </p:txBody>
      </p:sp>
      <p:sp>
        <p:nvSpPr>
          <p:cNvPr id="2" name="Footer Placeholder 1">
            <a:extLst>
              <a:ext uri="{FF2B5EF4-FFF2-40B4-BE49-F238E27FC236}">
                <a16:creationId xmlns:a16="http://schemas.microsoft.com/office/drawing/2014/main" id="{84E12115-950E-7AA8-05D0-97EE0022787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989F7333-6A14-4A71-5004-222109A863E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183870291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8DBE5-D046-3E57-7DFA-2B6097FF388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BCAA86-A33E-19B0-566F-9F6C899EDC3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Grants outside SFA</a:t>
            </a:r>
            <a:endParaRPr lang="en-GB" sz="4000" b="1" dirty="0">
              <a:solidFill>
                <a:srgbClr val="FF6600"/>
              </a:solidFill>
            </a:endParaRPr>
          </a:p>
        </p:txBody>
      </p:sp>
      <p:sp>
        <p:nvSpPr>
          <p:cNvPr id="5" name="Content Placeholder 4">
            <a:extLst>
              <a:ext uri="{FF2B5EF4-FFF2-40B4-BE49-F238E27FC236}">
                <a16:creationId xmlns:a16="http://schemas.microsoft.com/office/drawing/2014/main" id="{04D65479-E74E-B99E-F6E6-989DA157DBDA}"/>
              </a:ext>
            </a:extLst>
          </p:cNvPr>
          <p:cNvSpPr>
            <a:spLocks noGrp="1"/>
          </p:cNvSpPr>
          <p:nvPr>
            <p:ph idx="1"/>
          </p:nvPr>
        </p:nvSpPr>
        <p:spPr>
          <a:xfrm>
            <a:off x="838200" y="1097280"/>
            <a:ext cx="10515599" cy="507923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Modelling guidance to assume no change in distribution.  Our view: likely to use the latest RNF if this has been updated within SFA</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No information yet on quantum or growth (and is this funded from within the CSP allocations?)</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Public Health grant (£3.8bn)</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Children’s Social Care Prevention Grant (£270m)</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Local Authority Better Care Grant (£2.6bn)</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Homelessness Prevention Grant (£348m)</a:t>
            </a:r>
          </a:p>
        </p:txBody>
      </p:sp>
      <p:sp>
        <p:nvSpPr>
          <p:cNvPr id="2" name="Footer Placeholder 1">
            <a:extLst>
              <a:ext uri="{FF2B5EF4-FFF2-40B4-BE49-F238E27FC236}">
                <a16:creationId xmlns:a16="http://schemas.microsoft.com/office/drawing/2014/main" id="{5D100023-9C88-2AAF-FF55-C5477EE0AFB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8616EEE8-E5F2-269F-275B-4E4BC1AB26D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205862528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47924-9A18-3181-FAA5-4195374EC56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4453B80-5DCA-488D-BB12-F6BB08CC1541}"/>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Business Rates Retention Scheme (BRRS)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79AF01E4-BEA1-1A68-41F8-1CC846FCC0F8}"/>
              </a:ext>
            </a:extLst>
          </p:cNvPr>
          <p:cNvSpPr>
            <a:spLocks noGrp="1"/>
          </p:cNvSpPr>
          <p:nvPr>
            <p:ph idx="1"/>
          </p:nvPr>
        </p:nvSpPr>
        <p:spPr>
          <a:xfrm>
            <a:off x="838200" y="1097280"/>
            <a:ext cx="9647321"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Levy rates and thresholds – now proposed (see our previous briefings)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Safety net and thresholds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Baseline reset (and new BRB set based on gross rates minus accounting adjustments; s31 grant payments for all reliefs, </a:t>
            </a:r>
            <a:r>
              <a:rPr lang="en-GB" sz="1800" dirty="0" err="1">
                <a:latin typeface="Calibri" panose="020F0502020204030204" pitchFamily="34" charset="0"/>
                <a:cs typeface="Times New Roman" panose="02020603050405020304" pitchFamily="18" charset="0"/>
              </a:rPr>
              <a:t>incl</a:t>
            </a:r>
            <a:r>
              <a:rPr lang="en-GB" sz="1800" dirty="0">
                <a:latin typeface="Calibri" panose="020F0502020204030204" pitchFamily="34" charset="0"/>
                <a:cs typeface="Times New Roman" panose="02020603050405020304" pitchFamily="18" charset="0"/>
              </a:rPr>
              <a:t> charitable relief/ empty property relief)</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Cap compensation (from 2026-27 onwards)</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Setting multipliers (from 2026-27 onwards) – Autumn Budget</a:t>
            </a:r>
          </a:p>
          <a:p>
            <a:pPr marL="342900" indent="-342900">
              <a:lnSpc>
                <a:spcPct val="115000"/>
              </a:lnSpc>
              <a:spcAft>
                <a:spcPts val="600"/>
              </a:spcAft>
              <a:buFont typeface="Symbol" panose="05050102010706020507" pitchFamily="18" charset="2"/>
              <a:buChar char=""/>
            </a:pPr>
            <a:endParaRPr lang="en-GB" sz="18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Business rates pools – deadline is 24 November 2025 </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Business rates pilots – waiting for decision in the Autumn Budget (except GM and WM)</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MTFP guidance on budgeting – starting point is that there is no above-baseline growth as at 1 April 2025.  </a:t>
            </a:r>
          </a:p>
        </p:txBody>
      </p:sp>
      <p:sp>
        <p:nvSpPr>
          <p:cNvPr id="2" name="Footer Placeholder 1">
            <a:extLst>
              <a:ext uri="{FF2B5EF4-FFF2-40B4-BE49-F238E27FC236}">
                <a16:creationId xmlns:a16="http://schemas.microsoft.com/office/drawing/2014/main" id="{5E857A66-C087-A2B2-10A2-3639C6C6889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9BC5F837-76DE-64A5-AB85-21A55FBFAFA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350102995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035AE-A74A-4F54-D8D8-1477C58299F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2E900D-CA52-445B-B83F-967FC8A4E40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Measuring business rates income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B5CEAC6E-655F-C095-6E7C-D6DDAB8A054A}"/>
              </a:ext>
            </a:extLst>
          </p:cNvPr>
          <p:cNvSpPr>
            <a:spLocks noGrp="1"/>
          </p:cNvSpPr>
          <p:nvPr>
            <p:ph idx="1"/>
          </p:nvPr>
        </p:nvSpPr>
        <p:spPr>
          <a:xfrm>
            <a:off x="838200" y="1097280"/>
            <a:ext cx="9647321" cy="5079233"/>
          </a:xfrm>
        </p:spPr>
        <p:txBody>
          <a:bodyPr>
            <a:normAutofit lnSpcReduction="10000"/>
          </a:bodyPr>
          <a:lstStyle/>
          <a:p>
            <a:pPr lvl="0"/>
            <a:r>
              <a:rPr lang="en-GB" sz="1800" dirty="0"/>
              <a:t>Numbers for BRRS income in a new spreadsheet (and are in MTFP model):</a:t>
            </a:r>
          </a:p>
          <a:p>
            <a:pPr lvl="0"/>
            <a:endParaRPr lang="en-GB" sz="1800" dirty="0"/>
          </a:p>
          <a:p>
            <a:pPr lvl="0"/>
            <a:r>
              <a:rPr lang="en-GB" sz="1800" dirty="0"/>
              <a:t>Income is based on the 2025-26 NNDR1, and will not be updated to take into account the outturn for 2025-26.  Any surpluses and deficits will not be taken into account.  </a:t>
            </a:r>
          </a:p>
          <a:p>
            <a:pPr lvl="0"/>
            <a:r>
              <a:rPr lang="en-GB" sz="1800" dirty="0"/>
              <a:t>Non-domestic rating income is the starting point for the assessment, and so includes an authorities estimate of refunds and bad debts.  </a:t>
            </a:r>
          </a:p>
          <a:p>
            <a:pPr lvl="0"/>
            <a:r>
              <a:rPr lang="en-GB" sz="1800" dirty="0"/>
              <a:t>Only business rates income accruing to the billing authority (or preceptor) will be included.  Other income will be excluded because it will continue into 2026-27 and does not need to be included in the damping baselines.  This includes any income in respect of the designated areas (EZs, Investment Zones), Renewable Energy and the cost of collection.  </a:t>
            </a:r>
          </a:p>
          <a:p>
            <a:pPr lvl="0"/>
            <a:r>
              <a:rPr lang="en-GB" sz="1800" dirty="0"/>
              <a:t>An expansive definition of business rates income has been used.  It includes actual cap compensation payments, pooling gains, and 100% pilot (“enhanced retention”) gains.  </a:t>
            </a:r>
          </a:p>
          <a:p>
            <a:pPr lvl="0"/>
            <a:endParaRPr lang="en-GB" sz="1800" dirty="0"/>
          </a:p>
          <a:p>
            <a:pPr lvl="0"/>
            <a:r>
              <a:rPr lang="en-GB" sz="1800" dirty="0"/>
              <a:t>Main change is a higher starting point for many authorities (</a:t>
            </a:r>
            <a:r>
              <a:rPr lang="en-GB" sz="1800" dirty="0" err="1"/>
              <a:t>esp</a:t>
            </a:r>
            <a:r>
              <a:rPr lang="en-GB" sz="1800" dirty="0"/>
              <a:t> those with pools/ pilots, and significant growth)</a:t>
            </a:r>
          </a:p>
          <a:p>
            <a:pPr lvl="0"/>
            <a:r>
              <a:rPr lang="en-GB" sz="1800" dirty="0"/>
              <a:t>MTFP modelling challenge – post-damped resources from 2026-27 will include pooling gains, which are not in our current model – in some extreme examples, 2026-27 resources are above 2025-26, even where authority is losing considerably from reset (e.g. NW Leicestershire)</a:t>
            </a:r>
          </a:p>
        </p:txBody>
      </p:sp>
      <p:sp>
        <p:nvSpPr>
          <p:cNvPr id="2" name="Footer Placeholder 1">
            <a:extLst>
              <a:ext uri="{FF2B5EF4-FFF2-40B4-BE49-F238E27FC236}">
                <a16:creationId xmlns:a16="http://schemas.microsoft.com/office/drawing/2014/main" id="{B5E66F88-B6C9-73AB-3377-917B90BD7B4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F6EE7C7E-564C-DFC1-245A-8891BC15270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204375365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5F37A-14DB-4564-A98D-6511423304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CCE30B-9741-9F2B-151D-0DEAB1E5FD40}"/>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Bespoke settlements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DF814FEE-8E78-FB93-C97C-8ED49FE8751C}"/>
              </a:ext>
            </a:extLst>
          </p:cNvPr>
          <p:cNvSpPr>
            <a:spLocks noGrp="1"/>
          </p:cNvSpPr>
          <p:nvPr>
            <p:ph idx="1"/>
          </p:nvPr>
        </p:nvSpPr>
        <p:spPr>
          <a:xfrm>
            <a:off x="838200" y="1097280"/>
            <a:ext cx="10515599" cy="5079233"/>
          </a:xfrm>
        </p:spPr>
        <p:txBody>
          <a:bodyPr>
            <a:normAutofit/>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Greater London Authority (GLA)</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Council of the Isles of Scilly </a:t>
            </a:r>
          </a:p>
        </p:txBody>
      </p:sp>
      <p:sp>
        <p:nvSpPr>
          <p:cNvPr id="2" name="Footer Placeholder 1">
            <a:extLst>
              <a:ext uri="{FF2B5EF4-FFF2-40B4-BE49-F238E27FC236}">
                <a16:creationId xmlns:a16="http://schemas.microsoft.com/office/drawing/2014/main" id="{BEA6E6A2-F129-CEB7-8758-7327EFC9BDF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E37B8A72-FC4A-5E74-ED4A-CC034B9A903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15424541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72CB0-F625-8240-2E3E-97604196FFB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8902C1-AF28-74F2-36C0-865063D230D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Timetable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F48A74BA-D95B-8539-5778-CBC6B66A363D}"/>
              </a:ext>
            </a:extLst>
          </p:cNvPr>
          <p:cNvSpPr>
            <a:spLocks noGrp="1"/>
          </p:cNvSpPr>
          <p:nvPr>
            <p:ph idx="1"/>
          </p:nvPr>
        </p:nvSpPr>
        <p:spPr>
          <a:xfrm>
            <a:off x="838200" y="1097280"/>
            <a:ext cx="9647321" cy="5079233"/>
          </a:xfrm>
        </p:spPr>
        <p:txBody>
          <a:bodyPr>
            <a:normAutofit/>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Consultation paper 20 June 2025</a:t>
            </a:r>
          </a:p>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Further ad hoc guidance from MHCLG </a:t>
            </a:r>
          </a:p>
          <a:p>
            <a:pPr marL="342900" indent="-342900">
              <a:lnSpc>
                <a:spcPct val="115000"/>
              </a:lnSpc>
              <a:spcAft>
                <a:spcPts val="600"/>
              </a:spcAft>
              <a:buFont typeface="Symbol" panose="05050102010706020507" pitchFamily="18" charset="2"/>
              <a:buChar char=""/>
            </a:pPr>
            <a:r>
              <a:rPr lang="en-GB" sz="1800" b="1" dirty="0">
                <a:latin typeface="Calibri" panose="020F0502020204030204" pitchFamily="34" charset="0"/>
                <a:cs typeface="Times New Roman" panose="02020603050405020304" pitchFamily="18" charset="0"/>
              </a:rPr>
              <a:t>Policy statement (expected week beginning 17 November 2025)</a:t>
            </a:r>
          </a:p>
          <a:p>
            <a:pPr marL="342900" indent="-342900">
              <a:lnSpc>
                <a:spcPct val="115000"/>
              </a:lnSpc>
              <a:buFont typeface="Symbol"/>
              <a:buChar char="·"/>
              <a:defRPr sz="1600"/>
            </a:pPr>
            <a:r>
              <a:rPr lang="en-GB" sz="1800" dirty="0"/>
              <a:t>Autumn Budget (Wednesday 26 November 2025)</a:t>
            </a:r>
          </a:p>
          <a:p>
            <a:pPr marL="342900" indent="-342900">
              <a:lnSpc>
                <a:spcPct val="115000"/>
              </a:lnSpc>
              <a:buFont typeface="Symbol"/>
              <a:buChar char="·"/>
              <a:defRPr sz="1600"/>
            </a:pPr>
            <a:r>
              <a:rPr lang="en-GB" sz="1800" dirty="0">
                <a:latin typeface="Calibri" panose="020F0502020204030204" pitchFamily="34" charset="0"/>
                <a:cs typeface="Times New Roman" panose="02020603050405020304" pitchFamily="18" charset="0"/>
              </a:rPr>
              <a:t>Provisional settlement (week beginning 15 December 2025)</a:t>
            </a:r>
          </a:p>
          <a:p>
            <a:pPr marL="342900" indent="-342900">
              <a:lnSpc>
                <a:spcPct val="115000"/>
              </a:lnSpc>
              <a:buFont typeface="Symbol"/>
              <a:buChar char="·"/>
              <a:defRPr sz="1600"/>
            </a:pPr>
            <a:r>
              <a:rPr lang="en-GB" sz="1800" dirty="0"/>
              <a:t>Final settlement (February 2026)</a:t>
            </a:r>
          </a:p>
          <a:p>
            <a:pPr marL="342900" indent="-342900">
              <a:lnSpc>
                <a:spcPct val="115000"/>
              </a:lnSpc>
              <a:buFont typeface="Symbol"/>
              <a:buChar char="·"/>
              <a:defRPr sz="1600"/>
            </a:pPr>
            <a:endParaRPr lang="en-GB" sz="1800" dirty="0"/>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245335F4-445E-6ADA-A8A8-BCE340145AC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4B4A65E8-F039-DBFC-053F-20C8D709FC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134084060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20F91-B0B4-C4D5-3397-C33B9A7F7E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0DF336-31DA-D9BC-9424-B0E8C9B2A933}"/>
              </a:ext>
            </a:extLst>
          </p:cNvPr>
          <p:cNvSpPr>
            <a:spLocks noGrp="1"/>
          </p:cNvSpPr>
          <p:nvPr>
            <p:ph type="title"/>
          </p:nvPr>
        </p:nvSpPr>
        <p:spPr>
          <a:xfrm>
            <a:off x="838200" y="378710"/>
            <a:ext cx="10515600" cy="5041516"/>
          </a:xfrm>
        </p:spPr>
        <p:txBody>
          <a:bodyPr>
            <a:normAutofit/>
          </a:bodyPr>
          <a:lstStyle/>
          <a:p>
            <a:r>
              <a:rPr lang="en-US" sz="6000" b="1" dirty="0">
                <a:solidFill>
                  <a:srgbClr val="FF6600"/>
                </a:solidFill>
              </a:rPr>
              <a:t>Stuart Hoggan – commentary on Policy Statement</a:t>
            </a:r>
            <a:endParaRPr lang="en-GB" sz="6000" b="1" dirty="0">
              <a:solidFill>
                <a:srgbClr val="FF6600"/>
              </a:solidFill>
            </a:endParaRPr>
          </a:p>
        </p:txBody>
      </p:sp>
      <p:sp>
        <p:nvSpPr>
          <p:cNvPr id="2" name="Footer Placeholder 1">
            <a:extLst>
              <a:ext uri="{FF2B5EF4-FFF2-40B4-BE49-F238E27FC236}">
                <a16:creationId xmlns:a16="http://schemas.microsoft.com/office/drawing/2014/main" id="{1E232513-8D7C-A7CD-7578-C23C22B366B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58A92CB7-D648-5EF2-2D80-C309D332A7E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lang="en-GB" smtClean="0"/>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991214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F24FD-C6FA-2C6B-D24C-3F843E94F1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F8B72A-5575-1AA2-4F05-B91A5099E18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Pixel Benchmarking Service update</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BA3DB46-CCC2-7695-8E1F-CCC1F28A4AC2}"/>
              </a:ext>
            </a:extLst>
          </p:cNvPr>
          <p:cNvSpPr>
            <a:spLocks noGrp="1"/>
          </p:cNvSpPr>
          <p:nvPr>
            <p:ph idx="1"/>
          </p:nvPr>
        </p:nvSpPr>
        <p:spPr>
          <a:xfrm>
            <a:off x="838200" y="1097280"/>
            <a:ext cx="9647321" cy="5079233"/>
          </a:xfrm>
        </p:spPr>
        <p:txBody>
          <a:bodyPr>
            <a:normAutofit/>
          </a:bodyPr>
          <a:lstStyle/>
          <a:p>
            <a:pPr marL="342900" lvl="0" indent="-342900">
              <a:lnSpc>
                <a:spcPct val="13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Webinar 25 </a:t>
            </a:r>
            <a:r>
              <a:rPr lang="en-GB" sz="1800">
                <a:latin typeface="Calibri" panose="020F0502020204030204" pitchFamily="34" charset="0"/>
                <a:cs typeface="Times New Roman" panose="02020603050405020304" pitchFamily="18" charset="0"/>
              </a:rPr>
              <a:t>November 2025</a:t>
            </a:r>
          </a:p>
          <a:p>
            <a:pPr marL="342900" lvl="0" indent="-342900">
              <a:lnSpc>
                <a:spcPct val="135000"/>
              </a:lnSpc>
              <a:spcAft>
                <a:spcPts val="600"/>
              </a:spcAft>
              <a:buFont typeface="Symbol" panose="05050102010706020507" pitchFamily="18" charset="2"/>
              <a:buChar char=""/>
            </a:pPr>
            <a:endParaRPr lang="en-GB" sz="1800" dirty="0">
              <a:latin typeface="Calibri" panose="020F0502020204030204" pitchFamily="34" charset="0"/>
              <a:cs typeface="Times New Roman" panose="02020603050405020304" pitchFamily="18" charset="0"/>
            </a:endParaRPr>
          </a:p>
          <a:p>
            <a:pPr marL="342900" lvl="0" indent="-342900">
              <a:lnSpc>
                <a:spcPct val="135000"/>
              </a:lnSpc>
              <a:spcAft>
                <a:spcPts val="600"/>
              </a:spcAft>
              <a:buFont typeface="Symbol" panose="05050102010706020507" pitchFamily="18" charset="2"/>
              <a:buChar char=""/>
            </a:pPr>
            <a:endParaRPr lang="en-GB" sz="18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BACFC967-BE84-62E1-5C05-2B35572E34F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C0143CD3-F8D9-01F9-B4BF-329622375C8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401694180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880F3-2B39-DE1C-0D6E-51B0449542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F14C16-0907-6027-1E74-6ABA6AE93C78}"/>
              </a:ext>
            </a:extLst>
          </p:cNvPr>
          <p:cNvSpPr>
            <a:spLocks noGrp="1"/>
          </p:cNvSpPr>
          <p:nvPr>
            <p:ph type="title"/>
          </p:nvPr>
        </p:nvSpPr>
        <p:spPr>
          <a:xfrm>
            <a:off x="838200" y="378710"/>
            <a:ext cx="10515600" cy="5041516"/>
          </a:xfrm>
        </p:spPr>
        <p:txBody>
          <a:bodyPr>
            <a:normAutofit/>
          </a:bodyPr>
          <a:lstStyle/>
          <a:p>
            <a:r>
              <a:rPr lang="en-US" sz="6000" b="1" dirty="0">
                <a:solidFill>
                  <a:srgbClr val="FF6600"/>
                </a:solidFill>
              </a:rPr>
              <a:t>Policy Statement: speculation, expectations and model updates</a:t>
            </a:r>
            <a:endParaRPr lang="en-GB" sz="6000" b="1" dirty="0">
              <a:solidFill>
                <a:srgbClr val="FF6600"/>
              </a:solidFill>
            </a:endParaRPr>
          </a:p>
        </p:txBody>
      </p:sp>
      <p:sp>
        <p:nvSpPr>
          <p:cNvPr id="2" name="Footer Placeholder 1">
            <a:extLst>
              <a:ext uri="{FF2B5EF4-FFF2-40B4-BE49-F238E27FC236}">
                <a16:creationId xmlns:a16="http://schemas.microsoft.com/office/drawing/2014/main" id="{ED82EE20-8908-DFE5-72B3-FE33818228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DEA13E64-6397-F15E-CB32-C958F6EB91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366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A14C0-2EBB-9B3F-CEB5-6F93B58AC0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E874EF-DA6A-17C9-29BC-C2B2076693B8}"/>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Pixel’s pre-Policy Statement expectations…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CD9026F5-28A9-012B-002B-31EF570C434E}"/>
              </a:ext>
            </a:extLst>
          </p:cNvPr>
          <p:cNvSpPr>
            <a:spLocks noGrp="1"/>
          </p:cNvSpPr>
          <p:nvPr>
            <p:ph idx="1"/>
          </p:nvPr>
        </p:nvSpPr>
        <p:spPr>
          <a:xfrm>
            <a:off x="838200" y="1097280"/>
            <a:ext cx="9647321" cy="5079233"/>
          </a:xfrm>
        </p:spPr>
        <p:txBody>
          <a:bodyPr>
            <a:normAutofit/>
          </a:bodyPr>
          <a:lstStyle/>
          <a:p>
            <a:pPr marL="342900" indent="-342900">
              <a:lnSpc>
                <a:spcPct val="115000"/>
              </a:lnSpc>
              <a:spcAft>
                <a:spcPts val="600"/>
              </a:spcAft>
              <a:buFont typeface="Symbol" panose="05050102010706020507" pitchFamily="18" charset="2"/>
              <a:buChar char=""/>
            </a:pPr>
            <a:r>
              <a:rPr lang="en-GB" sz="1800" dirty="0">
                <a:latin typeface="Calibri" panose="020F0502020204030204" pitchFamily="34" charset="0"/>
                <a:cs typeface="Times New Roman" panose="02020603050405020304" pitchFamily="18" charset="0"/>
              </a:rPr>
              <a:t>Comments from the LGC</a:t>
            </a:r>
            <a:endParaRPr lang="en-GB" sz="1800" dirty="0"/>
          </a:p>
          <a:p>
            <a:pPr marL="342900" indent="-342900">
              <a:lnSpc>
                <a:spcPct val="115000"/>
              </a:lnSpc>
              <a:spcAft>
                <a:spcPts val="600"/>
              </a:spcAft>
              <a:buFont typeface="Symbol" panose="05050102010706020507" pitchFamily="18" charset="2"/>
              <a:buChar char=""/>
            </a:pPr>
            <a:endParaRPr lang="en-GB" sz="2400" dirty="0">
              <a:latin typeface="Calibri" panose="020F0502020204030204" pitchFamily="34"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8667809D-8467-B19E-F537-4A629BDC2D9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9F2F7B1A-9B60-7AF8-9E56-9B4787BD1FD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7" name="Picture 6" descr="A white background with black text">
            <a:extLst>
              <a:ext uri="{FF2B5EF4-FFF2-40B4-BE49-F238E27FC236}">
                <a16:creationId xmlns:a16="http://schemas.microsoft.com/office/drawing/2014/main" id="{13E88AE9-C98B-20A7-A200-7392B2D28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52" y="1656112"/>
            <a:ext cx="7020905" cy="943107"/>
          </a:xfrm>
          <a:prstGeom prst="rect">
            <a:avLst/>
          </a:prstGeom>
        </p:spPr>
      </p:pic>
      <p:pic>
        <p:nvPicPr>
          <p:cNvPr id="9" name="Picture 8" descr="A close up of a text&#10;&#10;AI-generated content may be incorrect.">
            <a:extLst>
              <a:ext uri="{FF2B5EF4-FFF2-40B4-BE49-F238E27FC236}">
                <a16:creationId xmlns:a16="http://schemas.microsoft.com/office/drawing/2014/main" id="{268A6798-B6B5-B860-A5D3-18D61A1643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495" y="2744749"/>
            <a:ext cx="7249537" cy="1143160"/>
          </a:xfrm>
          <a:prstGeom prst="rect">
            <a:avLst/>
          </a:prstGeom>
        </p:spPr>
      </p:pic>
      <p:pic>
        <p:nvPicPr>
          <p:cNvPr id="11" name="Picture 10" descr="A close up of words&#10;&#10;AI-generated content may be incorrect.">
            <a:extLst>
              <a:ext uri="{FF2B5EF4-FFF2-40B4-BE49-F238E27FC236}">
                <a16:creationId xmlns:a16="http://schemas.microsoft.com/office/drawing/2014/main" id="{9F889FBB-AAFC-9E68-0DEA-9ADB242518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5837" y="4067746"/>
            <a:ext cx="6954220" cy="619211"/>
          </a:xfrm>
          <a:prstGeom prst="rect">
            <a:avLst/>
          </a:prstGeom>
        </p:spPr>
      </p:pic>
    </p:spTree>
    <p:extLst>
      <p:ext uri="{BB962C8B-B14F-4D97-AF65-F5344CB8AC3E}">
        <p14:creationId xmlns:p14="http://schemas.microsoft.com/office/powerpoint/2010/main" val="336425009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7B048-8AFA-530F-8058-5BFFA4C88D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B0CDAE2-B173-58E6-39A7-D8343EBB7F7E}"/>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Policy Statement – headlines </a:t>
            </a:r>
            <a:endParaRPr lang="en-GB" sz="4000" b="1" dirty="0">
              <a:solidFill>
                <a:srgbClr val="FF6600"/>
              </a:solidFill>
            </a:endParaRPr>
          </a:p>
        </p:txBody>
      </p:sp>
      <p:sp>
        <p:nvSpPr>
          <p:cNvPr id="5" name="Content Placeholder 4">
            <a:extLst>
              <a:ext uri="{FF2B5EF4-FFF2-40B4-BE49-F238E27FC236}">
                <a16:creationId xmlns:a16="http://schemas.microsoft.com/office/drawing/2014/main" id="{A989C5F2-B98D-9867-C4F6-16A5787885F0}"/>
              </a:ext>
            </a:extLst>
          </p:cNvPr>
          <p:cNvSpPr>
            <a:spLocks noGrp="1"/>
          </p:cNvSpPr>
          <p:nvPr>
            <p:ph idx="1"/>
          </p:nvPr>
        </p:nvSpPr>
        <p:spPr>
          <a:xfrm>
            <a:off x="838200" y="1097280"/>
            <a:ext cx="9647321" cy="5079233"/>
          </a:xfrm>
        </p:spPr>
        <p:txBody>
          <a:bodyPr>
            <a:normAutofit lnSpcReduction="10000"/>
          </a:bodyPr>
          <a:lstStyle/>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Using 2022-based sub-national population projections (not mid-2024 population estimates)</a:t>
            </a:r>
          </a:p>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Using 2025 IMD and new IDACI (in Children’s RNF)</a:t>
            </a:r>
          </a:p>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Removing “remoteness” from all ACAs, except ASC</a:t>
            </a:r>
          </a:p>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Reducing weighting for non-resident population in Foundation Formula (no change in data)</a:t>
            </a:r>
          </a:p>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Cap on distance in the Home-to-School Transport (HTST) RNF is increased from 20 to 50 miles</a:t>
            </a:r>
          </a:p>
          <a:p>
            <a:pPr marL="342900" indent="-342900">
              <a:lnSpc>
                <a:spcPct val="115000"/>
              </a:lnSpc>
              <a:spcAft>
                <a:spcPts val="600"/>
              </a:spcAft>
              <a:buFont typeface="Symbol" panose="05050102010706020507" pitchFamily="18" charset="2"/>
              <a:buChar char=""/>
            </a:pPr>
            <a:r>
              <a:rPr lang="en-GB" sz="2400" dirty="0">
                <a:latin typeface="Calibri" panose="020F0502020204030204" pitchFamily="34" charset="0"/>
                <a:cs typeface="Times New Roman" panose="02020603050405020304" pitchFamily="18" charset="0"/>
              </a:rPr>
              <a:t>Continuing Recovery Grant payments (to UT and LT authorities) in 2026-27 </a:t>
            </a:r>
          </a:p>
        </p:txBody>
      </p:sp>
      <p:sp>
        <p:nvSpPr>
          <p:cNvPr id="2" name="Footer Placeholder 1">
            <a:extLst>
              <a:ext uri="{FF2B5EF4-FFF2-40B4-BE49-F238E27FC236}">
                <a16:creationId xmlns:a16="http://schemas.microsoft.com/office/drawing/2014/main" id="{47C0E7E0-D7F1-844D-769F-E5087D30588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F31B00D6-EB2A-31B1-7BD0-C1ECEED2FFA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Tree>
    <p:extLst>
      <p:ext uri="{BB962C8B-B14F-4D97-AF65-F5344CB8AC3E}">
        <p14:creationId xmlns:p14="http://schemas.microsoft.com/office/powerpoint/2010/main" val="77821374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69704-805E-80E1-B14E-742C6CFEA1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460DB79-7BA2-4B32-D187-005510158064}"/>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Overall change in weighted RNFs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305905F7-3130-CD42-BA55-2308D804ABE5}"/>
              </a:ext>
            </a:extLst>
          </p:cNvPr>
          <p:cNvSpPr>
            <a:spLocks noGrp="1"/>
          </p:cNvSpPr>
          <p:nvPr>
            <p:ph idx="1"/>
          </p:nvPr>
        </p:nvSpPr>
        <p:spPr>
          <a:xfrm>
            <a:off x="838201" y="1097280"/>
            <a:ext cx="4215616" cy="5079233"/>
          </a:xfrm>
        </p:spPr>
        <p:txBody>
          <a:bodyPr>
            <a:normAutofit lnSpcReduction="10000"/>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Compared to our modelling of the June 2025 consultation paper</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London is the major gainer, particularly outer London (already the largest increases pre-Policy Statement)</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Shire districts also losing heavily (largely from the changes in weighting)</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Mets losing, but not significantly (a number of balancing factors, including IMD, population and ministerial judgements)</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Split within the county authorities – small gains in shire counties, but very significant losses in county </a:t>
            </a:r>
            <a:r>
              <a:rPr lang="en-GB" sz="1600" kern="1200" dirty="0" err="1">
                <a:solidFill>
                  <a:schemeClr val="tx1"/>
                </a:solidFill>
                <a:latin typeface="Calibri" panose="020F0502020204030204" pitchFamily="34" charset="0"/>
                <a:ea typeface="+mn-ea"/>
                <a:cs typeface="Times New Roman" panose="02020603050405020304" pitchFamily="18" charset="0"/>
              </a:rPr>
              <a:t>unitaries</a:t>
            </a:r>
            <a:r>
              <a:rPr lang="en-GB" sz="1600" kern="1200" dirty="0">
                <a:solidFill>
                  <a:schemeClr val="tx1"/>
                </a:solidFill>
                <a:latin typeface="Calibri" panose="020F0502020204030204" pitchFamily="34" charset="0"/>
                <a:ea typeface="+mn-ea"/>
                <a:cs typeface="Times New Roman" panose="02020603050405020304" pitchFamily="18" charset="0"/>
              </a:rPr>
              <a:t> (remoteness)</a:t>
            </a:r>
          </a:p>
        </p:txBody>
      </p:sp>
      <p:sp>
        <p:nvSpPr>
          <p:cNvPr id="2" name="Footer Placeholder 1">
            <a:extLst>
              <a:ext uri="{FF2B5EF4-FFF2-40B4-BE49-F238E27FC236}">
                <a16:creationId xmlns:a16="http://schemas.microsoft.com/office/drawing/2014/main" id="{7E652600-EEBF-AE4F-5F0E-3F803D682BC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8C5AD4A6-57F1-1918-7C86-D445554C39D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6" name="Picture 5">
            <a:extLst>
              <a:ext uri="{FF2B5EF4-FFF2-40B4-BE49-F238E27FC236}">
                <a16:creationId xmlns:a16="http://schemas.microsoft.com/office/drawing/2014/main" id="{35EA8602-3CCF-E9E3-3578-F6BDE16D5E2E}"/>
              </a:ext>
            </a:extLst>
          </p:cNvPr>
          <p:cNvPicPr>
            <a:picLocks noChangeAspect="1"/>
          </p:cNvPicPr>
          <p:nvPr/>
        </p:nvPicPr>
        <p:blipFill>
          <a:blip r:embed="rId3"/>
          <a:stretch>
            <a:fillRect/>
          </a:stretch>
        </p:blipFill>
        <p:spPr>
          <a:xfrm>
            <a:off x="5641845" y="1163201"/>
            <a:ext cx="6151014" cy="3193042"/>
          </a:xfrm>
          <a:prstGeom prst="rect">
            <a:avLst/>
          </a:prstGeom>
        </p:spPr>
      </p:pic>
    </p:spTree>
    <p:extLst>
      <p:ext uri="{BB962C8B-B14F-4D97-AF65-F5344CB8AC3E}">
        <p14:creationId xmlns:p14="http://schemas.microsoft.com/office/powerpoint/2010/main" val="21591851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95BA-D47E-BBF8-64BD-AE362AEC3E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B96742F-CB27-57F0-B6BA-E555BFEF19C2}"/>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Overall change pre-damped resources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8D390B2C-B329-AA90-D5CE-460959AF2489}"/>
              </a:ext>
            </a:extLst>
          </p:cNvPr>
          <p:cNvSpPr>
            <a:spLocks noGrp="1"/>
          </p:cNvSpPr>
          <p:nvPr>
            <p:ph idx="1"/>
          </p:nvPr>
        </p:nvSpPr>
        <p:spPr>
          <a:xfrm>
            <a:off x="838201" y="1097280"/>
            <a:ext cx="4215616" cy="5079233"/>
          </a:xfrm>
        </p:spPr>
        <p:txBody>
          <a:bodyPr>
            <a:normAutofit fontScale="92500" lnSpcReduction="20000"/>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Compare gains/ losses (before 3-year phasing) plus Recovery Grant in Policy Statement </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Not exactly like-for-like but shows the relative movement and overall gainers and losers</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Shift in resources towards inner London, outer London and the Mets – from continuation of Recovery Grant and change in weighted RNFs</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Smaller increase in SC (weighted RNFs) but reduction in county </a:t>
            </a:r>
            <a:r>
              <a:rPr lang="en-GB" sz="1600" kern="1200" dirty="0" err="1">
                <a:solidFill>
                  <a:schemeClr val="tx1"/>
                </a:solidFill>
                <a:latin typeface="Calibri" panose="020F0502020204030204" pitchFamily="34" charset="0"/>
                <a:ea typeface="+mn-ea"/>
                <a:cs typeface="Times New Roman" panose="02020603050405020304" pitchFamily="18" charset="0"/>
              </a:rPr>
              <a:t>unitaries</a:t>
            </a:r>
            <a:r>
              <a:rPr lang="en-GB" sz="1600" kern="1200" dirty="0">
                <a:solidFill>
                  <a:schemeClr val="tx1"/>
                </a:solidFill>
                <a:latin typeface="Calibri" panose="020F0502020204030204" pitchFamily="34" charset="0"/>
                <a:ea typeface="+mn-ea"/>
                <a:cs typeface="Times New Roman" panose="02020603050405020304" pitchFamily="18" charset="0"/>
              </a:rPr>
              <a:t> (remoteness)</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Substantial losses for shire districts, even with continuation of Recovery Grant </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Effect of damping (</a:t>
            </a:r>
            <a:r>
              <a:rPr lang="en-GB" sz="1600" kern="1200" dirty="0" err="1">
                <a:solidFill>
                  <a:schemeClr val="tx1"/>
                </a:solidFill>
                <a:latin typeface="Calibri" panose="020F0502020204030204" pitchFamily="34" charset="0"/>
                <a:ea typeface="+mn-ea"/>
                <a:cs typeface="Times New Roman" panose="02020603050405020304" pitchFamily="18" charset="0"/>
              </a:rPr>
              <a:t>esp</a:t>
            </a:r>
            <a:r>
              <a:rPr lang="en-GB" sz="1600" kern="1200" dirty="0">
                <a:solidFill>
                  <a:schemeClr val="tx1"/>
                </a:solidFill>
                <a:latin typeface="Calibri" panose="020F0502020204030204" pitchFamily="34" charset="0"/>
                <a:ea typeface="+mn-ea"/>
                <a:cs typeface="Times New Roman" panose="02020603050405020304" pitchFamily="18" charset="0"/>
              </a:rPr>
              <a:t> the new floors) will change shape of settlement – increase gains for Mets, and offset losses for inner London</a:t>
            </a:r>
          </a:p>
        </p:txBody>
      </p:sp>
      <p:sp>
        <p:nvSpPr>
          <p:cNvPr id="2" name="Footer Placeholder 1">
            <a:extLst>
              <a:ext uri="{FF2B5EF4-FFF2-40B4-BE49-F238E27FC236}">
                <a16:creationId xmlns:a16="http://schemas.microsoft.com/office/drawing/2014/main" id="{9FB0EDF7-E24E-65F3-47FC-FC352D5C1DB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5F2731AC-203A-AA69-7BEC-0D50945656C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graphicFrame>
        <p:nvGraphicFramePr>
          <p:cNvPr id="7" name="Chart 6">
            <a:extLst>
              <a:ext uri="{FF2B5EF4-FFF2-40B4-BE49-F238E27FC236}">
                <a16:creationId xmlns:a16="http://schemas.microsoft.com/office/drawing/2014/main" id="{00ED00FF-54A1-2454-519D-690666DE30C6}"/>
              </a:ext>
            </a:extLst>
          </p:cNvPr>
          <p:cNvGraphicFramePr>
            <a:graphicFrameLocks/>
          </p:cNvGraphicFramePr>
          <p:nvPr>
            <p:extLst>
              <p:ext uri="{D42A27DB-BD31-4B8C-83A1-F6EECF244321}">
                <p14:modId xmlns:p14="http://schemas.microsoft.com/office/powerpoint/2010/main" val="2361786023"/>
              </p:ext>
            </p:extLst>
          </p:nvPr>
        </p:nvGraphicFramePr>
        <p:xfrm>
          <a:off x="5380521" y="1163201"/>
          <a:ext cx="6374029" cy="5013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715177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2245B-7199-3B9B-E720-41F577D29F1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8F1957-08A2-403F-A365-78E7374F5033}"/>
              </a:ext>
            </a:extLst>
          </p:cNvPr>
          <p:cNvSpPr>
            <a:spLocks noGrp="1"/>
          </p:cNvSpPr>
          <p:nvPr>
            <p:ph type="title"/>
          </p:nvPr>
        </p:nvSpPr>
        <p:spPr>
          <a:xfrm>
            <a:off x="838200" y="378710"/>
            <a:ext cx="10515600" cy="604654"/>
          </a:xfrm>
        </p:spPr>
        <p:txBody>
          <a:bodyPr>
            <a:normAutofit fontScale="90000"/>
          </a:bodyPr>
          <a:lstStyle/>
          <a:p>
            <a:r>
              <a:rPr lang="en-US" sz="4000" b="1" dirty="0">
                <a:solidFill>
                  <a:srgbClr val="FF6600"/>
                </a:solidFill>
              </a:rPr>
              <a:t>Changes in weightings of RNFs</a:t>
            </a:r>
            <a:endParaRPr lang="en-GB" sz="4000" b="1" dirty="0">
              <a:solidFill>
                <a:srgbClr val="FF6600"/>
              </a:solidFill>
            </a:endParaRPr>
          </a:p>
        </p:txBody>
      </p:sp>
      <p:sp>
        <p:nvSpPr>
          <p:cNvPr id="5" name="Content Placeholder 4">
            <a:extLst>
              <a:ext uri="{FF2B5EF4-FFF2-40B4-BE49-F238E27FC236}">
                <a16:creationId xmlns:a16="http://schemas.microsoft.com/office/drawing/2014/main" id="{2263CD75-41A1-3FBD-16E9-95EB59EF14E8}"/>
              </a:ext>
            </a:extLst>
          </p:cNvPr>
          <p:cNvSpPr>
            <a:spLocks noGrp="1"/>
          </p:cNvSpPr>
          <p:nvPr>
            <p:ph idx="1"/>
          </p:nvPr>
        </p:nvSpPr>
        <p:spPr>
          <a:xfrm>
            <a:off x="838201" y="1097280"/>
            <a:ext cx="4215616" cy="4009309"/>
          </a:xfrm>
        </p:spPr>
        <p:txBody>
          <a:bodyPr>
            <a:normAutofit fontScale="85000" lnSpcReduction="20000"/>
          </a:bodyPr>
          <a:lstStyle/>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Weightings have been updated for the latest RO data </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Significant reduction in weighting for lower-tier Foundation Formula (very bad for shire districts because this is their only RNF) – possibly corrects the error in June</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Big increase in Temporary Accommodation weighting, reflecting strong expenditure growth</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Small reductions in both adult’s and children’s social care</a:t>
            </a:r>
          </a:p>
          <a:p>
            <a:pPr marL="342900" indent="-342900">
              <a:lnSpc>
                <a:spcPct val="135000"/>
              </a:lnSpc>
              <a:spcAft>
                <a:spcPts val="600"/>
              </a:spcAft>
              <a:buFont typeface="Symbol" panose="05050102010706020507" pitchFamily="18" charset="2"/>
              <a:buChar char=""/>
            </a:pPr>
            <a:r>
              <a:rPr lang="en-GB" sz="1600" kern="1200" dirty="0">
                <a:solidFill>
                  <a:schemeClr val="tx1"/>
                </a:solidFill>
                <a:latin typeface="Calibri" panose="020F0502020204030204" pitchFamily="34" charset="0"/>
                <a:ea typeface="+mn-ea"/>
                <a:cs typeface="Times New Roman" panose="02020603050405020304" pitchFamily="18" charset="0"/>
              </a:rPr>
              <a:t>Cuts in weighting for both highways and HTST – will affect counties more than other types of authority</a:t>
            </a:r>
          </a:p>
          <a:p>
            <a:pPr marL="342900" indent="-342900">
              <a:lnSpc>
                <a:spcPct val="135000"/>
              </a:lnSpc>
              <a:spcAft>
                <a:spcPts val="600"/>
              </a:spcAft>
              <a:buFont typeface="Symbol" panose="05050102010706020507" pitchFamily="18" charset="2"/>
              <a:buChar char=""/>
            </a:pPr>
            <a:endParaRPr lang="en-GB" sz="1600" kern="1200" dirty="0">
              <a:solidFill>
                <a:schemeClr val="tx1"/>
              </a:solidFill>
              <a:latin typeface="Calibri" panose="020F0502020204030204" pitchFamily="34" charset="0"/>
              <a:ea typeface="+mn-ea"/>
              <a:cs typeface="Times New Roman" panose="02020603050405020304" pitchFamily="18" charset="0"/>
            </a:endParaRPr>
          </a:p>
        </p:txBody>
      </p:sp>
      <p:sp>
        <p:nvSpPr>
          <p:cNvPr id="2" name="Footer Placeholder 1">
            <a:extLst>
              <a:ext uri="{FF2B5EF4-FFF2-40B4-BE49-F238E27FC236}">
                <a16:creationId xmlns:a16="http://schemas.microsoft.com/office/drawing/2014/main" id="{76D76066-9087-49D9-3D9F-52F7F447CCF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sp>
        <p:nvSpPr>
          <p:cNvPr id="3" name="Slide Number Placeholder 2">
            <a:extLst>
              <a:ext uri="{FF2B5EF4-FFF2-40B4-BE49-F238E27FC236}">
                <a16:creationId xmlns:a16="http://schemas.microsoft.com/office/drawing/2014/main" id="{F0093652-0C13-A283-DD4F-92D44E6E9F4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5BD08-0B11-4DCE-9EB4-4E42DDB860D8}" type="slidenum">
              <a:rPr kumimoji="0" lang="en-GB" sz="1200" b="0" i="0" u="none" strike="noStrike" kern="1200" cap="none" spc="0" normalizeH="0" baseline="0" noProof="0" smtClean="0">
                <a:ln>
                  <a:noFill/>
                </a:ln>
                <a:solidFill>
                  <a:srgbClr val="000000">
                    <a:tint val="75000"/>
                  </a:srgbClr>
                </a:solidFill>
                <a:effectLst/>
                <a:uLnTx/>
                <a:uFillTx/>
                <a:latin typeface="Helvetica"/>
                <a:cs typeface="Helvetic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tint val="75000"/>
                </a:prstClr>
              </a:solidFill>
              <a:effectLst/>
              <a:uLnTx/>
              <a:uFillTx/>
              <a:latin typeface="Calibri"/>
              <a:ea typeface="+mn-ea"/>
              <a:cs typeface="Helvetica"/>
            </a:endParaRPr>
          </a:p>
        </p:txBody>
      </p:sp>
      <p:pic>
        <p:nvPicPr>
          <p:cNvPr id="7" name="Picture 6">
            <a:extLst>
              <a:ext uri="{FF2B5EF4-FFF2-40B4-BE49-F238E27FC236}">
                <a16:creationId xmlns:a16="http://schemas.microsoft.com/office/drawing/2014/main" id="{EB6C1866-E5A1-380B-4B9E-FC18AFED9E6A}"/>
              </a:ext>
            </a:extLst>
          </p:cNvPr>
          <p:cNvPicPr>
            <a:picLocks noChangeAspect="1"/>
          </p:cNvPicPr>
          <p:nvPr/>
        </p:nvPicPr>
        <p:blipFill>
          <a:blip r:embed="rId3"/>
          <a:stretch>
            <a:fillRect/>
          </a:stretch>
        </p:blipFill>
        <p:spPr>
          <a:xfrm>
            <a:off x="5495509" y="1129431"/>
            <a:ext cx="6230181" cy="3234138"/>
          </a:xfrm>
          <a:prstGeom prst="rect">
            <a:avLst/>
          </a:prstGeom>
        </p:spPr>
      </p:pic>
      <p:graphicFrame>
        <p:nvGraphicFramePr>
          <p:cNvPr id="8" name="Table 7">
            <a:extLst>
              <a:ext uri="{FF2B5EF4-FFF2-40B4-BE49-F238E27FC236}">
                <a16:creationId xmlns:a16="http://schemas.microsoft.com/office/drawing/2014/main" id="{9A7DFC47-87C7-0AEA-0CA0-6A90F782F6A6}"/>
              </a:ext>
            </a:extLst>
          </p:cNvPr>
          <p:cNvGraphicFramePr>
            <a:graphicFrameLocks noGrp="1"/>
          </p:cNvGraphicFramePr>
          <p:nvPr>
            <p:extLst>
              <p:ext uri="{D42A27DB-BD31-4B8C-83A1-F6EECF244321}">
                <p14:modId xmlns:p14="http://schemas.microsoft.com/office/powerpoint/2010/main" val="1061727817"/>
              </p:ext>
            </p:extLst>
          </p:nvPr>
        </p:nvGraphicFramePr>
        <p:xfrm>
          <a:off x="951215" y="5106589"/>
          <a:ext cx="10515601" cy="1183840"/>
        </p:xfrm>
        <a:graphic>
          <a:graphicData uri="http://schemas.openxmlformats.org/drawingml/2006/table">
            <a:tbl>
              <a:tblPr/>
              <a:tblGrid>
                <a:gridCol w="1625265">
                  <a:extLst>
                    <a:ext uri="{9D8B030D-6E8A-4147-A177-3AD203B41FA5}">
                      <a16:colId xmlns:a16="http://schemas.microsoft.com/office/drawing/2014/main" val="3700883974"/>
                    </a:ext>
                  </a:extLst>
                </a:gridCol>
                <a:gridCol w="1111292">
                  <a:extLst>
                    <a:ext uri="{9D8B030D-6E8A-4147-A177-3AD203B41FA5}">
                      <a16:colId xmlns:a16="http://schemas.microsoft.com/office/drawing/2014/main" val="2898099143"/>
                    </a:ext>
                  </a:extLst>
                </a:gridCol>
                <a:gridCol w="1111292">
                  <a:extLst>
                    <a:ext uri="{9D8B030D-6E8A-4147-A177-3AD203B41FA5}">
                      <a16:colId xmlns:a16="http://schemas.microsoft.com/office/drawing/2014/main" val="3233211110"/>
                    </a:ext>
                  </a:extLst>
                </a:gridCol>
                <a:gridCol w="1111292">
                  <a:extLst>
                    <a:ext uri="{9D8B030D-6E8A-4147-A177-3AD203B41FA5}">
                      <a16:colId xmlns:a16="http://schemas.microsoft.com/office/drawing/2014/main" val="301971198"/>
                    </a:ext>
                  </a:extLst>
                </a:gridCol>
                <a:gridCol w="1111292">
                  <a:extLst>
                    <a:ext uri="{9D8B030D-6E8A-4147-A177-3AD203B41FA5}">
                      <a16:colId xmlns:a16="http://schemas.microsoft.com/office/drawing/2014/main" val="4025060423"/>
                    </a:ext>
                  </a:extLst>
                </a:gridCol>
                <a:gridCol w="1111292">
                  <a:extLst>
                    <a:ext uri="{9D8B030D-6E8A-4147-A177-3AD203B41FA5}">
                      <a16:colId xmlns:a16="http://schemas.microsoft.com/office/drawing/2014/main" val="2440401911"/>
                    </a:ext>
                  </a:extLst>
                </a:gridCol>
                <a:gridCol w="1111292">
                  <a:extLst>
                    <a:ext uri="{9D8B030D-6E8A-4147-A177-3AD203B41FA5}">
                      <a16:colId xmlns:a16="http://schemas.microsoft.com/office/drawing/2014/main" val="3531588444"/>
                    </a:ext>
                  </a:extLst>
                </a:gridCol>
                <a:gridCol w="1111292">
                  <a:extLst>
                    <a:ext uri="{9D8B030D-6E8A-4147-A177-3AD203B41FA5}">
                      <a16:colId xmlns:a16="http://schemas.microsoft.com/office/drawing/2014/main" val="534949872"/>
                    </a:ext>
                  </a:extLst>
                </a:gridCol>
                <a:gridCol w="1111292">
                  <a:extLst>
                    <a:ext uri="{9D8B030D-6E8A-4147-A177-3AD203B41FA5}">
                      <a16:colId xmlns:a16="http://schemas.microsoft.com/office/drawing/2014/main" val="2418107286"/>
                    </a:ext>
                  </a:extLst>
                </a:gridCol>
              </a:tblGrid>
              <a:tr h="666952">
                <a:tc>
                  <a:txBody>
                    <a:bodyPr/>
                    <a:lstStyle/>
                    <a:p>
                      <a:pPr algn="l" fontAlgn="b">
                        <a:buNone/>
                      </a:pPr>
                      <a:endParaRPr lang="en-GB" sz="10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r" fontAlgn="t">
                        <a:buNone/>
                      </a:pPr>
                      <a:r>
                        <a:rPr lang="en-GB" sz="1000" b="1" i="0" u="none" strike="noStrike">
                          <a:solidFill>
                            <a:srgbClr val="000000"/>
                          </a:solidFill>
                          <a:effectLst/>
                          <a:latin typeface="Calibri" panose="020F0502020204030204" pitchFamily="34" charset="0"/>
                        </a:rPr>
                        <a:t>Adult Social Care Relative Need Formula (weight)</a:t>
                      </a:r>
                    </a:p>
                  </a:txBody>
                  <a:tcPr marL="0" marR="0" marT="0" marB="0">
                    <a:lnL>
                      <a:noFill/>
                    </a:lnL>
                    <a:lnR>
                      <a:noFill/>
                    </a:lnR>
                    <a:lnT>
                      <a:noFill/>
                    </a:lnT>
                    <a:lnB>
                      <a:noFill/>
                    </a:lnB>
                    <a:solidFill>
                      <a:srgbClr val="F7C7AC"/>
                    </a:solidFill>
                  </a:tcPr>
                </a:tc>
                <a:tc>
                  <a:txBody>
                    <a:bodyPr/>
                    <a:lstStyle/>
                    <a:p>
                      <a:pPr algn="r" fontAlgn="t">
                        <a:buNone/>
                      </a:pPr>
                      <a:r>
                        <a:rPr lang="en-GB" sz="1000" b="1" i="0" u="none" strike="noStrike">
                          <a:solidFill>
                            <a:srgbClr val="000000"/>
                          </a:solidFill>
                          <a:effectLst/>
                          <a:latin typeface="Calibri" panose="020F0502020204030204" pitchFamily="34" charset="0"/>
                        </a:rPr>
                        <a:t>Children and Young People's Services Relative Need Formula (weight)</a:t>
                      </a:r>
                    </a:p>
                  </a:txBody>
                  <a:tcPr marL="0" marR="0" marT="0" marB="0">
                    <a:lnL>
                      <a:noFill/>
                    </a:lnL>
                    <a:lnR>
                      <a:noFill/>
                    </a:lnR>
                    <a:lnT>
                      <a:noFill/>
                    </a:lnT>
                    <a:lnB>
                      <a:noFill/>
                    </a:lnB>
                    <a:solidFill>
                      <a:srgbClr val="F7C7AC"/>
                    </a:solidFill>
                  </a:tcPr>
                </a:tc>
                <a:tc>
                  <a:txBody>
                    <a:bodyPr/>
                    <a:lstStyle/>
                    <a:p>
                      <a:pPr algn="r" fontAlgn="t">
                        <a:buNone/>
                      </a:pPr>
                      <a:r>
                        <a:rPr lang="en-GB" sz="1000" b="1" i="0" u="none" strike="noStrike">
                          <a:solidFill>
                            <a:srgbClr val="000000"/>
                          </a:solidFill>
                          <a:effectLst/>
                          <a:latin typeface="Calibri" panose="020F0502020204030204" pitchFamily="34" charset="0"/>
                        </a:rPr>
                        <a:t>Foundation Formula (Lower Tier) (weight)</a:t>
                      </a:r>
                    </a:p>
                  </a:txBody>
                  <a:tcPr marL="0" marR="0" marT="0" marB="0">
                    <a:lnL>
                      <a:noFill/>
                    </a:lnL>
                    <a:lnR>
                      <a:noFill/>
                    </a:lnR>
                    <a:lnT>
                      <a:noFill/>
                    </a:lnT>
                    <a:lnB>
                      <a:noFill/>
                    </a:lnB>
                    <a:solidFill>
                      <a:srgbClr val="F7C7AC"/>
                    </a:solidFill>
                  </a:tcPr>
                </a:tc>
                <a:tc>
                  <a:txBody>
                    <a:bodyPr/>
                    <a:lstStyle/>
                    <a:p>
                      <a:pPr algn="r" fontAlgn="t">
                        <a:buNone/>
                      </a:pPr>
                      <a:r>
                        <a:rPr lang="en-GB" sz="1000" b="1" i="0" u="none" strike="noStrike">
                          <a:solidFill>
                            <a:srgbClr val="000000"/>
                          </a:solidFill>
                          <a:effectLst/>
                          <a:latin typeface="Calibri" panose="020F0502020204030204" pitchFamily="34" charset="0"/>
                        </a:rPr>
                        <a:t>Foundation Formula (Upper Tier) (weight) </a:t>
                      </a:r>
                    </a:p>
                  </a:txBody>
                  <a:tcPr marL="0" marR="0" marT="0" marB="0">
                    <a:lnL>
                      <a:noFill/>
                    </a:lnL>
                    <a:lnR>
                      <a:noFill/>
                    </a:lnR>
                    <a:lnT>
                      <a:noFill/>
                    </a:lnT>
                    <a:lnB>
                      <a:noFill/>
                    </a:lnB>
                    <a:solidFill>
                      <a:srgbClr val="F7C7AC"/>
                    </a:solidFill>
                  </a:tcPr>
                </a:tc>
                <a:tc>
                  <a:txBody>
                    <a:bodyPr/>
                    <a:lstStyle/>
                    <a:p>
                      <a:pPr algn="r" fontAlgn="t">
                        <a:buNone/>
                      </a:pPr>
                      <a:r>
                        <a:rPr lang="en-GB" sz="1000" b="1" i="0" u="none" strike="noStrike">
                          <a:solidFill>
                            <a:srgbClr val="000000"/>
                          </a:solidFill>
                          <a:effectLst/>
                          <a:latin typeface="Calibri" panose="020F0502020204030204" pitchFamily="34" charset="0"/>
                        </a:rPr>
                        <a:t>Fire &amp; Rescue Relative Need Formula (weight)</a:t>
                      </a:r>
                    </a:p>
                  </a:txBody>
                  <a:tcPr marL="0" marR="0" marT="0" marB="0">
                    <a:lnL>
                      <a:noFill/>
                    </a:lnL>
                    <a:lnR>
                      <a:noFill/>
                    </a:lnR>
                    <a:lnT>
                      <a:noFill/>
                    </a:lnT>
                    <a:lnB>
                      <a:noFill/>
                    </a:lnB>
                    <a:solidFill>
                      <a:srgbClr val="F7C7AC"/>
                    </a:solidFill>
                  </a:tcPr>
                </a:tc>
                <a:tc>
                  <a:txBody>
                    <a:bodyPr/>
                    <a:lstStyle/>
                    <a:p>
                      <a:pPr algn="r" fontAlgn="t">
                        <a:buNone/>
                      </a:pPr>
                      <a:r>
                        <a:rPr lang="en-GB" sz="1000" b="1" i="0" u="none" strike="noStrike">
                          <a:solidFill>
                            <a:srgbClr val="000000"/>
                          </a:solidFill>
                          <a:effectLst/>
                          <a:latin typeface="Calibri" panose="020F0502020204030204" pitchFamily="34" charset="0"/>
                        </a:rPr>
                        <a:t>Highways Maintenance Relative Need Formula (weight)</a:t>
                      </a:r>
                    </a:p>
                  </a:txBody>
                  <a:tcPr marL="0" marR="0" marT="0" marB="0">
                    <a:lnL>
                      <a:noFill/>
                    </a:lnL>
                    <a:lnR>
                      <a:noFill/>
                    </a:lnR>
                    <a:lnT>
                      <a:noFill/>
                    </a:lnT>
                    <a:lnB>
                      <a:noFill/>
                    </a:lnB>
                    <a:solidFill>
                      <a:srgbClr val="F7C7AC"/>
                    </a:solidFill>
                  </a:tcPr>
                </a:tc>
                <a:tc>
                  <a:txBody>
                    <a:bodyPr/>
                    <a:lstStyle/>
                    <a:p>
                      <a:pPr algn="r" fontAlgn="t">
                        <a:buNone/>
                      </a:pPr>
                      <a:r>
                        <a:rPr lang="en-GB" sz="1000" b="1" i="0" u="none" strike="noStrike">
                          <a:solidFill>
                            <a:srgbClr val="000000"/>
                          </a:solidFill>
                          <a:effectLst/>
                          <a:latin typeface="Calibri" panose="020F0502020204030204" pitchFamily="34" charset="0"/>
                        </a:rPr>
                        <a:t>Home to School Transport Service Relative Need Formula (weight)</a:t>
                      </a:r>
                    </a:p>
                  </a:txBody>
                  <a:tcPr marL="0" marR="0" marT="0" marB="0">
                    <a:lnL>
                      <a:noFill/>
                    </a:lnL>
                    <a:lnR>
                      <a:noFill/>
                    </a:lnR>
                    <a:lnT>
                      <a:noFill/>
                    </a:lnT>
                    <a:lnB>
                      <a:noFill/>
                    </a:lnB>
                    <a:solidFill>
                      <a:srgbClr val="F7C7AC"/>
                    </a:solidFill>
                  </a:tcPr>
                </a:tc>
                <a:tc>
                  <a:txBody>
                    <a:bodyPr/>
                    <a:lstStyle/>
                    <a:p>
                      <a:pPr algn="r" fontAlgn="t">
                        <a:buNone/>
                      </a:pPr>
                      <a:r>
                        <a:rPr lang="en-GB" sz="1000" b="1" i="0" u="none" strike="noStrike">
                          <a:solidFill>
                            <a:srgbClr val="000000"/>
                          </a:solidFill>
                          <a:effectLst/>
                          <a:latin typeface="Calibri" panose="020F0502020204030204" pitchFamily="34" charset="0"/>
                        </a:rPr>
                        <a:t>Temporary Accommodation Relative Need Formula (weight)</a:t>
                      </a:r>
                    </a:p>
                  </a:txBody>
                  <a:tcPr marL="0" marR="0" marT="0" marB="0">
                    <a:lnL>
                      <a:noFill/>
                    </a:lnL>
                    <a:lnR>
                      <a:noFill/>
                    </a:lnR>
                    <a:lnT>
                      <a:noFill/>
                    </a:lnT>
                    <a:lnB>
                      <a:noFill/>
                    </a:lnB>
                    <a:solidFill>
                      <a:srgbClr val="F7C7AC"/>
                    </a:solidFill>
                  </a:tcPr>
                </a:tc>
                <a:extLst>
                  <a:ext uri="{0D108BD9-81ED-4DB2-BD59-A6C34878D82A}">
                    <a16:rowId xmlns:a16="http://schemas.microsoft.com/office/drawing/2014/main" val="2185749254"/>
                  </a:ext>
                </a:extLst>
              </a:tr>
              <a:tr h="175075">
                <a:tc>
                  <a:txBody>
                    <a:bodyPr/>
                    <a:lstStyle/>
                    <a:p>
                      <a:pPr algn="l" fontAlgn="b">
                        <a:buNone/>
                      </a:pPr>
                      <a:r>
                        <a:rPr lang="en-GB" sz="1000" b="0" i="0" u="none" strike="noStrike">
                          <a:solidFill>
                            <a:srgbClr val="000000"/>
                          </a:solidFill>
                          <a:effectLst/>
                          <a:latin typeface="Aptos Narrow" panose="020B0004020202020204" pitchFamily="34" charset="0"/>
                        </a:rPr>
                        <a:t>June consultation</a:t>
                      </a:r>
                    </a:p>
                  </a:txBody>
                  <a:tcPr marL="0" marR="0" marT="0" marB="0" anchor="b">
                    <a:lnL>
                      <a:noFill/>
                    </a:lnL>
                    <a:lnR>
                      <a:noFill/>
                    </a:lnR>
                    <a:lnT>
                      <a:noFill/>
                    </a:lnT>
                    <a:lnB>
                      <a:noFill/>
                    </a:lnB>
                    <a:noFill/>
                  </a:tcPr>
                </a:tc>
                <a:tc>
                  <a:txBody>
                    <a:bodyPr/>
                    <a:lstStyle/>
                    <a:p>
                      <a:pPr algn="r" fontAlgn="t">
                        <a:buNone/>
                      </a:pPr>
                      <a:r>
                        <a:rPr lang="en-GB" sz="1000" b="1" i="0" u="none" strike="noStrike">
                          <a:solidFill>
                            <a:srgbClr val="000000"/>
                          </a:solidFill>
                          <a:effectLst/>
                          <a:latin typeface="Calibri" panose="020F0502020204030204" pitchFamily="34" charset="0"/>
                        </a:rPr>
                        <a:t>37.54%</a:t>
                      </a:r>
                    </a:p>
                  </a:txBody>
                  <a:tcPr marL="0" marR="0" marT="0" marB="0">
                    <a:lnL>
                      <a:noFill/>
                    </a:lnL>
                    <a:lnR>
                      <a:noFill/>
                    </a:lnR>
                    <a:lnT>
                      <a:noFill/>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23.18%</a:t>
                      </a:r>
                    </a:p>
                  </a:txBody>
                  <a:tcPr marL="0" marR="0" marT="0" marB="0">
                    <a:lnL>
                      <a:noFill/>
                    </a:lnL>
                    <a:lnR>
                      <a:noFill/>
                    </a:lnR>
                    <a:lnT>
                      <a:noFill/>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12.36%</a:t>
                      </a:r>
                    </a:p>
                  </a:txBody>
                  <a:tcPr marL="0" marR="0" marT="0" marB="0">
                    <a:lnL>
                      <a:noFill/>
                    </a:lnL>
                    <a:lnR>
                      <a:noFill/>
                    </a:lnR>
                    <a:lnT>
                      <a:noFill/>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14.76%</a:t>
                      </a:r>
                    </a:p>
                  </a:txBody>
                  <a:tcPr marL="0" marR="0" marT="0" marB="0">
                    <a:lnL>
                      <a:noFill/>
                    </a:lnL>
                    <a:lnR>
                      <a:noFill/>
                    </a:lnR>
                    <a:lnT>
                      <a:noFill/>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4.30%</a:t>
                      </a:r>
                    </a:p>
                  </a:txBody>
                  <a:tcPr marL="0" marR="0" marT="0" marB="0">
                    <a:lnL>
                      <a:noFill/>
                    </a:lnL>
                    <a:lnR>
                      <a:noFill/>
                    </a:lnR>
                    <a:lnT>
                      <a:noFill/>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3.20%</a:t>
                      </a:r>
                    </a:p>
                  </a:txBody>
                  <a:tcPr marL="0" marR="0" marT="0" marB="0">
                    <a:lnL>
                      <a:noFill/>
                    </a:lnL>
                    <a:lnR>
                      <a:noFill/>
                    </a:lnR>
                    <a:lnT>
                      <a:noFill/>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3.24%</a:t>
                      </a:r>
                    </a:p>
                  </a:txBody>
                  <a:tcPr marL="0" marR="0" marT="0" marB="0">
                    <a:lnL>
                      <a:noFill/>
                    </a:lnL>
                    <a:lnR>
                      <a:noFill/>
                    </a:lnR>
                    <a:lnT>
                      <a:noFill/>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1.42%</a:t>
                      </a:r>
                    </a:p>
                  </a:txBody>
                  <a:tcPr marL="0" marR="0" marT="0" marB="0">
                    <a:lnL>
                      <a:noFill/>
                    </a:lnL>
                    <a:lnR>
                      <a:noFill/>
                    </a:lnR>
                    <a:lnT>
                      <a:noFill/>
                    </a:lnT>
                    <a:lnB w="12700" cap="flat" cmpd="sng" algn="ctr">
                      <a:solidFill>
                        <a:srgbClr val="FF0000"/>
                      </a:solidFill>
                      <a:prstDash val="solid"/>
                      <a:round/>
                      <a:headEnd type="none" w="med" len="med"/>
                      <a:tailEnd type="none" w="med" len="med"/>
                    </a:lnB>
                    <a:solidFill>
                      <a:srgbClr val="FFFF00"/>
                    </a:solidFill>
                  </a:tcPr>
                </a:tc>
                <a:extLst>
                  <a:ext uri="{0D108BD9-81ED-4DB2-BD59-A6C34878D82A}">
                    <a16:rowId xmlns:a16="http://schemas.microsoft.com/office/drawing/2014/main" val="718990713"/>
                  </a:ext>
                </a:extLst>
              </a:tr>
              <a:tr h="175075">
                <a:tc>
                  <a:txBody>
                    <a:bodyPr/>
                    <a:lstStyle/>
                    <a:p>
                      <a:pPr algn="l" fontAlgn="b">
                        <a:buNone/>
                      </a:pPr>
                      <a:r>
                        <a:rPr lang="en-GB" sz="1000" b="0" i="0" u="none" strike="noStrike">
                          <a:solidFill>
                            <a:srgbClr val="000000"/>
                          </a:solidFill>
                          <a:effectLst/>
                          <a:latin typeface="Aptos Narrow" panose="020B0004020202020204" pitchFamily="34" charset="0"/>
                        </a:rPr>
                        <a:t>Policy Statement</a:t>
                      </a:r>
                    </a:p>
                  </a:txBody>
                  <a:tcPr marL="0" marR="0" marT="0" marB="0" anchor="b">
                    <a:lnL>
                      <a:noFill/>
                    </a:lnL>
                    <a:lnR w="12700" cap="flat" cmpd="sng" algn="ctr">
                      <a:solidFill>
                        <a:srgbClr val="FF0000"/>
                      </a:solidFill>
                      <a:prstDash val="solid"/>
                      <a:round/>
                      <a:headEnd type="none" w="med" len="med"/>
                      <a:tailEnd type="none" w="med" len="med"/>
                    </a:lnR>
                    <a:lnT>
                      <a:noFill/>
                    </a:lnT>
                    <a:lnB>
                      <a:noFill/>
                    </a:lnB>
                    <a:noFill/>
                  </a:tcPr>
                </a:tc>
                <a:tc>
                  <a:txBody>
                    <a:bodyPr/>
                    <a:lstStyle/>
                    <a:p>
                      <a:pPr algn="r" fontAlgn="t">
                        <a:buNone/>
                      </a:pPr>
                      <a:r>
                        <a:rPr lang="en-GB" sz="1000" b="1" i="0" u="none" strike="noStrike">
                          <a:solidFill>
                            <a:srgbClr val="000000"/>
                          </a:solidFill>
                          <a:effectLst/>
                          <a:latin typeface="Calibri" panose="020F0502020204030204" pitchFamily="34" charset="0"/>
                        </a:rPr>
                        <a:t>37.37%</a:t>
                      </a:r>
                    </a:p>
                  </a:txBody>
                  <a:tcPr marL="0" marR="0" marT="0" marB="0">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23.00%</a:t>
                      </a:r>
                    </a:p>
                  </a:txBody>
                  <a:tcPr marL="0" marR="0" marT="0" marB="0">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11.84%</a:t>
                      </a:r>
                    </a:p>
                  </a:txBody>
                  <a:tcPr marL="0" marR="0" marT="0" marB="0">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15.57%</a:t>
                      </a:r>
                    </a:p>
                  </a:txBody>
                  <a:tcPr marL="0" marR="0" marT="0" marB="0">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4.36%</a:t>
                      </a:r>
                    </a:p>
                  </a:txBody>
                  <a:tcPr marL="0" marR="0" marT="0" marB="0">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3.00%</a:t>
                      </a:r>
                    </a:p>
                  </a:txBody>
                  <a:tcPr marL="0" marR="0" marT="0" marB="0">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3.13%</a:t>
                      </a:r>
                    </a:p>
                  </a:txBody>
                  <a:tcPr marL="0" marR="0" marT="0" marB="0">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tc>
                  <a:txBody>
                    <a:bodyPr/>
                    <a:lstStyle/>
                    <a:p>
                      <a:pPr algn="r" fontAlgn="t">
                        <a:buNone/>
                      </a:pPr>
                      <a:r>
                        <a:rPr lang="en-GB" sz="1000" b="1" i="0" u="none" strike="noStrike">
                          <a:solidFill>
                            <a:srgbClr val="000000"/>
                          </a:solidFill>
                          <a:effectLst/>
                          <a:latin typeface="Calibri" panose="020F0502020204030204" pitchFamily="34" charset="0"/>
                        </a:rPr>
                        <a:t>1.74%</a:t>
                      </a:r>
                    </a:p>
                  </a:txBody>
                  <a:tcPr marL="0" marR="0" marT="0" marB="0">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FF00"/>
                    </a:solidFill>
                  </a:tcPr>
                </a:tc>
                <a:extLst>
                  <a:ext uri="{0D108BD9-81ED-4DB2-BD59-A6C34878D82A}">
                    <a16:rowId xmlns:a16="http://schemas.microsoft.com/office/drawing/2014/main" val="99347971"/>
                  </a:ext>
                </a:extLst>
              </a:tr>
              <a:tr h="166738">
                <a:tc>
                  <a:txBody>
                    <a:bodyPr/>
                    <a:lstStyle/>
                    <a:p>
                      <a:pPr algn="l" fontAlgn="b">
                        <a:buNone/>
                      </a:pPr>
                      <a:r>
                        <a:rPr lang="en-GB" sz="1000" b="0" i="0" u="none" strike="noStrike">
                          <a:solidFill>
                            <a:srgbClr val="000000"/>
                          </a:solidFill>
                          <a:effectLst/>
                          <a:latin typeface="Aptos Narrow" panose="020B0004020202020204" pitchFamily="34" charset="0"/>
                        </a:rPr>
                        <a:t>Change</a:t>
                      </a:r>
                    </a:p>
                  </a:txBody>
                  <a:tcPr marL="0" marR="0" marT="0" marB="0" anchor="b">
                    <a:lnL>
                      <a:noFill/>
                    </a:lnL>
                    <a:lnR>
                      <a:noFill/>
                    </a:lnR>
                    <a:lnT>
                      <a:noFill/>
                    </a:lnT>
                    <a:lnB>
                      <a:noFill/>
                    </a:lnB>
                    <a:noFill/>
                  </a:tcPr>
                </a:tc>
                <a:tc>
                  <a:txBody>
                    <a:bodyPr/>
                    <a:lstStyle/>
                    <a:p>
                      <a:pPr algn="r" fontAlgn="b">
                        <a:buNone/>
                      </a:pPr>
                      <a:r>
                        <a:rPr lang="en-GB" sz="1000" b="0" i="0" u="none" strike="noStrike">
                          <a:solidFill>
                            <a:srgbClr val="9C0006"/>
                          </a:solidFill>
                          <a:effectLst/>
                          <a:latin typeface="Aptos Narrow" panose="020B0004020202020204" pitchFamily="34" charset="0"/>
                        </a:rPr>
                        <a:t>-0.5%</a:t>
                      </a:r>
                    </a:p>
                  </a:txBody>
                  <a:tcPr marL="0" marR="0" marT="0" marB="0" anchor="b">
                    <a:lnL>
                      <a:noFill/>
                    </a:lnL>
                    <a:lnR>
                      <a:noFill/>
                    </a:lnR>
                    <a:lnT w="12700" cap="flat" cmpd="sng" algn="ctr">
                      <a:solidFill>
                        <a:srgbClr val="FF0000"/>
                      </a:solidFill>
                      <a:prstDash val="solid"/>
                      <a:round/>
                      <a:headEnd type="none" w="med" len="med"/>
                      <a:tailEnd type="none" w="med" len="med"/>
                    </a:lnT>
                    <a:lnB>
                      <a:noFill/>
                    </a:lnB>
                    <a:solidFill>
                      <a:srgbClr val="FFC7CE"/>
                    </a:solidFill>
                  </a:tcPr>
                </a:tc>
                <a:tc>
                  <a:txBody>
                    <a:bodyPr/>
                    <a:lstStyle/>
                    <a:p>
                      <a:pPr algn="r" fontAlgn="b">
                        <a:buNone/>
                      </a:pPr>
                      <a:r>
                        <a:rPr lang="en-GB" sz="1000" b="0" i="0" u="none" strike="noStrike">
                          <a:solidFill>
                            <a:srgbClr val="9C0006"/>
                          </a:solidFill>
                          <a:effectLst/>
                          <a:latin typeface="Aptos Narrow" panose="020B0004020202020204" pitchFamily="34" charset="0"/>
                        </a:rPr>
                        <a:t>-0.7%</a:t>
                      </a:r>
                    </a:p>
                  </a:txBody>
                  <a:tcPr marL="0" marR="0" marT="0" marB="0" anchor="b">
                    <a:lnL>
                      <a:noFill/>
                    </a:lnL>
                    <a:lnR>
                      <a:noFill/>
                    </a:lnR>
                    <a:lnT w="12700" cap="flat" cmpd="sng" algn="ctr">
                      <a:solidFill>
                        <a:srgbClr val="FF0000"/>
                      </a:solidFill>
                      <a:prstDash val="solid"/>
                      <a:round/>
                      <a:headEnd type="none" w="med" len="med"/>
                      <a:tailEnd type="none" w="med" len="med"/>
                    </a:lnT>
                    <a:lnB>
                      <a:noFill/>
                    </a:lnB>
                    <a:solidFill>
                      <a:srgbClr val="FFC7CE"/>
                    </a:solidFill>
                  </a:tcPr>
                </a:tc>
                <a:tc>
                  <a:txBody>
                    <a:bodyPr/>
                    <a:lstStyle/>
                    <a:p>
                      <a:pPr algn="r" fontAlgn="b">
                        <a:buNone/>
                      </a:pPr>
                      <a:r>
                        <a:rPr lang="en-GB" sz="1000" b="0" i="0" u="none" strike="noStrike">
                          <a:solidFill>
                            <a:srgbClr val="9C0006"/>
                          </a:solidFill>
                          <a:effectLst/>
                          <a:latin typeface="Aptos Narrow" panose="020B0004020202020204" pitchFamily="34" charset="0"/>
                        </a:rPr>
                        <a:t>-4.2%</a:t>
                      </a:r>
                    </a:p>
                  </a:txBody>
                  <a:tcPr marL="0" marR="0" marT="0" marB="0" anchor="b">
                    <a:lnL>
                      <a:noFill/>
                    </a:lnL>
                    <a:lnR>
                      <a:noFill/>
                    </a:lnR>
                    <a:lnT w="12700" cap="flat" cmpd="sng" algn="ctr">
                      <a:solidFill>
                        <a:srgbClr val="FF0000"/>
                      </a:solidFill>
                      <a:prstDash val="solid"/>
                      <a:round/>
                      <a:headEnd type="none" w="med" len="med"/>
                      <a:tailEnd type="none" w="med" len="med"/>
                    </a:lnT>
                    <a:lnB>
                      <a:noFill/>
                    </a:lnB>
                    <a:solidFill>
                      <a:srgbClr val="FFC7CE"/>
                    </a:solidFill>
                  </a:tcPr>
                </a:tc>
                <a:tc>
                  <a:txBody>
                    <a:bodyPr/>
                    <a:lstStyle/>
                    <a:p>
                      <a:pPr algn="r" fontAlgn="b">
                        <a:buNone/>
                      </a:pPr>
                      <a:r>
                        <a:rPr lang="en-GB" sz="1000" b="0" i="0" u="none" strike="noStrike">
                          <a:solidFill>
                            <a:srgbClr val="000000"/>
                          </a:solidFill>
                          <a:effectLst/>
                          <a:latin typeface="Aptos Narrow" panose="020B0004020202020204" pitchFamily="34" charset="0"/>
                        </a:rPr>
                        <a:t>5.4%</a:t>
                      </a:r>
                    </a:p>
                  </a:txBody>
                  <a:tcPr marL="0" marR="0" marT="0" marB="0" anchor="b">
                    <a:lnL>
                      <a:noFill/>
                    </a:lnL>
                    <a:lnR>
                      <a:noFill/>
                    </a:lnR>
                    <a:lnT w="12700" cap="flat" cmpd="sng" algn="ctr">
                      <a:solidFill>
                        <a:srgbClr val="FF0000"/>
                      </a:solidFill>
                      <a:prstDash val="solid"/>
                      <a:round/>
                      <a:headEnd type="none" w="med" len="med"/>
                      <a:tailEnd type="none" w="med" len="med"/>
                    </a:lnT>
                    <a:lnB>
                      <a:noFill/>
                    </a:lnB>
                    <a:noFill/>
                  </a:tcPr>
                </a:tc>
                <a:tc>
                  <a:txBody>
                    <a:bodyPr/>
                    <a:lstStyle/>
                    <a:p>
                      <a:pPr algn="r" fontAlgn="b">
                        <a:buNone/>
                      </a:pPr>
                      <a:r>
                        <a:rPr lang="en-GB" sz="1000" b="0" i="0" u="none" strike="noStrike">
                          <a:solidFill>
                            <a:srgbClr val="000000"/>
                          </a:solidFill>
                          <a:effectLst/>
                          <a:latin typeface="Aptos Narrow" panose="020B0004020202020204" pitchFamily="34" charset="0"/>
                        </a:rPr>
                        <a:t>1.4%</a:t>
                      </a:r>
                    </a:p>
                  </a:txBody>
                  <a:tcPr marL="0" marR="0" marT="0" marB="0" anchor="b">
                    <a:lnL>
                      <a:noFill/>
                    </a:lnL>
                    <a:lnR>
                      <a:noFill/>
                    </a:lnR>
                    <a:lnT w="12700" cap="flat" cmpd="sng" algn="ctr">
                      <a:solidFill>
                        <a:srgbClr val="FF0000"/>
                      </a:solidFill>
                      <a:prstDash val="solid"/>
                      <a:round/>
                      <a:headEnd type="none" w="med" len="med"/>
                      <a:tailEnd type="none" w="med" len="med"/>
                    </a:lnT>
                    <a:lnB>
                      <a:noFill/>
                    </a:lnB>
                    <a:noFill/>
                  </a:tcPr>
                </a:tc>
                <a:tc>
                  <a:txBody>
                    <a:bodyPr/>
                    <a:lstStyle/>
                    <a:p>
                      <a:pPr algn="r" fontAlgn="b">
                        <a:buNone/>
                      </a:pPr>
                      <a:r>
                        <a:rPr lang="en-GB" sz="1000" b="0" i="0" u="none" strike="noStrike">
                          <a:solidFill>
                            <a:srgbClr val="9C0006"/>
                          </a:solidFill>
                          <a:effectLst/>
                          <a:latin typeface="Aptos Narrow" panose="020B0004020202020204" pitchFamily="34" charset="0"/>
                        </a:rPr>
                        <a:t>-6.4%</a:t>
                      </a:r>
                    </a:p>
                  </a:txBody>
                  <a:tcPr marL="0" marR="0" marT="0" marB="0" anchor="b">
                    <a:lnL>
                      <a:noFill/>
                    </a:lnL>
                    <a:lnR>
                      <a:noFill/>
                    </a:lnR>
                    <a:lnT w="12700" cap="flat" cmpd="sng" algn="ctr">
                      <a:solidFill>
                        <a:srgbClr val="FF0000"/>
                      </a:solidFill>
                      <a:prstDash val="solid"/>
                      <a:round/>
                      <a:headEnd type="none" w="med" len="med"/>
                      <a:tailEnd type="none" w="med" len="med"/>
                    </a:lnT>
                    <a:lnB>
                      <a:noFill/>
                    </a:lnB>
                    <a:solidFill>
                      <a:srgbClr val="FFC7CE"/>
                    </a:solidFill>
                  </a:tcPr>
                </a:tc>
                <a:tc>
                  <a:txBody>
                    <a:bodyPr/>
                    <a:lstStyle/>
                    <a:p>
                      <a:pPr algn="r" fontAlgn="b">
                        <a:buNone/>
                      </a:pPr>
                      <a:r>
                        <a:rPr lang="en-GB" sz="1000" b="0" i="0" u="none" strike="noStrike">
                          <a:solidFill>
                            <a:srgbClr val="9C0006"/>
                          </a:solidFill>
                          <a:effectLst/>
                          <a:latin typeface="Aptos Narrow" panose="020B0004020202020204" pitchFamily="34" charset="0"/>
                        </a:rPr>
                        <a:t>-3.4%</a:t>
                      </a:r>
                    </a:p>
                  </a:txBody>
                  <a:tcPr marL="0" marR="0" marT="0" marB="0" anchor="b">
                    <a:lnL>
                      <a:noFill/>
                    </a:lnL>
                    <a:lnR>
                      <a:noFill/>
                    </a:lnR>
                    <a:lnT w="12700" cap="flat" cmpd="sng" algn="ctr">
                      <a:solidFill>
                        <a:srgbClr val="FF0000"/>
                      </a:solidFill>
                      <a:prstDash val="solid"/>
                      <a:round/>
                      <a:headEnd type="none" w="med" len="med"/>
                      <a:tailEnd type="none" w="med" len="med"/>
                    </a:lnT>
                    <a:lnB>
                      <a:noFill/>
                    </a:lnB>
                    <a:solidFill>
                      <a:srgbClr val="FFC7CE"/>
                    </a:solidFill>
                  </a:tcPr>
                </a:tc>
                <a:tc>
                  <a:txBody>
                    <a:bodyPr/>
                    <a:lstStyle/>
                    <a:p>
                      <a:pPr algn="r" fontAlgn="b">
                        <a:buNone/>
                      </a:pPr>
                      <a:r>
                        <a:rPr lang="en-GB" sz="1000" b="0" i="0" u="none" strike="noStrike" dirty="0">
                          <a:solidFill>
                            <a:srgbClr val="000000"/>
                          </a:solidFill>
                          <a:effectLst/>
                          <a:latin typeface="Aptos Narrow" panose="020B0004020202020204" pitchFamily="34" charset="0"/>
                        </a:rPr>
                        <a:t>22.6%</a:t>
                      </a:r>
                    </a:p>
                  </a:txBody>
                  <a:tcPr marL="0" marR="0" marT="0" marB="0" anchor="b">
                    <a:lnL>
                      <a:noFill/>
                    </a:lnL>
                    <a:lnR>
                      <a:noFill/>
                    </a:lnR>
                    <a:lnT w="12700" cap="flat" cmpd="sng" algn="ctr">
                      <a:solidFill>
                        <a:srgbClr val="FF0000"/>
                      </a:solidFill>
                      <a:prstDash val="solid"/>
                      <a:round/>
                      <a:headEnd type="none" w="med" len="med"/>
                      <a:tailEnd type="none" w="med" len="med"/>
                    </a:lnT>
                    <a:lnB>
                      <a:noFill/>
                    </a:lnB>
                    <a:noFill/>
                  </a:tcPr>
                </a:tc>
                <a:extLst>
                  <a:ext uri="{0D108BD9-81ED-4DB2-BD59-A6C34878D82A}">
                    <a16:rowId xmlns:a16="http://schemas.microsoft.com/office/drawing/2014/main" val="4198315878"/>
                  </a:ext>
                </a:extLst>
              </a:tr>
            </a:tbl>
          </a:graphicData>
        </a:graphic>
      </p:graphicFrame>
    </p:spTree>
    <p:extLst>
      <p:ext uri="{BB962C8B-B14F-4D97-AF65-F5344CB8AC3E}">
        <p14:creationId xmlns:p14="http://schemas.microsoft.com/office/powerpoint/2010/main" val="809192152"/>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ITLE">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300"/>
          </a:spcBef>
          <a:defRPr sz="1600" dirty="0" err="1" smtClean="0">
            <a:latin typeface="Arial" pitchFamily="34" charset="0"/>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4.xml><?xml version="1.0" encoding="utf-8"?>
<a:theme xmlns:a="http://schemas.openxmlformats.org/drawingml/2006/main" name="CONTENT_COBRAND">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buFont typeface="Courier New" pitchFamily="49" charset="0"/>
          <a:buNone/>
          <a:defRPr sz="1600" dirty="0" smtClean="0">
            <a:solidFill>
              <a:schemeClr val="bg1"/>
            </a:solidFill>
            <a:latin typeface="+mj-lt"/>
            <a:cs typeface="Brave Sans" panose="020B050402010101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0"/>
          </a:spcBef>
          <a:defRPr sz="1600" dirty="0" err="1" smtClean="0">
            <a:latin typeface="+mn-lt"/>
            <a:cs typeface="Arial" pitchFamily="34" charset="0"/>
          </a:defRPr>
        </a:defPPr>
      </a:lstStyle>
    </a:txDef>
  </a:objectDefaults>
  <a:extraClrSchemeLst/>
  <a:custClrLst>
    <a:custClr>
      <a:srgbClr val="EE266D"/>
    </a:custClr>
    <a:custClr>
      <a:srgbClr val="00AEEF"/>
    </a:custClr>
    <a:custClr>
      <a:srgbClr val="008D48"/>
    </a:custClr>
    <a:custClr>
      <a:srgbClr val="FFF200"/>
    </a:custClr>
    <a:custClr>
      <a:srgbClr val="E85713"/>
    </a:custClr>
    <a:custClr>
      <a:srgbClr val="E0001B"/>
    </a:custClr>
    <a:custClr>
      <a:srgbClr val="9E0059"/>
    </a:custClr>
    <a:custClr>
      <a:srgbClr val="00577D"/>
    </a:custClr>
    <a:custClr>
      <a:srgbClr val="DCA000"/>
    </a:custClr>
    <a:custClr>
      <a:srgbClr val="792C89"/>
    </a:custClr>
    <a:custClr>
      <a:srgbClr val="F1518A"/>
    </a:custClr>
    <a:custClr>
      <a:srgbClr val="33BEF2"/>
    </a:custClr>
    <a:custClr>
      <a:srgbClr val="33A46D"/>
    </a:custClr>
    <a:custClr>
      <a:srgbClr val="FFF533"/>
    </a:custClr>
    <a:custClr>
      <a:srgbClr val="ED7942"/>
    </a:custClr>
    <a:custClr>
      <a:srgbClr val="E63349"/>
    </a:custClr>
    <a:custClr>
      <a:srgbClr val="B1337A"/>
    </a:custClr>
    <a:custClr>
      <a:srgbClr val="337997"/>
    </a:custClr>
    <a:custClr>
      <a:srgbClr val="E3B333"/>
    </a:custClr>
    <a:custClr>
      <a:srgbClr val="9456A1"/>
    </a:custClr>
    <a:custClr>
      <a:srgbClr val="F57DA7"/>
    </a:custClr>
    <a:custClr>
      <a:srgbClr val="66CEF5"/>
    </a:custClr>
    <a:custClr>
      <a:srgbClr val="66BB91"/>
    </a:custClr>
    <a:custClr>
      <a:srgbClr val="FFF766"/>
    </a:custClr>
    <a:custClr>
      <a:srgbClr val="F19A71"/>
    </a:custClr>
    <a:custClr>
      <a:srgbClr val="EC6676"/>
    </a:custClr>
    <a:custClr>
      <a:srgbClr val="C5669B"/>
    </a:custClr>
    <a:custClr>
      <a:srgbClr val="669AB1"/>
    </a:custClr>
    <a:custClr>
      <a:srgbClr val="EAC666"/>
    </a:custClr>
    <a:custClr>
      <a:srgbClr val="AF81B8"/>
    </a:custClr>
    <a:custClr>
      <a:srgbClr val="F8A8C5"/>
    </a:custClr>
    <a:custClr>
      <a:srgbClr val="99DFF9"/>
    </a:custClr>
    <a:custClr>
      <a:srgbClr val="99D1B6"/>
    </a:custClr>
    <a:custClr>
      <a:srgbClr val="FFFA99"/>
    </a:custClr>
    <a:custClr>
      <a:srgbClr val="F6BCA1"/>
    </a:custClr>
    <a:custClr>
      <a:srgbClr val="F399A4"/>
    </a:custClr>
    <a:custClr>
      <a:srgbClr val="D899BD"/>
    </a:custClr>
    <a:custClr>
      <a:srgbClr val="99BCCB"/>
    </a:custClr>
    <a:custClr>
      <a:srgbClr val="F1D999"/>
    </a:custClr>
    <a:custClr>
      <a:srgbClr val="C9ABD0"/>
    </a:custClr>
    <a:custClr>
      <a:srgbClr val="FCD4E2"/>
    </a:custClr>
    <a:custClr>
      <a:srgbClr val="CCEFFC"/>
    </a:custClr>
    <a:custClr>
      <a:srgbClr val="CCE8DA"/>
    </a:custClr>
    <a:custClr>
      <a:srgbClr val="FFFCCC"/>
    </a:custClr>
    <a:custClr>
      <a:srgbClr val="FADDD0"/>
    </a:custClr>
    <a:custClr>
      <a:srgbClr val="F9CCD1"/>
    </a:custClr>
    <a:custClr>
      <a:srgbClr val="ECCCDE"/>
    </a:custClr>
    <a:custClr>
      <a:srgbClr val="CCDDE5"/>
    </a:custClr>
    <a:custClr>
      <a:srgbClr val="F8ECCC"/>
    </a:custClr>
    <a:custClr>
      <a:srgbClr val="E4D5E7"/>
    </a:custClr>
  </a:custClrLst>
</a:theme>
</file>

<file path=ppt/theme/theme5.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1_Office Theme">
      <a:majorFont>
        <a:latin typeface="Aptos"/>
        <a:ea typeface="Aptos"/>
        <a:cs typeface="Aptos"/>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25809</TotalTime>
  <Words>2880</Words>
  <Application>Microsoft Office PowerPoint</Application>
  <PresentationFormat>Widescreen</PresentationFormat>
  <Paragraphs>398</Paragraphs>
  <Slides>31</Slides>
  <Notes>31</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31</vt:i4>
      </vt:variant>
    </vt:vector>
  </HeadingPairs>
  <TitlesOfParts>
    <vt:vector size="46" baseType="lpstr">
      <vt:lpstr>Aptos Narrow</vt:lpstr>
      <vt:lpstr>Arial</vt:lpstr>
      <vt:lpstr>Brave Sans</vt:lpstr>
      <vt:lpstr>Calibri</vt:lpstr>
      <vt:lpstr>Calibri Light</vt:lpstr>
      <vt:lpstr>Courier New</vt:lpstr>
      <vt:lpstr>Helvetica</vt:lpstr>
      <vt:lpstr>NJFont Medium</vt:lpstr>
      <vt:lpstr>Symbol</vt:lpstr>
      <vt:lpstr>Verdana</vt:lpstr>
      <vt:lpstr>Office Theme</vt:lpstr>
      <vt:lpstr>Custom Design</vt:lpstr>
      <vt:lpstr>TITLE</vt:lpstr>
      <vt:lpstr>CONTENT_COBRAND</vt:lpstr>
      <vt:lpstr>1_Office Theme</vt:lpstr>
      <vt:lpstr>Policy Statement  </vt:lpstr>
      <vt:lpstr>Overview</vt:lpstr>
      <vt:lpstr>Timetable</vt:lpstr>
      <vt:lpstr>Policy Statement: speculation, expectations and model updates</vt:lpstr>
      <vt:lpstr>Pixel’s pre-Policy Statement expectations…</vt:lpstr>
      <vt:lpstr>Policy Statement – headlines </vt:lpstr>
      <vt:lpstr>Overall change in weighted RNFs</vt:lpstr>
      <vt:lpstr>Overall change pre-damped resources</vt:lpstr>
      <vt:lpstr>Changes in weightings of RNFs</vt:lpstr>
      <vt:lpstr>Adult Social Care RNF</vt:lpstr>
      <vt:lpstr>Children’s RNF</vt:lpstr>
      <vt:lpstr>Foundation Formula UT RNF</vt:lpstr>
      <vt:lpstr>Foundation Formula LT RNF</vt:lpstr>
      <vt:lpstr>Home to School Transport RNF</vt:lpstr>
      <vt:lpstr>Population projections</vt:lpstr>
      <vt:lpstr>Area Cost Adjustment (ACA) – remoteness </vt:lpstr>
      <vt:lpstr>Area Cost Adjustment (ACA) – remoteness </vt:lpstr>
      <vt:lpstr>Recovery Grant </vt:lpstr>
      <vt:lpstr>Recovery Grant </vt:lpstr>
      <vt:lpstr>Resources Deduction</vt:lpstr>
      <vt:lpstr>Council taxbase (CTB1)</vt:lpstr>
      <vt:lpstr>Quantum and new burdens</vt:lpstr>
      <vt:lpstr>Rolled-in grants</vt:lpstr>
      <vt:lpstr>Damping floors</vt:lpstr>
      <vt:lpstr>Rolled-in grants</vt:lpstr>
      <vt:lpstr>Grants outside SFA</vt:lpstr>
      <vt:lpstr>Business Rates Retention Scheme (BRRS)</vt:lpstr>
      <vt:lpstr>Measuring business rates income</vt:lpstr>
      <vt:lpstr>Bespoke settlements</vt:lpstr>
      <vt:lpstr>Stuart Hoggan – commentary on Policy Statement</vt:lpstr>
      <vt:lpstr>Pixel Benchmarking Service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Funding Update</dc:title>
  <dc:creator>Adrian Jenkins</dc:creator>
  <cp:lastModifiedBy>Adrian Jenkins</cp:lastModifiedBy>
  <cp:revision>958</cp:revision>
  <cp:lastPrinted>2019-11-26T08:59:02Z</cp:lastPrinted>
  <dcterms:created xsi:type="dcterms:W3CDTF">2018-10-19T13:57:21Z</dcterms:created>
  <dcterms:modified xsi:type="dcterms:W3CDTF">2025-11-21T12:05:14Z</dcterms:modified>
</cp:coreProperties>
</file>