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86" r:id="rId3"/>
    <p:sldMasterId id="2147483700" r:id="rId4"/>
    <p:sldMasterId id="2147483729" r:id="rId5"/>
  </p:sldMasterIdLst>
  <p:notesMasterIdLst>
    <p:notesMasterId r:id="rId33"/>
  </p:notesMasterIdLst>
  <p:handoutMasterIdLst>
    <p:handoutMasterId r:id="rId34"/>
  </p:handoutMasterIdLst>
  <p:sldIdLst>
    <p:sldId id="287" r:id="rId6"/>
    <p:sldId id="1274" r:id="rId7"/>
    <p:sldId id="1273" r:id="rId8"/>
    <p:sldId id="1275" r:id="rId9"/>
    <p:sldId id="1298" r:id="rId10"/>
    <p:sldId id="1225" r:id="rId11"/>
    <p:sldId id="1280" r:id="rId12"/>
    <p:sldId id="1296" r:id="rId13"/>
    <p:sldId id="1303" r:id="rId14"/>
    <p:sldId id="1289" r:id="rId15"/>
    <p:sldId id="1290" r:id="rId16"/>
    <p:sldId id="1300" r:id="rId17"/>
    <p:sldId id="1301" r:id="rId18"/>
    <p:sldId id="1302" r:id="rId19"/>
    <p:sldId id="1291" r:id="rId20"/>
    <p:sldId id="1304" r:id="rId21"/>
    <p:sldId id="1305" r:id="rId22"/>
    <p:sldId id="1306" r:id="rId23"/>
    <p:sldId id="1292" r:id="rId24"/>
    <p:sldId id="1310" r:id="rId25"/>
    <p:sldId id="1271" r:id="rId26"/>
    <p:sldId id="1297" r:id="rId27"/>
    <p:sldId id="1309" r:id="rId28"/>
    <p:sldId id="1283" r:id="rId29"/>
    <p:sldId id="1307" r:id="rId30"/>
    <p:sldId id="1299" r:id="rId31"/>
    <p:sldId id="1308" r:id="rId32"/>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3" autoAdjust="0"/>
    <p:restoredTop sz="84355" autoAdjust="0"/>
  </p:normalViewPr>
  <p:slideViewPr>
    <p:cSldViewPr snapToGrid="0">
      <p:cViewPr varScale="1">
        <p:scale>
          <a:sx n="93" d="100"/>
          <a:sy n="93" d="100"/>
        </p:scale>
        <p:origin x="1266" y="90"/>
      </p:cViewPr>
      <p:guideLst>
        <p:guide orient="horz" pos="2160"/>
        <p:guide pos="3840"/>
      </p:guideLst>
    </p:cSldViewPr>
  </p:slideViewPr>
  <p:notesTextViewPr>
    <p:cViewPr>
      <p:scale>
        <a:sx n="1" d="1"/>
        <a:sy n="1" d="1"/>
      </p:scale>
      <p:origin x="0" y="0"/>
    </p:cViewPr>
  </p:notesTextViewPr>
  <p:notesViewPr>
    <p:cSldViewPr snapToGrid="0">
      <p:cViewPr varScale="1">
        <p:scale>
          <a:sx n="68" d="100"/>
          <a:sy n="68" d="100"/>
        </p:scale>
        <p:origin x="3101"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6A2F5E-7A69-4916-8343-5487C785FDD1}"/>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A5513C6-328D-4BCD-9B68-B31B3B2B8F38}"/>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56786F82-7D20-4401-9AC8-5A0A811DA6E4}" type="datetimeFigureOut">
              <a:rPr lang="en-GB" smtClean="0"/>
              <a:t>11/11/2025</a:t>
            </a:fld>
            <a:endParaRPr lang="en-GB"/>
          </a:p>
        </p:txBody>
      </p:sp>
      <p:sp>
        <p:nvSpPr>
          <p:cNvPr id="4" name="Footer Placeholder 3">
            <a:extLst>
              <a:ext uri="{FF2B5EF4-FFF2-40B4-BE49-F238E27FC236}">
                <a16:creationId xmlns:a16="http://schemas.microsoft.com/office/drawing/2014/main" id="{7E21B3FC-C472-436E-8A02-638BEBC6D835}"/>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r>
              <a:rPr lang="en-GB"/>
              <a:t>Slide #</a:t>
            </a:r>
          </a:p>
        </p:txBody>
      </p:sp>
      <p:sp>
        <p:nvSpPr>
          <p:cNvPr id="5" name="Slide Number Placeholder 4">
            <a:extLst>
              <a:ext uri="{FF2B5EF4-FFF2-40B4-BE49-F238E27FC236}">
                <a16:creationId xmlns:a16="http://schemas.microsoft.com/office/drawing/2014/main" id="{4915F4D7-4207-4A51-9CA2-26F1E0CEFE04}"/>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746E9F6E-7CC6-47AA-8023-C1DA8FFBFDFB}" type="slidenum">
              <a:rPr lang="en-GB" smtClean="0"/>
              <a:t>‹#›</a:t>
            </a:fld>
            <a:endParaRPr lang="en-GB"/>
          </a:p>
        </p:txBody>
      </p:sp>
    </p:spTree>
    <p:extLst>
      <p:ext uri="{BB962C8B-B14F-4D97-AF65-F5344CB8AC3E}">
        <p14:creationId xmlns:p14="http://schemas.microsoft.com/office/powerpoint/2010/main" val="261364694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3508"/>
          </a:xfrm>
          <a:prstGeom prst="rect">
            <a:avLst/>
          </a:prstGeom>
        </p:spPr>
        <p:txBody>
          <a:bodyPr vert="horz" lIns="94622" tIns="47311" rIns="94622" bIns="47311" rtlCol="0"/>
          <a:lstStyle>
            <a:lvl1pPr algn="l">
              <a:defRPr sz="12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4622" tIns="47311" rIns="94622" bIns="47311" rtlCol="0"/>
          <a:lstStyle>
            <a:lvl1pPr algn="r">
              <a:defRPr sz="1200"/>
            </a:lvl1pPr>
          </a:lstStyle>
          <a:p>
            <a:fld id="{79C76123-4DE8-41DC-8DC0-F682B5F2C4B6}" type="datetimeFigureOut">
              <a:rPr lang="en-GB" smtClean="0"/>
              <a:pPr/>
              <a:t>11/11/2025</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622" tIns="47311" rIns="94622" bIns="47311" rtlCol="0" anchor="ctr"/>
          <a:lstStyle/>
          <a:p>
            <a:endParaRPr lang="en-GB"/>
          </a:p>
        </p:txBody>
      </p:sp>
      <p:sp>
        <p:nvSpPr>
          <p:cNvPr id="5" name="Notes Placeholder 4"/>
          <p:cNvSpPr>
            <a:spLocks noGrp="1"/>
          </p:cNvSpPr>
          <p:nvPr>
            <p:ph type="body" sz="quarter" idx="3"/>
          </p:nvPr>
        </p:nvSpPr>
        <p:spPr>
          <a:xfrm>
            <a:off x="709931" y="4925408"/>
            <a:ext cx="5679440" cy="4029878"/>
          </a:xfrm>
          <a:prstGeom prst="rect">
            <a:avLst/>
          </a:prstGeom>
        </p:spPr>
        <p:txBody>
          <a:bodyPr vert="horz" lIns="94622" tIns="47311" rIns="94622" bIns="473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21108"/>
            <a:ext cx="3076363" cy="513507"/>
          </a:xfrm>
          <a:prstGeom prst="rect">
            <a:avLst/>
          </a:prstGeom>
        </p:spPr>
        <p:txBody>
          <a:bodyPr vert="horz" lIns="94622" tIns="47311" rIns="94622" bIns="47311" rtlCol="0" anchor="b"/>
          <a:lstStyle>
            <a:lvl1pPr algn="l">
              <a:defRPr sz="1200"/>
            </a:lvl1pPr>
          </a:lstStyle>
          <a:p>
            <a:r>
              <a:rPr lang="en-GB"/>
              <a:t>Slide #</a:t>
            </a:r>
          </a:p>
        </p:txBody>
      </p:sp>
      <p:sp>
        <p:nvSpPr>
          <p:cNvPr id="7" name="Slide Number Placeholder 6"/>
          <p:cNvSpPr>
            <a:spLocks noGrp="1"/>
          </p:cNvSpPr>
          <p:nvPr>
            <p:ph type="sldNum" sz="quarter" idx="5"/>
          </p:nvPr>
        </p:nvSpPr>
        <p:spPr>
          <a:xfrm>
            <a:off x="4021294" y="9721108"/>
            <a:ext cx="3076363" cy="513507"/>
          </a:xfrm>
          <a:prstGeom prst="rect">
            <a:avLst/>
          </a:prstGeom>
        </p:spPr>
        <p:txBody>
          <a:bodyPr vert="horz" lIns="94622" tIns="47311" rIns="94622" bIns="47311" rtlCol="0" anchor="b"/>
          <a:lstStyle>
            <a:lvl1pPr algn="r">
              <a:defRPr sz="1200"/>
            </a:lvl1pPr>
          </a:lstStyle>
          <a:p>
            <a:fld id="{695AF33F-5A19-4C82-8109-1AB2EFBC8989}" type="slidenum">
              <a:rPr lang="en-GB" smtClean="0"/>
              <a:pPr/>
              <a:t>‹#›</a:t>
            </a:fld>
            <a:endParaRPr lang="en-GB"/>
          </a:p>
        </p:txBody>
      </p:sp>
    </p:spTree>
    <p:extLst>
      <p:ext uri="{BB962C8B-B14F-4D97-AF65-F5344CB8AC3E}">
        <p14:creationId xmlns:p14="http://schemas.microsoft.com/office/powerpoint/2010/main" val="198175421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5AF33F-5A19-4C82-8109-1AB2EFBC8989}" type="slidenum">
              <a:rPr lang="en-GB" smtClean="0"/>
              <a:pPr/>
              <a:t>1</a:t>
            </a:fld>
            <a:endParaRPr lang="en-GB"/>
          </a:p>
        </p:txBody>
      </p:sp>
    </p:spTree>
    <p:extLst>
      <p:ext uri="{BB962C8B-B14F-4D97-AF65-F5344CB8AC3E}">
        <p14:creationId xmlns:p14="http://schemas.microsoft.com/office/powerpoint/2010/main" val="3619279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8D4CA-14BC-8AE6-7378-7BE1BB0056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35629E-4499-6306-03E4-364BFF29E7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6F3A7B-D7CE-B822-A6B5-511F4FE925A6}"/>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E0944F87-63DF-758A-3696-C027532C0FA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7576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5DF5F-3B21-B888-23E4-0199DF96F9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999441-C4E3-570A-8733-D4C2EEBB08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30689D-A584-8EF3-57CE-04BE1E1A779E}"/>
              </a:ext>
            </a:extLst>
          </p:cNvPr>
          <p:cNvSpPr>
            <a:spLocks noGrp="1"/>
          </p:cNvSpPr>
          <p:nvPr>
            <p:ph type="body" idx="1"/>
          </p:nvPr>
        </p:nvSpPr>
        <p:spPr/>
        <p:txBody>
          <a:bodyPr/>
          <a:lstStyle/>
          <a:p>
            <a:r>
              <a:rPr lang="en-GB" dirty="0">
                <a:highlight>
                  <a:srgbClr val="FFFF00"/>
                </a:highlight>
              </a:rPr>
              <a:t>Helps out inner London because reduction is much lower than had been expected (and there are actually funding gains for ILBs with the highest housing costs).  </a:t>
            </a:r>
          </a:p>
          <a:p>
            <a:endParaRPr lang="en-GB" dirty="0">
              <a:highlight>
                <a:srgbClr val="FFFF00"/>
              </a:highlight>
            </a:endParaRPr>
          </a:p>
          <a:p>
            <a:r>
              <a:rPr lang="en-GB" dirty="0">
                <a:highlight>
                  <a:srgbClr val="FFFF00"/>
                </a:highlight>
              </a:rPr>
              <a:t>Outer London gains further.  </a:t>
            </a:r>
          </a:p>
          <a:p>
            <a:endParaRPr lang="en-GB" dirty="0">
              <a:highlight>
                <a:srgbClr val="FFFF00"/>
              </a:highlight>
            </a:endParaRPr>
          </a:p>
          <a:p>
            <a:r>
              <a:rPr lang="en-GB" dirty="0">
                <a:highlight>
                  <a:srgbClr val="FFFF00"/>
                </a:highlight>
              </a:rPr>
              <a:t>Question is whether other changes in formula will give metropolitan authorities a better outcome than in consultation paper.  Population will help (add-in gains in children’s/ adult’s, etc).  But might be reliant on ministerial judgement elsewhere.  </a:t>
            </a:r>
          </a:p>
        </p:txBody>
      </p:sp>
      <p:sp>
        <p:nvSpPr>
          <p:cNvPr id="4" name="Slide Number Placeholder 3">
            <a:extLst>
              <a:ext uri="{FF2B5EF4-FFF2-40B4-BE49-F238E27FC236}">
                <a16:creationId xmlns:a16="http://schemas.microsoft.com/office/drawing/2014/main" id="{EF8E276B-D0DD-F004-73B5-31D85BA6029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0608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C95C4-BEF1-9704-36C6-B8C5DC4D24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DDDA2D-223C-2EB6-E102-E60A51661E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98154E-9A8C-359C-1598-6567F047E69E}"/>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D86C7FDB-2674-1C60-3D19-9EAD727E95E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9657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F8B8E-75E0-AAE8-2A0C-320FBF891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54C942-98B0-2BD4-6D22-ECA399F001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DD6746-0BF1-C034-5501-76F08607A50E}"/>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6F432AF1-3F5D-4765-48E0-688E9F1381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5577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16A9C-86C8-6160-5CAA-9D84CC8CF8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F119D2-9D19-0CE0-A596-5E973448D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878011-54AA-4EB3-C65C-B1D8D74203B0}"/>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04CA8BA8-EADD-74AC-C0DE-81344728343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4510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98905-78CC-E96F-3D2C-E87B385A6A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CDC95C-8E60-CF98-ED33-7A35932686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8B2381-0705-019C-979B-968A747C266C}"/>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F31AE3A4-E3E3-239F-EDDC-009049495C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6813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7FDB2-A73B-F3D6-54C5-5B1907643B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74213-66C7-1ECF-DADD-D813098AAC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2C13D1-51FB-79D0-D9FB-DEA47A606DC5}"/>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EE18567D-1EF6-7C70-BA04-FF3381FC78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9081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AB8A2-CA3B-B6C9-D098-B10FA24AAE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D77C4B-76DF-A75D-C139-D1BBD35A71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9B0889-43DA-19FB-BA51-546FFAE42C7C}"/>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1425F88B-9265-F83B-ECAE-583090A5AE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5170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A5E08-5964-301A-4A5A-340BD79544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262062-DB4E-FE40-E43E-0FD58565D1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579926-B487-37BE-642A-F232A69D5F01}"/>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9A442A47-3411-44B7-7855-8010907AF48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4162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AA0A9-FA2A-7FE0-3753-32022023A6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7C0F17-B93F-8FD7-9BB0-A2C5B6FDF6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B3339B-CED2-967A-02A9-23083ABAA7B5}"/>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CB7B2674-974F-DEAD-A0E7-E9765AFA9D0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4560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5C9C7-15B7-613C-D2A5-61912712CF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D1CBEA-2B4E-C1E1-315C-4147769C90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C4A322-612B-3369-C31B-65EDD0E1D725}"/>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44CE7F95-F5A9-62B1-B5A0-D779C15593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2300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91DF5-A81D-D4BC-B469-E504BFAB2B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789-F07B-3E54-F4C1-CA7E52D721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C1A677-0398-1F52-2B85-53BFEAB2BC92}"/>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5B8F3BD9-0BFF-22F2-DCD4-62E5BE0AAF1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8905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5CE22-DB43-AB29-B6F7-27337935E8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6281E7-F360-2C10-0C3B-6896ABD156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79C6E3-EECF-9CBB-3B35-5DF315D2A31C}"/>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8ED2E234-3D25-5760-65F2-7A192CD2EE5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6007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9DC9F-1E14-2D8D-ADE4-24460E9C30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3D05AE-0C71-664C-A79E-FD1B1AB951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CBCC8A-62D5-946F-B4DC-C4A5491B31E5}"/>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7063BDBF-7A6E-7E3E-1C09-2B162D4F8C6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2601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EF8C7-ADA5-E152-9353-EEB48C6AF5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5C99D0-D02E-62A6-465C-F8CCD8421C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064C68-6715-43F4-C0D2-F834ABACFA64}"/>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B307B01A-AF25-889D-AC88-4A56FAAB81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6076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956A1-3DB5-9D4C-58A1-138A0D53D1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171F30-20EE-CABF-6E49-C2E884354B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E8DA62-5FA1-E08D-5F9F-ED24CB58F0CB}"/>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0911912D-7BB0-2D00-B31E-AEDEB458FA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3674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6A445-87E3-0F28-99FF-F88CD8CDFC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853869-5F3E-F2B1-12A4-34AB283A4B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BF12AF-3CE5-1926-BBF8-AA115FB612B9}"/>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ABBC846A-F2FF-F316-B674-6FF1D2EA90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57402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0C4AC-5066-87B4-41E8-8626CE0AE8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4957D1-B090-BF38-1805-3DC51EC7AD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EF09BD-91F0-7E41-3990-22F08980E902}"/>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98FADBE5-AFD8-7A3C-31E6-7DD8FFD923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3825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74CF7-B367-FC7E-4369-C8D4767BC3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B4C685-9B0D-DD97-C2B8-55F46EE398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9B5698-8B59-5F78-FEC0-8EDF1DAEF4F3}"/>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15E138B8-2BA0-883A-F167-A17766A59B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0334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84DF0-4EBE-AE0B-DB4A-A58C377904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FD5DF9-647E-2995-A393-B3D9724AFB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A0342-FC9C-BB10-103B-3062B8EDC21A}"/>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6334E9F8-D061-A036-667D-1BC466ED42A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5434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56450-8D23-B683-EA05-D7A0DD990D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42C8D4-6D51-C287-7B5B-9D4F7AE2EE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CE4407-3B5F-A273-C969-02CDA5DCB0EA}"/>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CD93C29B-D595-9E26-2282-4F2F714B1A6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7622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7DC35-4583-90F4-7D69-530DEA760F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BEA187-B676-1B7A-FEA1-97A1A63F70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23B0CF-4146-9A8A-0D38-B3F5293AA079}"/>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7E1935BD-1C2C-43DF-52C2-7691FD16C0D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8626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8CD4A-2D73-3AD5-83FC-386011142E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46F46E-630E-7395-DCF5-40F9653E7F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8C882-44E9-391C-F216-84BE4E07F221}"/>
              </a:ext>
            </a:extLst>
          </p:cNvPr>
          <p:cNvSpPr>
            <a:spLocks noGrp="1"/>
          </p:cNvSpPr>
          <p:nvPr>
            <p:ph type="body" idx="1"/>
          </p:nvPr>
        </p:nvSpPr>
        <p:spPr/>
        <p:txBody>
          <a:bodyPr/>
          <a:lstStyle/>
          <a:p>
            <a:r>
              <a:rPr lang="en-GB" dirty="0">
                <a:highlight>
                  <a:srgbClr val="FFFF00"/>
                </a:highlight>
              </a:rPr>
              <a:t>Three-way tug-of-war: London (inner), counties (including county </a:t>
            </a:r>
            <a:r>
              <a:rPr lang="en-GB" dirty="0" err="1">
                <a:highlight>
                  <a:srgbClr val="FFFF00"/>
                </a:highlight>
              </a:rPr>
              <a:t>unitaries</a:t>
            </a:r>
            <a:r>
              <a:rPr lang="en-GB" dirty="0">
                <a:highlight>
                  <a:srgbClr val="FFFF00"/>
                </a:highlight>
              </a:rPr>
              <a:t>), and Mets.  </a:t>
            </a:r>
          </a:p>
        </p:txBody>
      </p:sp>
      <p:sp>
        <p:nvSpPr>
          <p:cNvPr id="4" name="Slide Number Placeholder 3">
            <a:extLst>
              <a:ext uri="{FF2B5EF4-FFF2-40B4-BE49-F238E27FC236}">
                <a16:creationId xmlns:a16="http://schemas.microsoft.com/office/drawing/2014/main" id="{B2941EBD-8AAF-E401-7987-E1D701323692}"/>
              </a:ext>
            </a:extLst>
          </p:cNvPr>
          <p:cNvSpPr>
            <a:spLocks noGrp="1"/>
          </p:cNvSpPr>
          <p:nvPr>
            <p:ph type="sldNum" sz="quarter" idx="5"/>
          </p:nvPr>
        </p:nvSpPr>
        <p:spPr/>
        <p:txBody>
          <a:bodyPr/>
          <a:lstStyle/>
          <a:p>
            <a:fld id="{695AF33F-5A19-4C82-8109-1AB2EFBC8989}" type="slidenum">
              <a:rPr lang="en-GB" smtClean="0"/>
              <a:pPr/>
              <a:t>6</a:t>
            </a:fld>
            <a:endParaRPr lang="en-GB"/>
          </a:p>
        </p:txBody>
      </p:sp>
    </p:spTree>
    <p:extLst>
      <p:ext uri="{BB962C8B-B14F-4D97-AF65-F5344CB8AC3E}">
        <p14:creationId xmlns:p14="http://schemas.microsoft.com/office/powerpoint/2010/main" val="945489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F6C1B-03B7-4FC3-15FD-470DC05791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A84C02-6D88-3E43-FED8-0F2BE6C12B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9561D1-5973-FD95-A686-70F676D61B3D}"/>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8D685239-B252-B564-3956-9507316CCEEA}"/>
              </a:ext>
            </a:extLst>
          </p:cNvPr>
          <p:cNvSpPr>
            <a:spLocks noGrp="1"/>
          </p:cNvSpPr>
          <p:nvPr>
            <p:ph type="sldNum" sz="quarter" idx="5"/>
          </p:nvPr>
        </p:nvSpPr>
        <p:spPr/>
        <p:txBody>
          <a:bodyPr/>
          <a:lstStyle/>
          <a:p>
            <a:fld id="{695AF33F-5A19-4C82-8109-1AB2EFBC8989}" type="slidenum">
              <a:rPr lang="en-GB" smtClean="0"/>
              <a:pPr/>
              <a:t>7</a:t>
            </a:fld>
            <a:endParaRPr lang="en-GB"/>
          </a:p>
        </p:txBody>
      </p:sp>
    </p:spTree>
    <p:extLst>
      <p:ext uri="{BB962C8B-B14F-4D97-AF65-F5344CB8AC3E}">
        <p14:creationId xmlns:p14="http://schemas.microsoft.com/office/powerpoint/2010/main" val="2446836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4C450-41D7-23E0-347D-392CC9E9E7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81506E-7A4B-6FEE-C939-9EE1928749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7D8092-F67C-17B8-2FC7-7B93BFD18A25}"/>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F9430D0E-FC89-9675-794E-2AE98F71038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4688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8FBC3-DD87-C2ED-1D51-1E1B8B5391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F97381-9AE5-D37C-2E5F-C02887DA39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9499E0-FD85-BDB6-CF07-7F272075C953}"/>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85A80FB7-32E6-32E5-10D1-1C07608E52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4009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F05366-1495-0B49-AEEA-A4E12D772022}" type="datetime1">
              <a:rPr lang="en-GB" smtClean="0"/>
              <a:t>11/11/2025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3923079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452733-3F6F-2343-A2F8-F5A727CF7AEC}" type="datetime1">
              <a:rPr lang="en-GB" smtClean="0"/>
              <a:t>11/11/2025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2247538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840D95-6F29-AE47-8E06-917244FE5C13}" type="datetime1">
              <a:rPr lang="en-GB" smtClean="0"/>
              <a:t>11/11/2025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3283092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813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 brand grey and white">
    <p:bg>
      <p:bgPr>
        <a:solidFill>
          <a:schemeClr val="bg1"/>
        </a:solidFill>
        <a:effectLst/>
      </p:bgPr>
    </p:bg>
    <p:spTree>
      <p:nvGrpSpPr>
        <p:cNvPr id="1" name=""/>
        <p:cNvGrpSpPr/>
        <p:nvPr/>
      </p:nvGrpSpPr>
      <p:grpSpPr>
        <a:xfrm>
          <a:off x="0" y="0"/>
          <a:ext cx="0" cy="0"/>
          <a:chOff x="0" y="0"/>
          <a:chExt cx="0" cy="0"/>
        </a:xfrm>
      </p:grpSpPr>
      <p:pic>
        <p:nvPicPr>
          <p:cNvPr id="6" name="Picture 5" descr="A drawing of a face&#10;&#10;Description automatically generated">
            <a:extLst>
              <a:ext uri="{FF2B5EF4-FFF2-40B4-BE49-F238E27FC236}">
                <a16:creationId xmlns:a16="http://schemas.microsoft.com/office/drawing/2014/main" id="{A331D3BB-B86D-49D4-9D65-775BE8EA91E5}"/>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4889837" y="6210639"/>
            <a:ext cx="2412327" cy="196604"/>
          </a:xfrm>
          <a:prstGeom prst="rect">
            <a:avLst/>
          </a:prstGeom>
        </p:spPr>
      </p:pic>
      <p:pic>
        <p:nvPicPr>
          <p:cNvPr id="7" name="Picture 6">
            <a:extLst>
              <a:ext uri="{FF2B5EF4-FFF2-40B4-BE49-F238E27FC236}">
                <a16:creationId xmlns:a16="http://schemas.microsoft.com/office/drawing/2014/main" id="{C4FEDB65-CA8F-4348-A31A-C5261861E203}"/>
              </a:ext>
            </a:extLst>
          </p:cNvPr>
          <p:cNvPicPr>
            <a:picLocks noChangeAspect="1"/>
          </p:cNvPicPr>
          <p:nvPr userDrawn="1"/>
        </p:nvPicPr>
        <p:blipFill>
          <a:blip r:embed="rId3"/>
          <a:stretch>
            <a:fillRect/>
          </a:stretch>
        </p:blipFill>
        <p:spPr>
          <a:xfrm>
            <a:off x="4405561" y="63653"/>
            <a:ext cx="3380879" cy="966646"/>
          </a:xfrm>
          <a:prstGeom prst="rect">
            <a:avLst/>
          </a:prstGeom>
        </p:spPr>
      </p:pic>
      <p:cxnSp>
        <p:nvCxnSpPr>
          <p:cNvPr id="8" name="Straight Connector 7">
            <a:extLst>
              <a:ext uri="{FF2B5EF4-FFF2-40B4-BE49-F238E27FC236}">
                <a16:creationId xmlns:a16="http://schemas.microsoft.com/office/drawing/2014/main" id="{B98A28C8-34C6-4F32-96E3-25BF0B4EDD01}"/>
              </a:ext>
            </a:extLst>
          </p:cNvPr>
          <p:cNvCxnSpPr>
            <a:cxnSpLocks/>
          </p:cNvCxnSpPr>
          <p:nvPr userDrawn="1"/>
        </p:nvCxnSpPr>
        <p:spPr>
          <a:xfrm>
            <a:off x="906463" y="1083362"/>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356AB50-583F-4FD6-B5C4-167B7F874CAD}"/>
              </a:ext>
            </a:extLst>
          </p:cNvPr>
          <p:cNvCxnSpPr>
            <a:cxnSpLocks/>
          </p:cNvCxnSpPr>
          <p:nvPr userDrawn="1"/>
        </p:nvCxnSpPr>
        <p:spPr>
          <a:xfrm>
            <a:off x="906463" y="5754948"/>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306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brand pink ">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173F55-3B69-4D6E-A037-015D0C29A8C5}"/>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10C96E84-A9C6-40F6-9AC8-61083E893AD0}"/>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6" name="Straight Connector 5">
            <a:extLst>
              <a:ext uri="{FF2B5EF4-FFF2-40B4-BE49-F238E27FC236}">
                <a16:creationId xmlns:a16="http://schemas.microsoft.com/office/drawing/2014/main" id="{C7F44F67-FAB2-4D33-9155-6A07AC0F5DF8}"/>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E2D8ACB-AE77-43B1-BEAF-4FB1A169B20C}"/>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364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brand grey">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173F55-3B69-4D6E-A037-015D0C29A8C5}"/>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10C96E84-A9C6-40F6-9AC8-61083E893AD0}"/>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6" name="Straight Connector 5">
            <a:extLst>
              <a:ext uri="{FF2B5EF4-FFF2-40B4-BE49-F238E27FC236}">
                <a16:creationId xmlns:a16="http://schemas.microsoft.com/office/drawing/2014/main" id="{C7F44F67-FAB2-4D33-9155-6A07AC0F5DF8}"/>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E2D8ACB-AE77-43B1-BEAF-4FB1A169B20C}"/>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729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brand blue">
    <p:bg>
      <p:bgPr>
        <a:solidFill>
          <a:schemeClr val="accent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173F55-3B69-4D6E-A037-015D0C29A8C5}"/>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10C96E84-A9C6-40F6-9AC8-61083E893AD0}"/>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6" name="Straight Connector 5">
            <a:extLst>
              <a:ext uri="{FF2B5EF4-FFF2-40B4-BE49-F238E27FC236}">
                <a16:creationId xmlns:a16="http://schemas.microsoft.com/office/drawing/2014/main" id="{C7F44F67-FAB2-4D33-9155-6A07AC0F5DF8}"/>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E2D8ACB-AE77-43B1-BEAF-4FB1A169B20C}"/>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195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ink Cobrand">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BC3755-829D-4382-B6EA-A9A66C1DD422}"/>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88B9F87F-76C0-47C5-88B2-8BC97A37B108}"/>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10" name="Straight Connector 9">
            <a:extLst>
              <a:ext uri="{FF2B5EF4-FFF2-40B4-BE49-F238E27FC236}">
                <a16:creationId xmlns:a16="http://schemas.microsoft.com/office/drawing/2014/main" id="{99B1FC1B-98F0-4870-B954-BD14F75E1532}"/>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E4330FF-D3ED-4C6D-99FE-F84C04560B4C}"/>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CA9330DB-157D-4E3C-8827-E5E39DB0CDDF}"/>
              </a:ext>
            </a:extLst>
          </p:cNvPr>
          <p:cNvSpPr>
            <a:spLocks noGrp="1"/>
          </p:cNvSpPr>
          <p:nvPr>
            <p:ph type="ctrTitle" hasCustomPrompt="1"/>
          </p:nvPr>
        </p:nvSpPr>
        <p:spPr>
          <a:xfrm>
            <a:off x="896938" y="1961269"/>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8" name="Subtitle 2">
            <a:extLst>
              <a:ext uri="{FF2B5EF4-FFF2-40B4-BE49-F238E27FC236}">
                <a16:creationId xmlns:a16="http://schemas.microsoft.com/office/drawing/2014/main" id="{700D038A-5507-4D7D-91FE-FB51FC9C2D72}"/>
              </a:ext>
            </a:extLst>
          </p:cNvPr>
          <p:cNvSpPr>
            <a:spLocks noGrp="1"/>
          </p:cNvSpPr>
          <p:nvPr>
            <p:ph type="subTitle" idx="1" hasCustomPrompt="1"/>
          </p:nvPr>
        </p:nvSpPr>
        <p:spPr>
          <a:xfrm>
            <a:off x="896938" y="2669473"/>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2" name="Text Placeholder 24">
            <a:extLst>
              <a:ext uri="{FF2B5EF4-FFF2-40B4-BE49-F238E27FC236}">
                <a16:creationId xmlns:a16="http://schemas.microsoft.com/office/drawing/2014/main" id="{026B14B1-910E-4E1D-A542-3C7CEAEB7DCC}"/>
              </a:ext>
            </a:extLst>
          </p:cNvPr>
          <p:cNvSpPr>
            <a:spLocks noGrp="1"/>
          </p:cNvSpPr>
          <p:nvPr>
            <p:ph type="body" sz="quarter" idx="13" hasCustomPrompt="1"/>
          </p:nvPr>
        </p:nvSpPr>
        <p:spPr>
          <a:xfrm>
            <a:off x="896938" y="3221299"/>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Tree>
    <p:extLst>
      <p:ext uri="{BB962C8B-B14F-4D97-AF65-F5344CB8AC3E}">
        <p14:creationId xmlns:p14="http://schemas.microsoft.com/office/powerpoint/2010/main" val="2183855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grey Cobrand">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CCBCFC-E275-4352-99A1-A084C890D5BC}"/>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BFB40840-F993-4591-8C42-67BEDE7EFA52}"/>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10" name="Straight Connector 9">
            <a:extLst>
              <a:ext uri="{FF2B5EF4-FFF2-40B4-BE49-F238E27FC236}">
                <a16:creationId xmlns:a16="http://schemas.microsoft.com/office/drawing/2014/main" id="{EA8BFCA8-338D-42EF-A2B2-985BB3AAF651}"/>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4B2422-1E48-4E75-8737-8E71F36E6892}"/>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F09E096C-225E-4ECB-97EB-98EB57953627}"/>
              </a:ext>
            </a:extLst>
          </p:cNvPr>
          <p:cNvSpPr>
            <a:spLocks noGrp="1"/>
          </p:cNvSpPr>
          <p:nvPr>
            <p:ph type="ctrTitle" hasCustomPrompt="1"/>
          </p:nvPr>
        </p:nvSpPr>
        <p:spPr>
          <a:xfrm>
            <a:off x="896938" y="1961269"/>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8" name="Subtitle 2">
            <a:extLst>
              <a:ext uri="{FF2B5EF4-FFF2-40B4-BE49-F238E27FC236}">
                <a16:creationId xmlns:a16="http://schemas.microsoft.com/office/drawing/2014/main" id="{B284B9BB-91CF-46FA-98C6-6C5971034612}"/>
              </a:ext>
            </a:extLst>
          </p:cNvPr>
          <p:cNvSpPr>
            <a:spLocks noGrp="1"/>
          </p:cNvSpPr>
          <p:nvPr>
            <p:ph type="subTitle" idx="1" hasCustomPrompt="1"/>
          </p:nvPr>
        </p:nvSpPr>
        <p:spPr>
          <a:xfrm>
            <a:off x="896938" y="2669473"/>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2" name="Text Placeholder 24">
            <a:extLst>
              <a:ext uri="{FF2B5EF4-FFF2-40B4-BE49-F238E27FC236}">
                <a16:creationId xmlns:a16="http://schemas.microsoft.com/office/drawing/2014/main" id="{094E3C45-6801-4024-A8F9-EB84A11F4D30}"/>
              </a:ext>
            </a:extLst>
          </p:cNvPr>
          <p:cNvSpPr>
            <a:spLocks noGrp="1"/>
          </p:cNvSpPr>
          <p:nvPr>
            <p:ph type="body" sz="quarter" idx="13" hasCustomPrompt="1"/>
          </p:nvPr>
        </p:nvSpPr>
        <p:spPr>
          <a:xfrm>
            <a:off x="896938" y="3221299"/>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Tree>
    <p:extLst>
      <p:ext uri="{BB962C8B-B14F-4D97-AF65-F5344CB8AC3E}">
        <p14:creationId xmlns:p14="http://schemas.microsoft.com/office/powerpoint/2010/main" val="3200439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yan Cobrand">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6EAADB-5ADA-40A7-B222-FCE9172E4602}"/>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10" name="Picture 9">
            <a:extLst>
              <a:ext uri="{FF2B5EF4-FFF2-40B4-BE49-F238E27FC236}">
                <a16:creationId xmlns:a16="http://schemas.microsoft.com/office/drawing/2014/main" id="{4B10EC5A-9F2D-4176-B043-5055F7AEC6E3}"/>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11" name="Straight Connector 10">
            <a:extLst>
              <a:ext uri="{FF2B5EF4-FFF2-40B4-BE49-F238E27FC236}">
                <a16:creationId xmlns:a16="http://schemas.microsoft.com/office/drawing/2014/main" id="{4A1B9AF0-5C21-4EDD-A8D9-AED111E0A024}"/>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745344-A343-4DF3-B99B-720F2D1258BD}"/>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8842F4D3-7FCF-4A33-AF38-4F960B36B655}"/>
              </a:ext>
            </a:extLst>
          </p:cNvPr>
          <p:cNvSpPr>
            <a:spLocks noGrp="1"/>
          </p:cNvSpPr>
          <p:nvPr>
            <p:ph type="ctrTitle" hasCustomPrompt="1"/>
          </p:nvPr>
        </p:nvSpPr>
        <p:spPr>
          <a:xfrm>
            <a:off x="896938" y="1961269"/>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9" name="Subtitle 2">
            <a:extLst>
              <a:ext uri="{FF2B5EF4-FFF2-40B4-BE49-F238E27FC236}">
                <a16:creationId xmlns:a16="http://schemas.microsoft.com/office/drawing/2014/main" id="{9AEEF001-875E-4B15-A8AE-EF6A79DA99D8}"/>
              </a:ext>
            </a:extLst>
          </p:cNvPr>
          <p:cNvSpPr>
            <a:spLocks noGrp="1"/>
          </p:cNvSpPr>
          <p:nvPr>
            <p:ph type="subTitle" idx="1" hasCustomPrompt="1"/>
          </p:nvPr>
        </p:nvSpPr>
        <p:spPr>
          <a:xfrm>
            <a:off x="896938" y="2669473"/>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3" name="Text Placeholder 24">
            <a:extLst>
              <a:ext uri="{FF2B5EF4-FFF2-40B4-BE49-F238E27FC236}">
                <a16:creationId xmlns:a16="http://schemas.microsoft.com/office/drawing/2014/main" id="{7E5A8B18-09A7-46C6-80D0-2339826EC96F}"/>
              </a:ext>
            </a:extLst>
          </p:cNvPr>
          <p:cNvSpPr>
            <a:spLocks noGrp="1"/>
          </p:cNvSpPr>
          <p:nvPr>
            <p:ph type="body" sz="quarter" idx="13" hasCustomPrompt="1"/>
          </p:nvPr>
        </p:nvSpPr>
        <p:spPr>
          <a:xfrm>
            <a:off x="896938" y="3221299"/>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Tree>
    <p:extLst>
      <p:ext uri="{BB962C8B-B14F-4D97-AF65-F5344CB8AC3E}">
        <p14:creationId xmlns:p14="http://schemas.microsoft.com/office/powerpoint/2010/main" val="121638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5F366A-3262-EC47-9757-68F503083531}" type="datetime1">
              <a:rPr lang="en-GB" smtClean="0"/>
              <a:t>11/11/2025</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lvl1pPr>
          </a:lstStyle>
          <a:p>
            <a:fld id="{B4E5BD08-0B11-4DCE-9EB4-4E42DDB860D8}" type="slidenum">
              <a:rPr lang="en-GB" smtClean="0"/>
              <a:pPr/>
              <a:t>‹#›</a:t>
            </a:fld>
            <a:endParaRPr lang="en-GB" dirty="0"/>
          </a:p>
        </p:txBody>
      </p:sp>
      <p:pic>
        <p:nvPicPr>
          <p:cNvPr id="7" name="Picture 6" descr="C:\Users\Lola\Desktop\orangesandlemons.png"/>
          <p:cNvPicPr/>
          <p:nvPr userDrawn="1"/>
        </p:nvPicPr>
        <p:blipFill rotWithShape="1">
          <a:blip r:embed="rId2" cstate="print">
            <a:extLst>
              <a:ext uri="{28A0092B-C50C-407E-A947-70E740481C1C}">
                <a14:useLocalDpi xmlns:a14="http://schemas.microsoft.com/office/drawing/2010/main" val="0"/>
              </a:ext>
            </a:extLst>
          </a:blip>
          <a:srcRect t="31169" b="30798"/>
          <a:stretch/>
        </p:blipFill>
        <p:spPr bwMode="auto">
          <a:xfrm>
            <a:off x="5123892" y="6311900"/>
            <a:ext cx="1944216" cy="37804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1624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1 title Cobran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3BAC46-6076-4C36-9619-8D2BFF5DD483}"/>
              </a:ext>
            </a:extLst>
          </p:cNvPr>
          <p:cNvPicPr>
            <a:picLocks noChangeAspect="1"/>
          </p:cNvPicPr>
          <p:nvPr userDrawn="1"/>
        </p:nvPicPr>
        <p:blipFill>
          <a:blip r:embed="rId2"/>
          <a:srcRect/>
          <a:stretch/>
        </p:blipFill>
        <p:spPr>
          <a:xfrm>
            <a:off x="0" y="-1524"/>
            <a:ext cx="12192000" cy="6858000"/>
          </a:xfrm>
          <a:prstGeom prst="rect">
            <a:avLst/>
          </a:prstGeom>
        </p:spPr>
      </p:pic>
      <p:sp>
        <p:nvSpPr>
          <p:cNvPr id="14" name="Rectangle 13">
            <a:extLst>
              <a:ext uri="{FF2B5EF4-FFF2-40B4-BE49-F238E27FC236}">
                <a16:creationId xmlns:a16="http://schemas.microsoft.com/office/drawing/2014/main" id="{E12AE751-11CF-1346-AB52-4F30DB6357DD}"/>
              </a:ext>
            </a:extLst>
          </p:cNvPr>
          <p:cNvSpPr/>
          <p:nvPr userDrawn="1"/>
        </p:nvSpPr>
        <p:spPr bwMode="gray">
          <a:xfrm>
            <a:off x="0" y="5022166"/>
            <a:ext cx="12191999" cy="1835833"/>
          </a:xfrm>
          <a:prstGeom prst="rect">
            <a:avLst/>
          </a:prstGeom>
          <a:gradFill flip="none" rotWithShape="1">
            <a:gsLst>
              <a:gs pos="10000">
                <a:schemeClr val="accent2">
                  <a:lumMod val="5000"/>
                  <a:lumOff val="95000"/>
                  <a:alpha val="0"/>
                </a:schemeClr>
              </a:gs>
              <a:gs pos="76000">
                <a:schemeClr val="tx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bg1"/>
              </a:solidFill>
              <a:latin typeface="Arial" pitchFamily="34" charset="0"/>
              <a:cs typeface="Arial" pitchFamily="34" charset="0"/>
            </a:endParaRPr>
          </a:p>
        </p:txBody>
      </p:sp>
      <p:sp>
        <p:nvSpPr>
          <p:cNvPr id="16" name="Rectangle 15">
            <a:extLst>
              <a:ext uri="{FF2B5EF4-FFF2-40B4-BE49-F238E27FC236}">
                <a16:creationId xmlns:a16="http://schemas.microsoft.com/office/drawing/2014/main" id="{C9D2FC1C-1B54-3741-9A3E-1F683E536766}"/>
              </a:ext>
            </a:extLst>
          </p:cNvPr>
          <p:cNvSpPr/>
          <p:nvPr userDrawn="1"/>
        </p:nvSpPr>
        <p:spPr bwMode="gray">
          <a:xfrm>
            <a:off x="0" y="-21770"/>
            <a:ext cx="12191999" cy="3331027"/>
          </a:xfrm>
          <a:prstGeom prst="rect">
            <a:avLst/>
          </a:prstGeom>
          <a:gradFill flip="none" rotWithShape="1">
            <a:gsLst>
              <a:gs pos="10000">
                <a:schemeClr val="accent2">
                  <a:lumMod val="5000"/>
                  <a:lumOff val="95000"/>
                  <a:alpha val="0"/>
                </a:schemeClr>
              </a:gs>
              <a:gs pos="76000">
                <a:schemeClr val="tx1"/>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bg1"/>
              </a:solidFill>
              <a:latin typeface="Arial" pitchFamily="34" charset="0"/>
              <a:cs typeface="Arial" pitchFamily="34" charset="0"/>
            </a:endParaRPr>
          </a:p>
        </p:txBody>
      </p:sp>
      <p:sp>
        <p:nvSpPr>
          <p:cNvPr id="19" name="Title 1">
            <a:extLst>
              <a:ext uri="{FF2B5EF4-FFF2-40B4-BE49-F238E27FC236}">
                <a16:creationId xmlns:a16="http://schemas.microsoft.com/office/drawing/2014/main" id="{133248FA-9D7F-483F-AEED-3F462B042BFE}"/>
              </a:ext>
            </a:extLst>
          </p:cNvPr>
          <p:cNvSpPr>
            <a:spLocks noGrp="1"/>
          </p:cNvSpPr>
          <p:nvPr>
            <p:ph type="ctrTitle" hasCustomPrompt="1"/>
          </p:nvPr>
        </p:nvSpPr>
        <p:spPr>
          <a:xfrm>
            <a:off x="896938" y="1245746"/>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20" name="Subtitle 2">
            <a:extLst>
              <a:ext uri="{FF2B5EF4-FFF2-40B4-BE49-F238E27FC236}">
                <a16:creationId xmlns:a16="http://schemas.microsoft.com/office/drawing/2014/main" id="{726C4B60-F73A-40E8-A81D-1B74138FE60C}"/>
              </a:ext>
            </a:extLst>
          </p:cNvPr>
          <p:cNvSpPr>
            <a:spLocks noGrp="1"/>
          </p:cNvSpPr>
          <p:nvPr>
            <p:ph type="subTitle" idx="1" hasCustomPrompt="1"/>
          </p:nvPr>
        </p:nvSpPr>
        <p:spPr>
          <a:xfrm>
            <a:off x="896938" y="1953950"/>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5" name="Text Placeholder 24">
            <a:extLst>
              <a:ext uri="{FF2B5EF4-FFF2-40B4-BE49-F238E27FC236}">
                <a16:creationId xmlns:a16="http://schemas.microsoft.com/office/drawing/2014/main" id="{33FD60A5-297A-4821-A8D6-5DE5C2B8E45C}"/>
              </a:ext>
            </a:extLst>
          </p:cNvPr>
          <p:cNvSpPr>
            <a:spLocks noGrp="1"/>
          </p:cNvSpPr>
          <p:nvPr>
            <p:ph type="body" sz="quarter" idx="13" hasCustomPrompt="1"/>
          </p:nvPr>
        </p:nvSpPr>
        <p:spPr>
          <a:xfrm>
            <a:off x="896938" y="2505776"/>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
        <p:nvSpPr>
          <p:cNvPr id="9" name="Rectangle 8">
            <a:extLst>
              <a:ext uri="{FF2B5EF4-FFF2-40B4-BE49-F238E27FC236}">
                <a16:creationId xmlns:a16="http://schemas.microsoft.com/office/drawing/2014/main" id="{756DDCEF-7D01-4501-B168-CDD3EB00ED01}"/>
              </a:ext>
            </a:extLst>
          </p:cNvPr>
          <p:cNvSpPr/>
          <p:nvPr userDrawn="1"/>
        </p:nvSpPr>
        <p:spPr bwMode="gray">
          <a:xfrm>
            <a:off x="12421354" y="0"/>
            <a:ext cx="887240" cy="1637461"/>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en-GB" sz="1600" dirty="0">
                <a:solidFill>
                  <a:schemeClr val="bg1"/>
                </a:solidFill>
                <a:latin typeface="Arial" pitchFamily="34" charset="0"/>
                <a:cs typeface="Arial" pitchFamily="34" charset="0"/>
              </a:rPr>
              <a:t>Update image in slide master mode</a:t>
            </a:r>
          </a:p>
        </p:txBody>
      </p:sp>
      <p:pic>
        <p:nvPicPr>
          <p:cNvPr id="11" name="Picture 10">
            <a:extLst>
              <a:ext uri="{FF2B5EF4-FFF2-40B4-BE49-F238E27FC236}">
                <a16:creationId xmlns:a16="http://schemas.microsoft.com/office/drawing/2014/main" id="{76DFC521-424C-4890-988B-8AC94DE653CF}"/>
              </a:ext>
            </a:extLst>
          </p:cNvPr>
          <p:cNvPicPr>
            <a:picLocks noChangeAspect="1"/>
          </p:cNvPicPr>
          <p:nvPr userDrawn="1"/>
        </p:nvPicPr>
        <p:blipFill>
          <a:blip r:embed="rId3"/>
          <a:stretch>
            <a:fillRect/>
          </a:stretch>
        </p:blipFill>
        <p:spPr>
          <a:xfrm>
            <a:off x="4887927" y="6210639"/>
            <a:ext cx="2412328" cy="196605"/>
          </a:xfrm>
          <a:prstGeom prst="rect">
            <a:avLst/>
          </a:prstGeom>
        </p:spPr>
      </p:pic>
      <p:cxnSp>
        <p:nvCxnSpPr>
          <p:cNvPr id="12" name="Straight Connector 11">
            <a:extLst>
              <a:ext uri="{FF2B5EF4-FFF2-40B4-BE49-F238E27FC236}">
                <a16:creationId xmlns:a16="http://schemas.microsoft.com/office/drawing/2014/main" id="{2778F8B8-1002-4956-993B-0079CD164056}"/>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9DB86A6-6F1E-4E99-9462-0FA93A6CF524}"/>
              </a:ext>
            </a:extLst>
          </p:cNvPr>
          <p:cNvPicPr>
            <a:picLocks noChangeAspect="1"/>
          </p:cNvPicPr>
          <p:nvPr userDrawn="1"/>
        </p:nvPicPr>
        <p:blipFill>
          <a:blip r:embed="rId4"/>
          <a:stretch>
            <a:fillRect/>
          </a:stretch>
        </p:blipFill>
        <p:spPr>
          <a:xfrm>
            <a:off x="4405561" y="66544"/>
            <a:ext cx="3380879" cy="966648"/>
          </a:xfrm>
          <a:prstGeom prst="rect">
            <a:avLst/>
          </a:prstGeom>
        </p:spPr>
      </p:pic>
      <p:cxnSp>
        <p:nvCxnSpPr>
          <p:cNvPr id="13" name="Straight Connector 12">
            <a:extLst>
              <a:ext uri="{FF2B5EF4-FFF2-40B4-BE49-F238E27FC236}">
                <a16:creationId xmlns:a16="http://schemas.microsoft.com/office/drawing/2014/main" id="{AF5FAE3B-0430-462B-9315-5A726A541AF5}"/>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229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2 Cobrand title">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81FDCB-569A-4340-A2F1-F24413F2110C}"/>
              </a:ext>
            </a:extLst>
          </p:cNvPr>
          <p:cNvPicPr>
            <a:picLocks noChangeAspect="1"/>
          </p:cNvPicPr>
          <p:nvPr userDrawn="1"/>
        </p:nvPicPr>
        <p:blipFill>
          <a:blip r:embed="rId2"/>
          <a:srcRect/>
          <a:stretch/>
        </p:blipFill>
        <p:spPr>
          <a:xfrm>
            <a:off x="7143" y="-3048"/>
            <a:ext cx="12192000" cy="6858000"/>
          </a:xfrm>
          <a:prstGeom prst="rect">
            <a:avLst/>
          </a:prstGeom>
        </p:spPr>
      </p:pic>
      <p:sp>
        <p:nvSpPr>
          <p:cNvPr id="16" name="Title 1">
            <a:extLst>
              <a:ext uri="{FF2B5EF4-FFF2-40B4-BE49-F238E27FC236}">
                <a16:creationId xmlns:a16="http://schemas.microsoft.com/office/drawing/2014/main" id="{53B96C64-86D7-4218-8F23-6219603B8B1E}"/>
              </a:ext>
            </a:extLst>
          </p:cNvPr>
          <p:cNvSpPr>
            <a:spLocks noGrp="1"/>
          </p:cNvSpPr>
          <p:nvPr>
            <p:ph type="ctrTitle" hasCustomPrompt="1"/>
          </p:nvPr>
        </p:nvSpPr>
        <p:spPr>
          <a:xfrm>
            <a:off x="896938" y="4263934"/>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17" name="Subtitle 2">
            <a:extLst>
              <a:ext uri="{FF2B5EF4-FFF2-40B4-BE49-F238E27FC236}">
                <a16:creationId xmlns:a16="http://schemas.microsoft.com/office/drawing/2014/main" id="{350DF764-F303-4F84-BAEF-240612BA5B91}"/>
              </a:ext>
            </a:extLst>
          </p:cNvPr>
          <p:cNvSpPr>
            <a:spLocks noGrp="1"/>
          </p:cNvSpPr>
          <p:nvPr>
            <p:ph type="subTitle" idx="1" hasCustomPrompt="1"/>
          </p:nvPr>
        </p:nvSpPr>
        <p:spPr>
          <a:xfrm>
            <a:off x="896938" y="4972138"/>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8" name="Text Placeholder 24">
            <a:extLst>
              <a:ext uri="{FF2B5EF4-FFF2-40B4-BE49-F238E27FC236}">
                <a16:creationId xmlns:a16="http://schemas.microsoft.com/office/drawing/2014/main" id="{5207A61B-0016-40F8-8D2F-882F9D47AA1F}"/>
              </a:ext>
            </a:extLst>
          </p:cNvPr>
          <p:cNvSpPr>
            <a:spLocks noGrp="1"/>
          </p:cNvSpPr>
          <p:nvPr>
            <p:ph type="body" sz="quarter" idx="13" hasCustomPrompt="1"/>
          </p:nvPr>
        </p:nvSpPr>
        <p:spPr>
          <a:xfrm>
            <a:off x="896938" y="5393338"/>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pic>
        <p:nvPicPr>
          <p:cNvPr id="19" name="Picture 18">
            <a:extLst>
              <a:ext uri="{FF2B5EF4-FFF2-40B4-BE49-F238E27FC236}">
                <a16:creationId xmlns:a16="http://schemas.microsoft.com/office/drawing/2014/main" id="{61448518-F296-5849-9745-B1881C170E6F}"/>
              </a:ext>
            </a:extLst>
          </p:cNvPr>
          <p:cNvPicPr>
            <a:picLocks noChangeAspect="1"/>
          </p:cNvPicPr>
          <p:nvPr userDrawn="1"/>
        </p:nvPicPr>
        <p:blipFill>
          <a:blip r:embed="rId3"/>
          <a:stretch>
            <a:fillRect/>
          </a:stretch>
        </p:blipFill>
        <p:spPr>
          <a:xfrm>
            <a:off x="4405561" y="63653"/>
            <a:ext cx="3380879" cy="966646"/>
          </a:xfrm>
          <a:prstGeom prst="rect">
            <a:avLst/>
          </a:prstGeom>
        </p:spPr>
      </p:pic>
      <p:cxnSp>
        <p:nvCxnSpPr>
          <p:cNvPr id="20" name="Straight Connector 19">
            <a:extLst>
              <a:ext uri="{FF2B5EF4-FFF2-40B4-BE49-F238E27FC236}">
                <a16:creationId xmlns:a16="http://schemas.microsoft.com/office/drawing/2014/main" id="{4B95D80E-DC29-434D-815A-07099A3F868D}"/>
              </a:ext>
            </a:extLst>
          </p:cNvPr>
          <p:cNvCxnSpPr>
            <a:cxnSpLocks/>
          </p:cNvCxnSpPr>
          <p:nvPr userDrawn="1"/>
        </p:nvCxnSpPr>
        <p:spPr>
          <a:xfrm>
            <a:off x="906463" y="1083362"/>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pic>
        <p:nvPicPr>
          <p:cNvPr id="21" name="Picture 20" descr="A drawing of a face&#10;&#10;Description automatically generated">
            <a:extLst>
              <a:ext uri="{FF2B5EF4-FFF2-40B4-BE49-F238E27FC236}">
                <a16:creationId xmlns:a16="http://schemas.microsoft.com/office/drawing/2014/main" id="{455C08CA-67AC-3B43-BF3B-6EB32ACB1622}"/>
              </a:ext>
            </a:extLst>
          </p:cNvPr>
          <p:cNvPicPr>
            <a:picLocks noChangeAspect="1"/>
          </p:cNvPicPr>
          <p:nvPr userDrawn="1"/>
        </p:nvPicPr>
        <p:blipFill>
          <a:blip r:embed="rId4">
            <a:duotone>
              <a:prstClr val="black"/>
              <a:schemeClr val="tx2">
                <a:tint val="45000"/>
                <a:satMod val="400000"/>
              </a:schemeClr>
            </a:duotone>
          </a:blip>
          <a:stretch>
            <a:fillRect/>
          </a:stretch>
        </p:blipFill>
        <p:spPr>
          <a:xfrm>
            <a:off x="4889837" y="6210639"/>
            <a:ext cx="2412327" cy="196604"/>
          </a:xfrm>
          <a:prstGeom prst="rect">
            <a:avLst/>
          </a:prstGeom>
        </p:spPr>
      </p:pic>
      <p:cxnSp>
        <p:nvCxnSpPr>
          <p:cNvPr id="22" name="Straight Connector 21">
            <a:extLst>
              <a:ext uri="{FF2B5EF4-FFF2-40B4-BE49-F238E27FC236}">
                <a16:creationId xmlns:a16="http://schemas.microsoft.com/office/drawing/2014/main" id="{5F1ABBC8-43F9-D544-A5F5-961D9098E896}"/>
              </a:ext>
            </a:extLst>
          </p:cNvPr>
          <p:cNvCxnSpPr>
            <a:cxnSpLocks/>
          </p:cNvCxnSpPr>
          <p:nvPr userDrawn="1"/>
        </p:nvCxnSpPr>
        <p:spPr>
          <a:xfrm>
            <a:off x="906463" y="5754948"/>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066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brand quote pink">
    <p:bg>
      <p:bgPr>
        <a:solidFill>
          <a:schemeClr val="accent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D94FD31-F934-411D-AD1B-B6EC7B980065}"/>
              </a:ext>
            </a:extLst>
          </p:cNvPr>
          <p:cNvSpPr>
            <a:spLocks noGrp="1"/>
          </p:cNvSpPr>
          <p:nvPr>
            <p:ph type="ctrTitle" hasCustomPrompt="1"/>
          </p:nvPr>
        </p:nvSpPr>
        <p:spPr>
          <a:xfrm>
            <a:off x="1582365" y="1520827"/>
            <a:ext cx="9027271" cy="3816346"/>
          </a:xfrm>
          <a:prstGeom prst="rect">
            <a:avLst/>
          </a:prstGeom>
        </p:spPr>
        <p:txBody>
          <a:bodyPr lIns="0" tIns="36000" rIns="36000" bIns="36000" anchor="ctr">
            <a:noAutofit/>
          </a:bodyPr>
          <a:lstStyle>
            <a:lvl1pPr algn="ctr">
              <a:defRPr sz="4200" b="1" cap="none" baseline="0">
                <a:solidFill>
                  <a:schemeClr val="bg1"/>
                </a:solidFill>
                <a:latin typeface="Arial" panose="020B0604020202020204" pitchFamily="34" charset="0"/>
                <a:cs typeface="Arial" panose="020B0604020202020204" pitchFamily="34" charset="0"/>
              </a:defRPr>
            </a:lvl1pPr>
          </a:lstStyle>
          <a:p>
            <a:r>
              <a:rPr lang="en-US"/>
              <a:t>Add section title / body copy</a:t>
            </a:r>
            <a:endParaRPr lang="en-GB"/>
          </a:p>
        </p:txBody>
      </p:sp>
      <p:pic>
        <p:nvPicPr>
          <p:cNvPr id="6" name="Picture 5">
            <a:extLst>
              <a:ext uri="{FF2B5EF4-FFF2-40B4-BE49-F238E27FC236}">
                <a16:creationId xmlns:a16="http://schemas.microsoft.com/office/drawing/2014/main" id="{53BC3755-829D-4382-B6EA-A9A66C1DD422}"/>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88B9F87F-76C0-47C5-88B2-8BC97A37B108}"/>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10" name="Straight Connector 9">
            <a:extLst>
              <a:ext uri="{FF2B5EF4-FFF2-40B4-BE49-F238E27FC236}">
                <a16:creationId xmlns:a16="http://schemas.microsoft.com/office/drawing/2014/main" id="{99B1FC1B-98F0-4870-B954-BD14F75E1532}"/>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E4330FF-D3ED-4C6D-99FE-F84C04560B4C}"/>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409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brand quote grey">
    <p:bg>
      <p:bgPr>
        <a:solidFill>
          <a:schemeClr val="tx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563385-A262-49CE-94FC-7C55E08B0F43}"/>
              </a:ext>
            </a:extLst>
          </p:cNvPr>
          <p:cNvSpPr>
            <a:spLocks noGrp="1"/>
          </p:cNvSpPr>
          <p:nvPr>
            <p:ph type="ctrTitle" hasCustomPrompt="1"/>
          </p:nvPr>
        </p:nvSpPr>
        <p:spPr>
          <a:xfrm>
            <a:off x="1582365" y="1520827"/>
            <a:ext cx="9027271" cy="3816346"/>
          </a:xfrm>
          <a:prstGeom prst="rect">
            <a:avLst/>
          </a:prstGeom>
        </p:spPr>
        <p:txBody>
          <a:bodyPr lIns="0" tIns="36000" rIns="36000" bIns="36000" anchor="ctr">
            <a:noAutofit/>
          </a:bodyPr>
          <a:lstStyle>
            <a:lvl1pPr algn="ctr">
              <a:defRPr sz="4200" b="1" cap="none" baseline="0">
                <a:solidFill>
                  <a:schemeClr val="bg1"/>
                </a:solidFill>
                <a:latin typeface="Arial" panose="020B0604020202020204" pitchFamily="34" charset="0"/>
                <a:cs typeface="Arial" panose="020B0604020202020204" pitchFamily="34" charset="0"/>
              </a:defRPr>
            </a:lvl1pPr>
          </a:lstStyle>
          <a:p>
            <a:r>
              <a:rPr lang="en-US"/>
              <a:t>Add section title / body copy</a:t>
            </a:r>
            <a:endParaRPr lang="en-GB"/>
          </a:p>
        </p:txBody>
      </p:sp>
      <p:pic>
        <p:nvPicPr>
          <p:cNvPr id="6" name="Picture 5">
            <a:extLst>
              <a:ext uri="{FF2B5EF4-FFF2-40B4-BE49-F238E27FC236}">
                <a16:creationId xmlns:a16="http://schemas.microsoft.com/office/drawing/2014/main" id="{6DCCBCFC-E275-4352-99A1-A084C890D5BC}"/>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BFB40840-F993-4591-8C42-67BEDE7EFA52}"/>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10" name="Straight Connector 9">
            <a:extLst>
              <a:ext uri="{FF2B5EF4-FFF2-40B4-BE49-F238E27FC236}">
                <a16:creationId xmlns:a16="http://schemas.microsoft.com/office/drawing/2014/main" id="{EA8BFCA8-338D-42EF-A2B2-985BB3AAF651}"/>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4B2422-1E48-4E75-8737-8E71F36E6892}"/>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15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brand quote cyan">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F7086B5-272A-4735-8EF2-32345FB65C87}"/>
              </a:ext>
            </a:extLst>
          </p:cNvPr>
          <p:cNvSpPr>
            <a:spLocks noGrp="1"/>
          </p:cNvSpPr>
          <p:nvPr>
            <p:ph type="ctrTitle" hasCustomPrompt="1"/>
          </p:nvPr>
        </p:nvSpPr>
        <p:spPr>
          <a:xfrm>
            <a:off x="1582365" y="1520827"/>
            <a:ext cx="9027271" cy="3816346"/>
          </a:xfrm>
          <a:prstGeom prst="rect">
            <a:avLst/>
          </a:prstGeom>
        </p:spPr>
        <p:txBody>
          <a:bodyPr lIns="0" tIns="36000" rIns="36000" bIns="36000" anchor="ctr">
            <a:noAutofit/>
          </a:bodyPr>
          <a:lstStyle>
            <a:lvl1pPr algn="ctr">
              <a:defRPr sz="4200" b="1" cap="none" baseline="0">
                <a:solidFill>
                  <a:schemeClr val="bg1"/>
                </a:solidFill>
                <a:latin typeface="Arial" panose="020B0604020202020204" pitchFamily="34" charset="0"/>
                <a:cs typeface="Arial" panose="020B0604020202020204" pitchFamily="34" charset="0"/>
              </a:defRPr>
            </a:lvl1pPr>
          </a:lstStyle>
          <a:p>
            <a:r>
              <a:rPr lang="en-US"/>
              <a:t>Add section title / body copy</a:t>
            </a:r>
            <a:endParaRPr lang="en-GB"/>
          </a:p>
        </p:txBody>
      </p:sp>
      <p:pic>
        <p:nvPicPr>
          <p:cNvPr id="7" name="Picture 6">
            <a:extLst>
              <a:ext uri="{FF2B5EF4-FFF2-40B4-BE49-F238E27FC236}">
                <a16:creationId xmlns:a16="http://schemas.microsoft.com/office/drawing/2014/main" id="{246EAADB-5ADA-40A7-B222-FCE9172E4602}"/>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10" name="Picture 9">
            <a:extLst>
              <a:ext uri="{FF2B5EF4-FFF2-40B4-BE49-F238E27FC236}">
                <a16:creationId xmlns:a16="http://schemas.microsoft.com/office/drawing/2014/main" id="{4B10EC5A-9F2D-4176-B043-5055F7AEC6E3}"/>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11" name="Straight Connector 10">
            <a:extLst>
              <a:ext uri="{FF2B5EF4-FFF2-40B4-BE49-F238E27FC236}">
                <a16:creationId xmlns:a16="http://schemas.microsoft.com/office/drawing/2014/main" id="{4A1B9AF0-5C21-4EDD-A8D9-AED111E0A024}"/>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745344-A343-4DF3-B99B-720F2D1258BD}"/>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7826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A8030809-F872-4217-BB9E-BDE66ACEF6A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4188941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slide with Cobran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AB2592-D0FE-4FD7-B354-A416870F8FF0}"/>
              </a:ext>
            </a:extLst>
          </p:cNvPr>
          <p:cNvPicPr>
            <a:picLocks noChangeAspect="1"/>
          </p:cNvPicPr>
          <p:nvPr userDrawn="1"/>
        </p:nvPicPr>
        <p:blipFill>
          <a:blip r:embed="rId2"/>
          <a:stretch>
            <a:fillRect/>
          </a:stretch>
        </p:blipFill>
        <p:spPr>
          <a:xfrm>
            <a:off x="4405561" y="63653"/>
            <a:ext cx="3380879" cy="966646"/>
          </a:xfrm>
          <a:prstGeom prst="rect">
            <a:avLst/>
          </a:prstGeom>
        </p:spPr>
      </p:pic>
      <p:cxnSp>
        <p:nvCxnSpPr>
          <p:cNvPr id="6" name="Straight Connector 5">
            <a:extLst>
              <a:ext uri="{FF2B5EF4-FFF2-40B4-BE49-F238E27FC236}">
                <a16:creationId xmlns:a16="http://schemas.microsoft.com/office/drawing/2014/main" id="{F8DDCD73-B224-4703-B43B-08B445F66AA6}"/>
              </a:ext>
            </a:extLst>
          </p:cNvPr>
          <p:cNvCxnSpPr>
            <a:cxnSpLocks/>
          </p:cNvCxnSpPr>
          <p:nvPr userDrawn="1"/>
        </p:nvCxnSpPr>
        <p:spPr>
          <a:xfrm>
            <a:off x="906463" y="1083362"/>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pic>
        <p:nvPicPr>
          <p:cNvPr id="8" name="Picture 7" descr="A drawing of a face&#10;&#10;Description automatically generated">
            <a:extLst>
              <a:ext uri="{FF2B5EF4-FFF2-40B4-BE49-F238E27FC236}">
                <a16:creationId xmlns:a16="http://schemas.microsoft.com/office/drawing/2014/main" id="{9971DC97-9925-4B01-B85E-94A76F04F36C}"/>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4889837" y="6210639"/>
            <a:ext cx="2412327" cy="196604"/>
          </a:xfrm>
          <a:prstGeom prst="rect">
            <a:avLst/>
          </a:prstGeom>
        </p:spPr>
      </p:pic>
      <p:cxnSp>
        <p:nvCxnSpPr>
          <p:cNvPr id="9" name="Straight Connector 8">
            <a:extLst>
              <a:ext uri="{FF2B5EF4-FFF2-40B4-BE49-F238E27FC236}">
                <a16:creationId xmlns:a16="http://schemas.microsoft.com/office/drawing/2014/main" id="{01F006FC-F9E2-4972-A2C1-A615B589E832}"/>
              </a:ext>
            </a:extLst>
          </p:cNvPr>
          <p:cNvCxnSpPr>
            <a:cxnSpLocks/>
          </p:cNvCxnSpPr>
          <p:nvPr userDrawn="1"/>
        </p:nvCxnSpPr>
        <p:spPr>
          <a:xfrm>
            <a:off x="906463" y="5754948"/>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881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EE4D82-B4A0-4D23-8D01-9E3F98900ADC}"/>
              </a:ext>
            </a:extLst>
          </p:cNvPr>
          <p:cNvSpPr/>
          <p:nvPr userDrawn="1"/>
        </p:nvSpPr>
        <p:spPr bwMode="gray">
          <a:xfrm>
            <a:off x="836705" y="630238"/>
            <a:ext cx="10518590" cy="8794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bg1"/>
              </a:solidFill>
              <a:latin typeface="Brave Sans" panose="020B0504020101010102" pitchFamily="34" charset="0"/>
              <a:cs typeface="Brave Sans" panose="020B0504020101010102" pitchFamily="34" charset="0"/>
            </a:endParaRPr>
          </a:p>
        </p:txBody>
      </p:sp>
    </p:spTree>
    <p:extLst>
      <p:ext uri="{BB962C8B-B14F-4D97-AF65-F5344CB8AC3E}">
        <p14:creationId xmlns:p14="http://schemas.microsoft.com/office/powerpoint/2010/main" val="4253929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906463" y="507069"/>
            <a:ext cx="10393362" cy="540000"/>
          </a:xfrm>
        </p:spPr>
        <p:txBody>
          <a:bodyPr anchor="ctr"/>
          <a:lstStyle>
            <a:lvl1pPr>
              <a:defRPr/>
            </a:lvl1pPr>
          </a:lstStyle>
          <a:p>
            <a:r>
              <a:rPr lang="en-US"/>
              <a:t>Add title</a:t>
            </a:r>
            <a:endParaRPr lang="en-GB"/>
          </a:p>
        </p:txBody>
      </p:sp>
    </p:spTree>
    <p:extLst>
      <p:ext uri="{BB962C8B-B14F-4D97-AF65-F5344CB8AC3E}">
        <p14:creationId xmlns:p14="http://schemas.microsoft.com/office/powerpoint/2010/main" val="17959158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5FC8C2B-6625-4ED9-B5CC-20E2EDF30143}"/>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7" name="Text Placeholder 3">
            <a:extLst>
              <a:ext uri="{FF2B5EF4-FFF2-40B4-BE49-F238E27FC236}">
                <a16:creationId xmlns:a16="http://schemas.microsoft.com/office/drawing/2014/main" id="{3444B0A5-0DCB-48B7-8383-3B8EDCAE55B8}"/>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79047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5B4B6C-4A34-3A45-93FC-C6D857F3A9CE}" type="datetime1">
              <a:rPr lang="en-GB" smtClean="0"/>
              <a:t>11/11/2025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1334239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906462" y="1592263"/>
            <a:ext cx="10393363" cy="426561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5E707E8D-02A6-4E60-A9BC-589876C900E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F9C34D73-6474-4E7F-9F4E-0FBC9BFE753A}"/>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9303057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906464" y="1592263"/>
            <a:ext cx="10393362" cy="416237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9">
            <a:extLst>
              <a:ext uri="{FF2B5EF4-FFF2-40B4-BE49-F238E27FC236}">
                <a16:creationId xmlns:a16="http://schemas.microsoft.com/office/drawing/2014/main" id="{BED2F0F8-4186-44B6-873A-D194D89C9C0C}"/>
              </a:ext>
            </a:extLst>
          </p:cNvPr>
          <p:cNvSpPr>
            <a:spLocks noGrp="1"/>
          </p:cNvSpPr>
          <p:nvPr>
            <p:ph type="body" sz="quarter" idx="19" hasCustomPrompt="1"/>
          </p:nvPr>
        </p:nvSpPr>
        <p:spPr>
          <a:xfrm>
            <a:off x="906464" y="5754634"/>
            <a:ext cx="10393361"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7" name="Title 1">
            <a:extLst>
              <a:ext uri="{FF2B5EF4-FFF2-40B4-BE49-F238E27FC236}">
                <a16:creationId xmlns:a16="http://schemas.microsoft.com/office/drawing/2014/main" id="{08B85A9A-2089-4861-8906-B3D8040F8E7A}"/>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EF04979-F2A3-4CA2-9AA4-1A023931253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166416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10393362"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5072777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6" name="Content Placeholder 4">
            <a:extLst>
              <a:ext uri="{FF2B5EF4-FFF2-40B4-BE49-F238E27FC236}">
                <a16:creationId xmlns:a16="http://schemas.microsoft.com/office/drawing/2014/main" id="{3944E09A-1039-416B-8BCD-6EA8163C411D}"/>
              </a:ext>
            </a:extLst>
          </p:cNvPr>
          <p:cNvSpPr>
            <a:spLocks noGrp="1"/>
          </p:cNvSpPr>
          <p:nvPr>
            <p:ph sz="quarter" idx="12" hasCustomPrompt="1"/>
          </p:nvPr>
        </p:nvSpPr>
        <p:spPr>
          <a:xfrm>
            <a:off x="6370568"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39572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3"/>
            <a:ext cx="10393362"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a:extLst>
              <a:ext uri="{FF2B5EF4-FFF2-40B4-BE49-F238E27FC236}">
                <a16:creationId xmlns:a16="http://schemas.microsoft.com/office/drawing/2014/main" id="{AA1095E4-71FF-4040-9780-3C562EF7E771}"/>
              </a:ext>
            </a:extLst>
          </p:cNvPr>
          <p:cNvSpPr>
            <a:spLocks noGrp="1"/>
          </p:cNvSpPr>
          <p:nvPr>
            <p:ph type="body" sz="quarter" idx="19" hasCustomPrompt="1"/>
          </p:nvPr>
        </p:nvSpPr>
        <p:spPr>
          <a:xfrm>
            <a:off x="906464" y="5756086"/>
            <a:ext cx="10393361"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6BABB47C-08CC-47C8-BC6D-00C2BD67EA1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1C08691-002E-49F5-9821-79A79282C7D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940516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ub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a:extLst>
              <a:ext uri="{FF2B5EF4-FFF2-40B4-BE49-F238E27FC236}">
                <a16:creationId xmlns:a16="http://schemas.microsoft.com/office/drawing/2014/main" id="{AA1095E4-71FF-4040-9780-3C562EF7E771}"/>
              </a:ext>
            </a:extLst>
          </p:cNvPr>
          <p:cNvSpPr>
            <a:spLocks noGrp="1"/>
          </p:cNvSpPr>
          <p:nvPr>
            <p:ph type="body" sz="quarter" idx="19" hasCustomPrompt="1"/>
          </p:nvPr>
        </p:nvSpPr>
        <p:spPr>
          <a:xfrm>
            <a:off x="906464"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6BABB47C-08CC-47C8-BC6D-00C2BD67EA1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1C08691-002E-49F5-9821-79A79282C7D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7" name="Content Placeholder 4">
            <a:extLst>
              <a:ext uri="{FF2B5EF4-FFF2-40B4-BE49-F238E27FC236}">
                <a16:creationId xmlns:a16="http://schemas.microsoft.com/office/drawing/2014/main" id="{867750C4-2CF3-42E4-8DC1-23093AA10D15}"/>
              </a:ext>
            </a:extLst>
          </p:cNvPr>
          <p:cNvSpPr>
            <a:spLocks noGrp="1"/>
          </p:cNvSpPr>
          <p:nvPr>
            <p:ph sz="quarter" idx="20" hasCustomPrompt="1"/>
          </p:nvPr>
        </p:nvSpPr>
        <p:spPr>
          <a:xfrm>
            <a:off x="6356279"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9">
            <a:extLst>
              <a:ext uri="{FF2B5EF4-FFF2-40B4-BE49-F238E27FC236}">
                <a16:creationId xmlns:a16="http://schemas.microsoft.com/office/drawing/2014/main" id="{D1871B70-D49E-447F-8679-85AEF08FB277}"/>
              </a:ext>
            </a:extLst>
          </p:cNvPr>
          <p:cNvSpPr>
            <a:spLocks noGrp="1"/>
          </p:cNvSpPr>
          <p:nvPr>
            <p:ph type="body" sz="quarter" idx="21" hasCustomPrompt="1"/>
          </p:nvPr>
        </p:nvSpPr>
        <p:spPr>
          <a:xfrm>
            <a:off x="6356279"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Tree>
    <p:extLst>
      <p:ext uri="{BB962C8B-B14F-4D97-AF65-F5344CB8AC3E}">
        <p14:creationId xmlns:p14="http://schemas.microsoft.com/office/powerpoint/2010/main" val="547442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title, content &amp; pink text box">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ABEF81-F4DC-47E6-963A-5BFAEB3FE875}"/>
              </a:ext>
            </a:extLst>
          </p:cNvPr>
          <p:cNvSpPr/>
          <p:nvPr userDrawn="1"/>
        </p:nvSpPr>
        <p:spPr bwMode="gray">
          <a:xfrm>
            <a:off x="359596" y="811658"/>
            <a:ext cx="11743361" cy="40343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bg1"/>
              </a:solidFill>
              <a:latin typeface="Brave Sans" panose="020B0504020101010102" pitchFamily="34" charset="0"/>
              <a:cs typeface="Brave Sans" panose="020B0504020101010102" pitchFamily="34" charset="0"/>
            </a:endParaRPr>
          </a:p>
        </p:txBody>
      </p: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2" y="1592264"/>
            <a:ext cx="5868909" cy="426561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D4FED8BD-D08F-4794-BD3E-95BEF1669D1F}"/>
              </a:ext>
            </a:extLst>
          </p:cNvPr>
          <p:cNvSpPr>
            <a:spLocks noGrp="1"/>
          </p:cNvSpPr>
          <p:nvPr>
            <p:ph type="title" hasCustomPrompt="1"/>
          </p:nvPr>
        </p:nvSpPr>
        <p:spPr>
          <a:xfrm>
            <a:off x="906463" y="506192"/>
            <a:ext cx="5868910"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AF4A8A07-B1F8-4A0D-B994-2DAE348DB8F4}"/>
              </a:ext>
            </a:extLst>
          </p:cNvPr>
          <p:cNvSpPr>
            <a:spLocks noGrp="1"/>
          </p:cNvSpPr>
          <p:nvPr>
            <p:ph type="body" sz="quarter" idx="10" hasCustomPrompt="1"/>
          </p:nvPr>
        </p:nvSpPr>
        <p:spPr>
          <a:xfrm>
            <a:off x="906463" y="1155943"/>
            <a:ext cx="5868909"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cxnSp>
        <p:nvCxnSpPr>
          <p:cNvPr id="7" name="Straight Connector 6">
            <a:extLst>
              <a:ext uri="{FF2B5EF4-FFF2-40B4-BE49-F238E27FC236}">
                <a16:creationId xmlns:a16="http://schemas.microsoft.com/office/drawing/2014/main" id="{2700FF85-2E17-439D-9472-397AA16C0E9C}"/>
              </a:ext>
            </a:extLst>
          </p:cNvPr>
          <p:cNvCxnSpPr>
            <a:cxnSpLocks/>
          </p:cNvCxnSpPr>
          <p:nvPr userDrawn="1"/>
        </p:nvCxnSpPr>
        <p:spPr>
          <a:xfrm>
            <a:off x="906463" y="1074695"/>
            <a:ext cx="5868908"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77FF87AD-305C-4D41-BF04-75409FC25CC2}"/>
              </a:ext>
            </a:extLst>
          </p:cNvPr>
          <p:cNvSpPr>
            <a:spLocks noGrp="1"/>
          </p:cNvSpPr>
          <p:nvPr>
            <p:ph type="body" sz="quarter" idx="16" hasCustomPrompt="1"/>
          </p:nvPr>
        </p:nvSpPr>
        <p:spPr>
          <a:xfrm>
            <a:off x="7227063" y="630237"/>
            <a:ext cx="4058473" cy="5227637"/>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8295322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callout box pink solid LH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3617894" y="1582722"/>
            <a:ext cx="3610240" cy="4265612"/>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1F5E793A-7E2B-4E88-8C3A-960B055FD2D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9DCF62D7-E081-4FD3-AA81-8E1F5F9EEE5B}"/>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1" name="Content Placeholder 4">
            <a:extLst>
              <a:ext uri="{FF2B5EF4-FFF2-40B4-BE49-F238E27FC236}">
                <a16:creationId xmlns:a16="http://schemas.microsoft.com/office/drawing/2014/main" id="{DA07A05E-E393-4F46-A011-277490DC08E9}"/>
              </a:ext>
            </a:extLst>
          </p:cNvPr>
          <p:cNvSpPr>
            <a:spLocks noGrp="1"/>
          </p:cNvSpPr>
          <p:nvPr>
            <p:ph sz="quarter" idx="15" hasCustomPrompt="1"/>
          </p:nvPr>
        </p:nvSpPr>
        <p:spPr>
          <a:xfrm>
            <a:off x="7675296" y="1582722"/>
            <a:ext cx="3610240" cy="4265612"/>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2">
            <a:extLst>
              <a:ext uri="{FF2B5EF4-FFF2-40B4-BE49-F238E27FC236}">
                <a16:creationId xmlns:a16="http://schemas.microsoft.com/office/drawing/2014/main" id="{C79D51ED-1FED-4AE8-A8C8-1F768FC848E7}"/>
              </a:ext>
            </a:extLst>
          </p:cNvPr>
          <p:cNvSpPr>
            <a:spLocks noGrp="1"/>
          </p:cNvSpPr>
          <p:nvPr>
            <p:ph type="body" sz="quarter" idx="16" hasCustomPrompt="1"/>
          </p:nvPr>
        </p:nvSpPr>
        <p:spPr>
          <a:xfrm>
            <a:off x="906463" y="1592263"/>
            <a:ext cx="2264268" cy="4265612"/>
          </a:xfrm>
          <a:solidFill>
            <a:schemeClr val="accent1"/>
          </a:solidFill>
        </p:spPr>
        <p:txBody>
          <a:bodyPr lIns="108000" tIns="108000" rIns="108000" bIns="108000"/>
          <a:lstStyle>
            <a:lvl1pPr marL="0" indent="0">
              <a:buFont typeface="Arial" panose="020B0604020202020204" pitchFamily="34" charse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27508107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callout box pink bottom">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82722"/>
            <a:ext cx="4896475" cy="336952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1F5E793A-7E2B-4E88-8C3A-960B055FD2D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9DCF62D7-E081-4FD3-AA81-8E1F5F9EEE5B}"/>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1" name="Content Placeholder 4">
            <a:extLst>
              <a:ext uri="{FF2B5EF4-FFF2-40B4-BE49-F238E27FC236}">
                <a16:creationId xmlns:a16="http://schemas.microsoft.com/office/drawing/2014/main" id="{DA07A05E-E393-4F46-A011-277490DC08E9}"/>
              </a:ext>
            </a:extLst>
          </p:cNvPr>
          <p:cNvSpPr>
            <a:spLocks noGrp="1"/>
          </p:cNvSpPr>
          <p:nvPr>
            <p:ph sz="quarter" idx="15" hasCustomPrompt="1"/>
          </p:nvPr>
        </p:nvSpPr>
        <p:spPr>
          <a:xfrm>
            <a:off x="6403349" y="1582722"/>
            <a:ext cx="4896475" cy="336952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2">
            <a:extLst>
              <a:ext uri="{FF2B5EF4-FFF2-40B4-BE49-F238E27FC236}">
                <a16:creationId xmlns:a16="http://schemas.microsoft.com/office/drawing/2014/main" id="{85F6F67A-D083-4FD6-AA0C-A041F592348F}"/>
              </a:ext>
            </a:extLst>
          </p:cNvPr>
          <p:cNvSpPr>
            <a:spLocks noGrp="1"/>
          </p:cNvSpPr>
          <p:nvPr>
            <p:ph type="body" sz="quarter" idx="16" hasCustomPrompt="1"/>
          </p:nvPr>
        </p:nvSpPr>
        <p:spPr>
          <a:xfrm>
            <a:off x="906463" y="5111609"/>
            <a:ext cx="10393362" cy="746266"/>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21012170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ubtitle &amp; 3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B2B97DB9-3230-46A0-B771-CE6313ACAE2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A268AF93-688C-49C3-B3E1-6AA58B91DC7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3" name="Content Placeholder 4">
            <a:extLst>
              <a:ext uri="{FF2B5EF4-FFF2-40B4-BE49-F238E27FC236}">
                <a16:creationId xmlns:a16="http://schemas.microsoft.com/office/drawing/2014/main" id="{1483387E-4CE1-4EA6-9443-14852B8BF14D}"/>
              </a:ext>
            </a:extLst>
          </p:cNvPr>
          <p:cNvSpPr>
            <a:spLocks noGrp="1"/>
          </p:cNvSpPr>
          <p:nvPr>
            <p:ph sz="quarter" idx="12" hasCustomPrompt="1"/>
          </p:nvPr>
        </p:nvSpPr>
        <p:spPr>
          <a:xfrm>
            <a:off x="4506681"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4">
            <a:extLst>
              <a:ext uri="{FF2B5EF4-FFF2-40B4-BE49-F238E27FC236}">
                <a16:creationId xmlns:a16="http://schemas.microsoft.com/office/drawing/2014/main" id="{94A2A4F1-80D1-482D-AFD0-4BF3770F5208}"/>
              </a:ext>
            </a:extLst>
          </p:cNvPr>
          <p:cNvSpPr>
            <a:spLocks noGrp="1"/>
          </p:cNvSpPr>
          <p:nvPr>
            <p:ph sz="quarter" idx="13" hasCustomPrompt="1"/>
          </p:nvPr>
        </p:nvSpPr>
        <p:spPr>
          <a:xfrm>
            <a:off x="8106899"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4491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BE294D-89B3-6B43-ABB9-AC54D06C181D}" type="datetime1">
              <a:rPr lang="en-GB" smtClean="0"/>
              <a:t>11/11/2025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33297257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ubtitle &amp; 3 content with pink callou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B2B97DB9-3230-46A0-B771-CE6313ACAE2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A268AF93-688C-49C3-B3E1-6AA58B91DC7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3" name="Content Placeholder 4">
            <a:extLst>
              <a:ext uri="{FF2B5EF4-FFF2-40B4-BE49-F238E27FC236}">
                <a16:creationId xmlns:a16="http://schemas.microsoft.com/office/drawing/2014/main" id="{1483387E-4CE1-4EA6-9443-14852B8BF14D}"/>
              </a:ext>
            </a:extLst>
          </p:cNvPr>
          <p:cNvSpPr>
            <a:spLocks noGrp="1"/>
          </p:cNvSpPr>
          <p:nvPr>
            <p:ph sz="quarter" idx="12" hasCustomPrompt="1"/>
          </p:nvPr>
        </p:nvSpPr>
        <p:spPr>
          <a:xfrm>
            <a:off x="4506681"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4">
            <a:extLst>
              <a:ext uri="{FF2B5EF4-FFF2-40B4-BE49-F238E27FC236}">
                <a16:creationId xmlns:a16="http://schemas.microsoft.com/office/drawing/2014/main" id="{94A2A4F1-80D1-482D-AFD0-4BF3770F5208}"/>
              </a:ext>
            </a:extLst>
          </p:cNvPr>
          <p:cNvSpPr>
            <a:spLocks noGrp="1"/>
          </p:cNvSpPr>
          <p:nvPr>
            <p:ph sz="quarter" idx="13" hasCustomPrompt="1"/>
          </p:nvPr>
        </p:nvSpPr>
        <p:spPr>
          <a:xfrm>
            <a:off x="8106899"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2">
            <a:extLst>
              <a:ext uri="{FF2B5EF4-FFF2-40B4-BE49-F238E27FC236}">
                <a16:creationId xmlns:a16="http://schemas.microsoft.com/office/drawing/2014/main" id="{E66F8E85-E11E-4D83-8C64-EBA0B34C5521}"/>
              </a:ext>
            </a:extLst>
          </p:cNvPr>
          <p:cNvSpPr>
            <a:spLocks noGrp="1"/>
          </p:cNvSpPr>
          <p:nvPr>
            <p:ph type="body" sz="quarter" idx="16" hasCustomPrompt="1"/>
          </p:nvPr>
        </p:nvSpPr>
        <p:spPr>
          <a:xfrm>
            <a:off x="906463" y="5111609"/>
            <a:ext cx="10393362" cy="746266"/>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35834665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graph with titl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2039565" y="1532878"/>
            <a:ext cx="8112871" cy="343161"/>
          </a:xfrm>
        </p:spPr>
        <p:txBody>
          <a:bodyPr vert="horz" lIns="0" tIns="0" rIns="0" bIns="0" rtlCol="0">
            <a:noAutofit/>
          </a:bodyPr>
          <a:lstStyle>
            <a:lvl1pPr marL="0" indent="0">
              <a:buNone/>
              <a:defRPr lang="en-GB" sz="18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0" name="Chart Placeholder 9">
            <a:extLst>
              <a:ext uri="{FF2B5EF4-FFF2-40B4-BE49-F238E27FC236}">
                <a16:creationId xmlns:a16="http://schemas.microsoft.com/office/drawing/2014/main" id="{8EFF319E-6DBC-44DF-A53F-FCD666A4AD0D}"/>
              </a:ext>
            </a:extLst>
          </p:cNvPr>
          <p:cNvSpPr>
            <a:spLocks noGrp="1"/>
          </p:cNvSpPr>
          <p:nvPr>
            <p:ph type="chart" sz="quarter" idx="17" hasCustomPrompt="1"/>
          </p:nvPr>
        </p:nvSpPr>
        <p:spPr>
          <a:xfrm>
            <a:off x="2039831" y="1999130"/>
            <a:ext cx="8112338" cy="3702927"/>
          </a:xfrm>
          <a:solidFill>
            <a:schemeClr val="bg2">
              <a:lumMod val="20000"/>
              <a:lumOff val="80000"/>
            </a:schemeClr>
          </a:solidFill>
        </p:spPr>
        <p:txBody>
          <a:bodyPr/>
          <a:lstStyle>
            <a:lvl1pPr marL="0" indent="0">
              <a:buNone/>
              <a:defRPr sz="1600"/>
            </a:lvl1pPr>
          </a:lstStyle>
          <a:p>
            <a:r>
              <a:rPr lang="en-GB" dirty="0"/>
              <a:t>Add graph</a:t>
            </a:r>
          </a:p>
        </p:txBody>
      </p:sp>
      <p:sp>
        <p:nvSpPr>
          <p:cNvPr id="13" name="Text Placeholder 9">
            <a:extLst>
              <a:ext uri="{FF2B5EF4-FFF2-40B4-BE49-F238E27FC236}">
                <a16:creationId xmlns:a16="http://schemas.microsoft.com/office/drawing/2014/main" id="{733755BA-71D4-4CBA-B704-A972C8D5EFBD}"/>
              </a:ext>
            </a:extLst>
          </p:cNvPr>
          <p:cNvSpPr>
            <a:spLocks noGrp="1"/>
          </p:cNvSpPr>
          <p:nvPr>
            <p:ph type="body" sz="quarter" idx="19" hasCustomPrompt="1"/>
          </p:nvPr>
        </p:nvSpPr>
        <p:spPr>
          <a:xfrm>
            <a:off x="2039565" y="5749501"/>
            <a:ext cx="8112871"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C458DEB9-9AB7-4ACE-AE31-8AF903593611}"/>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5C61C21-A8E6-472E-99BC-490D2AA6D726}"/>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7898212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2 graphs with text &amp; titl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906500" y="1549660"/>
            <a:ext cx="4780276"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0" name="Chart Placeholder 9">
            <a:extLst>
              <a:ext uri="{FF2B5EF4-FFF2-40B4-BE49-F238E27FC236}">
                <a16:creationId xmlns:a16="http://schemas.microsoft.com/office/drawing/2014/main" id="{8EFF319E-6DBC-44DF-A53F-FCD666A4AD0D}"/>
              </a:ext>
            </a:extLst>
          </p:cNvPr>
          <p:cNvSpPr>
            <a:spLocks noGrp="1"/>
          </p:cNvSpPr>
          <p:nvPr>
            <p:ph type="chart" sz="quarter" idx="17" hasCustomPrompt="1"/>
          </p:nvPr>
        </p:nvSpPr>
        <p:spPr>
          <a:xfrm>
            <a:off x="906463" y="1999130"/>
            <a:ext cx="4779962" cy="2411505"/>
          </a:xfrm>
          <a:solidFill>
            <a:schemeClr val="bg2">
              <a:lumMod val="20000"/>
              <a:lumOff val="80000"/>
            </a:schemeClr>
          </a:solidFill>
        </p:spPr>
        <p:txBody>
          <a:bodyPr/>
          <a:lstStyle>
            <a:lvl1pPr marL="0" indent="0">
              <a:buNone/>
              <a:defRPr sz="1600"/>
            </a:lvl1pPr>
          </a:lstStyle>
          <a:p>
            <a:r>
              <a:rPr lang="en-GB" dirty="0"/>
              <a:t>Add graph</a:t>
            </a:r>
          </a:p>
        </p:txBody>
      </p:sp>
      <p:sp>
        <p:nvSpPr>
          <p:cNvPr id="13" name="Text Placeholder 9">
            <a:extLst>
              <a:ext uri="{FF2B5EF4-FFF2-40B4-BE49-F238E27FC236}">
                <a16:creationId xmlns:a16="http://schemas.microsoft.com/office/drawing/2014/main" id="{733755BA-71D4-4CBA-B704-A972C8D5EFBD}"/>
              </a:ext>
            </a:extLst>
          </p:cNvPr>
          <p:cNvSpPr>
            <a:spLocks noGrp="1"/>
          </p:cNvSpPr>
          <p:nvPr>
            <p:ph type="body" sz="quarter" idx="19" hasCustomPrompt="1"/>
          </p:nvPr>
        </p:nvSpPr>
        <p:spPr>
          <a:xfrm>
            <a:off x="906500" y="5753422"/>
            <a:ext cx="4780276"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4" name="Text Placeholder 3">
            <a:extLst>
              <a:ext uri="{FF2B5EF4-FFF2-40B4-BE49-F238E27FC236}">
                <a16:creationId xmlns:a16="http://schemas.microsoft.com/office/drawing/2014/main" id="{D8486FD2-0742-409A-B501-45247128BE73}"/>
              </a:ext>
            </a:extLst>
          </p:cNvPr>
          <p:cNvSpPr>
            <a:spLocks noGrp="1"/>
          </p:cNvSpPr>
          <p:nvPr>
            <p:ph type="body" sz="quarter" idx="21" hasCustomPrompt="1"/>
          </p:nvPr>
        </p:nvSpPr>
        <p:spPr>
          <a:xfrm>
            <a:off x="906461" y="4544359"/>
            <a:ext cx="4779956" cy="1010462"/>
          </a:xfrm>
        </p:spPr>
        <p:txBody>
          <a:bodyPr/>
          <a:lstStyle>
            <a:lvl1pPr marL="134938" indent="-134938">
              <a:defRPr sz="1400"/>
            </a:lvl1pPr>
          </a:lstStyle>
          <a:p>
            <a:pPr lvl="0"/>
            <a:r>
              <a:rPr lang="en-US"/>
              <a:t>Add first level body copy</a:t>
            </a:r>
            <a:endParaRPr lang="en-GB"/>
          </a:p>
        </p:txBody>
      </p:sp>
      <p:sp>
        <p:nvSpPr>
          <p:cNvPr id="16" name="Title 1">
            <a:extLst>
              <a:ext uri="{FF2B5EF4-FFF2-40B4-BE49-F238E27FC236}">
                <a16:creationId xmlns:a16="http://schemas.microsoft.com/office/drawing/2014/main" id="{75C516CB-64FB-41AB-A15A-8D5426967D9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8" name="Text Placeholder 3">
            <a:extLst>
              <a:ext uri="{FF2B5EF4-FFF2-40B4-BE49-F238E27FC236}">
                <a16:creationId xmlns:a16="http://schemas.microsoft.com/office/drawing/2014/main" id="{EBC44855-F43B-49F1-B4CE-90A9B6FEC6D1}"/>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5" name="Text Placeholder 9">
            <a:extLst>
              <a:ext uri="{FF2B5EF4-FFF2-40B4-BE49-F238E27FC236}">
                <a16:creationId xmlns:a16="http://schemas.microsoft.com/office/drawing/2014/main" id="{54DABF8B-F946-4C2E-9403-3E1F24A49B0B}"/>
              </a:ext>
            </a:extLst>
          </p:cNvPr>
          <p:cNvSpPr>
            <a:spLocks noGrp="1"/>
          </p:cNvSpPr>
          <p:nvPr>
            <p:ph type="body" sz="quarter" idx="22" hasCustomPrompt="1"/>
          </p:nvPr>
        </p:nvSpPr>
        <p:spPr>
          <a:xfrm>
            <a:off x="6519900" y="1549660"/>
            <a:ext cx="4780276"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7" name="Chart Placeholder 9">
            <a:extLst>
              <a:ext uri="{FF2B5EF4-FFF2-40B4-BE49-F238E27FC236}">
                <a16:creationId xmlns:a16="http://schemas.microsoft.com/office/drawing/2014/main" id="{8C992EB9-DF5A-4BEB-B9D4-5FF0902E7027}"/>
              </a:ext>
            </a:extLst>
          </p:cNvPr>
          <p:cNvSpPr>
            <a:spLocks noGrp="1"/>
          </p:cNvSpPr>
          <p:nvPr>
            <p:ph type="chart" sz="quarter" idx="23" hasCustomPrompt="1"/>
          </p:nvPr>
        </p:nvSpPr>
        <p:spPr>
          <a:xfrm>
            <a:off x="6519863" y="1999130"/>
            <a:ext cx="4779962" cy="2411505"/>
          </a:xfrm>
          <a:solidFill>
            <a:schemeClr val="bg2">
              <a:lumMod val="20000"/>
              <a:lumOff val="80000"/>
            </a:schemeClr>
          </a:solidFill>
        </p:spPr>
        <p:txBody>
          <a:bodyPr/>
          <a:lstStyle>
            <a:lvl1pPr marL="0" indent="0">
              <a:buNone/>
              <a:defRPr sz="1600"/>
            </a:lvl1pPr>
          </a:lstStyle>
          <a:p>
            <a:r>
              <a:rPr lang="en-GB" dirty="0"/>
              <a:t>Add graph</a:t>
            </a:r>
          </a:p>
        </p:txBody>
      </p:sp>
      <p:sp>
        <p:nvSpPr>
          <p:cNvPr id="19" name="Text Placeholder 9">
            <a:extLst>
              <a:ext uri="{FF2B5EF4-FFF2-40B4-BE49-F238E27FC236}">
                <a16:creationId xmlns:a16="http://schemas.microsoft.com/office/drawing/2014/main" id="{D6062728-491B-4969-A0E0-7AAA0C942273}"/>
              </a:ext>
            </a:extLst>
          </p:cNvPr>
          <p:cNvSpPr>
            <a:spLocks noGrp="1"/>
          </p:cNvSpPr>
          <p:nvPr>
            <p:ph type="body" sz="quarter" idx="24" hasCustomPrompt="1"/>
          </p:nvPr>
        </p:nvSpPr>
        <p:spPr>
          <a:xfrm>
            <a:off x="6519900" y="5753422"/>
            <a:ext cx="4780276"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20" name="Text Placeholder 3">
            <a:extLst>
              <a:ext uri="{FF2B5EF4-FFF2-40B4-BE49-F238E27FC236}">
                <a16:creationId xmlns:a16="http://schemas.microsoft.com/office/drawing/2014/main" id="{EBB02456-66F8-4E20-BD4D-D00758C8DAAF}"/>
              </a:ext>
            </a:extLst>
          </p:cNvPr>
          <p:cNvSpPr>
            <a:spLocks noGrp="1"/>
          </p:cNvSpPr>
          <p:nvPr>
            <p:ph type="body" sz="quarter" idx="25" hasCustomPrompt="1"/>
          </p:nvPr>
        </p:nvSpPr>
        <p:spPr>
          <a:xfrm>
            <a:off x="6519861" y="4544359"/>
            <a:ext cx="4779956" cy="1010462"/>
          </a:xfrm>
        </p:spPr>
        <p:txBody>
          <a:bodyPr/>
          <a:lstStyle>
            <a:lvl1pPr marL="134938" indent="-134938">
              <a:defRPr sz="1400"/>
            </a:lvl1pPr>
          </a:lstStyle>
          <a:p>
            <a:pPr lvl="0"/>
            <a:r>
              <a:rPr lang="en-US"/>
              <a:t>Add first level body copy</a:t>
            </a:r>
            <a:endParaRPr lang="en-GB"/>
          </a:p>
        </p:txBody>
      </p:sp>
    </p:spTree>
    <p:extLst>
      <p:ext uri="{BB962C8B-B14F-4D97-AF65-F5344CB8AC3E}">
        <p14:creationId xmlns:p14="http://schemas.microsoft.com/office/powerpoint/2010/main" val="31392329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text box &amp; graph with titl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906463" y="1559934"/>
            <a:ext cx="4784889"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title</a:t>
            </a:r>
            <a:endParaRPr lang="en-GB"/>
          </a:p>
        </p:txBody>
      </p:sp>
      <p:sp>
        <p:nvSpPr>
          <p:cNvPr id="9" name="Text Placeholder 9">
            <a:extLst>
              <a:ext uri="{FF2B5EF4-FFF2-40B4-BE49-F238E27FC236}">
                <a16:creationId xmlns:a16="http://schemas.microsoft.com/office/drawing/2014/main" id="{1E8DC738-4037-4237-BAB7-86B39D39E3DB}"/>
              </a:ext>
            </a:extLst>
          </p:cNvPr>
          <p:cNvSpPr>
            <a:spLocks noGrp="1"/>
          </p:cNvSpPr>
          <p:nvPr>
            <p:ph type="body" sz="quarter" idx="16" hasCustomPrompt="1"/>
          </p:nvPr>
        </p:nvSpPr>
        <p:spPr>
          <a:xfrm>
            <a:off x="6358059" y="1559934"/>
            <a:ext cx="4942091"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1" name="Chart Placeholder 9">
            <a:extLst>
              <a:ext uri="{FF2B5EF4-FFF2-40B4-BE49-F238E27FC236}">
                <a16:creationId xmlns:a16="http://schemas.microsoft.com/office/drawing/2014/main" id="{59693680-0040-4E91-884A-D427AF4875DC}"/>
              </a:ext>
            </a:extLst>
          </p:cNvPr>
          <p:cNvSpPr>
            <a:spLocks noGrp="1"/>
          </p:cNvSpPr>
          <p:nvPr>
            <p:ph type="chart" sz="quarter" idx="18" hasCustomPrompt="1"/>
          </p:nvPr>
        </p:nvSpPr>
        <p:spPr>
          <a:xfrm>
            <a:off x="6358059" y="1999130"/>
            <a:ext cx="4941766" cy="3579737"/>
          </a:xfrm>
          <a:solidFill>
            <a:schemeClr val="bg2">
              <a:lumMod val="20000"/>
              <a:lumOff val="80000"/>
            </a:schemeClr>
          </a:solidFill>
        </p:spPr>
        <p:txBody>
          <a:bodyPr/>
          <a:lstStyle>
            <a:lvl1pPr marL="0" indent="0">
              <a:buNone/>
              <a:defRPr sz="1600"/>
            </a:lvl1pPr>
          </a:lstStyle>
          <a:p>
            <a:r>
              <a:rPr lang="en-GB" dirty="0"/>
              <a:t>Add graph</a:t>
            </a:r>
          </a:p>
        </p:txBody>
      </p:sp>
      <p:sp>
        <p:nvSpPr>
          <p:cNvPr id="14" name="Text Placeholder 9">
            <a:extLst>
              <a:ext uri="{FF2B5EF4-FFF2-40B4-BE49-F238E27FC236}">
                <a16:creationId xmlns:a16="http://schemas.microsoft.com/office/drawing/2014/main" id="{8F58ECE0-1B4F-46E5-BD09-716EBD33EB53}"/>
              </a:ext>
            </a:extLst>
          </p:cNvPr>
          <p:cNvSpPr>
            <a:spLocks noGrp="1"/>
          </p:cNvSpPr>
          <p:nvPr>
            <p:ph type="body" sz="quarter" idx="20" hasCustomPrompt="1"/>
          </p:nvPr>
        </p:nvSpPr>
        <p:spPr>
          <a:xfrm>
            <a:off x="6358059" y="5757371"/>
            <a:ext cx="4941766" cy="242103"/>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12" name="Content Placeholder 4">
            <a:extLst>
              <a:ext uri="{FF2B5EF4-FFF2-40B4-BE49-F238E27FC236}">
                <a16:creationId xmlns:a16="http://schemas.microsoft.com/office/drawing/2014/main" id="{1A5B07B7-037F-468E-8448-5A29FA5C1783}"/>
              </a:ext>
            </a:extLst>
          </p:cNvPr>
          <p:cNvSpPr>
            <a:spLocks noGrp="1"/>
          </p:cNvSpPr>
          <p:nvPr>
            <p:ph sz="quarter" idx="11" hasCustomPrompt="1"/>
          </p:nvPr>
        </p:nvSpPr>
        <p:spPr>
          <a:xfrm>
            <a:off x="906464" y="1999130"/>
            <a:ext cx="4785420" cy="3858745"/>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
            <a:extLst>
              <a:ext uri="{FF2B5EF4-FFF2-40B4-BE49-F238E27FC236}">
                <a16:creationId xmlns:a16="http://schemas.microsoft.com/office/drawing/2014/main" id="{7EA24D25-6338-4D89-B23F-AFC937C38DBC}"/>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6" name="Text Placeholder 3">
            <a:extLst>
              <a:ext uri="{FF2B5EF4-FFF2-40B4-BE49-F238E27FC236}">
                <a16:creationId xmlns:a16="http://schemas.microsoft.com/office/drawing/2014/main" id="{F748BD08-B8C9-4550-A6AD-F538C91EF48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7394731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ubtitle text &amp; tabl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3"/>
            <a:ext cx="2972202"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able Placeholder 5">
            <a:extLst>
              <a:ext uri="{FF2B5EF4-FFF2-40B4-BE49-F238E27FC236}">
                <a16:creationId xmlns:a16="http://schemas.microsoft.com/office/drawing/2014/main" id="{801FAED1-3BDC-4517-B5E4-D412EC0FFF2A}"/>
              </a:ext>
            </a:extLst>
          </p:cNvPr>
          <p:cNvSpPr>
            <a:spLocks noGrp="1"/>
          </p:cNvSpPr>
          <p:nvPr>
            <p:ph type="tbl" sz="quarter" idx="12" hasCustomPrompt="1"/>
          </p:nvPr>
        </p:nvSpPr>
        <p:spPr>
          <a:xfrm>
            <a:off x="4178300" y="1592263"/>
            <a:ext cx="7121525" cy="4265613"/>
          </a:xfrm>
          <a:solidFill>
            <a:schemeClr val="bg2">
              <a:lumMod val="20000"/>
              <a:lumOff val="80000"/>
            </a:schemeClr>
          </a:solidFill>
        </p:spPr>
        <p:txBody>
          <a:bodyPr/>
          <a:lstStyle>
            <a:lvl1pPr marL="0" indent="0">
              <a:buNone/>
              <a:defRPr sz="1600"/>
            </a:lvl1pPr>
          </a:lstStyle>
          <a:p>
            <a:r>
              <a:rPr lang="en-GB" dirty="0"/>
              <a:t>Add table</a:t>
            </a:r>
          </a:p>
        </p:txBody>
      </p:sp>
      <p:sp>
        <p:nvSpPr>
          <p:cNvPr id="8" name="Title 1">
            <a:extLst>
              <a:ext uri="{FF2B5EF4-FFF2-40B4-BE49-F238E27FC236}">
                <a16:creationId xmlns:a16="http://schemas.microsoft.com/office/drawing/2014/main" id="{A6B8A2C8-F818-400B-AA9D-F517A11CFB98}"/>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0" name="Text Placeholder 3">
            <a:extLst>
              <a:ext uri="{FF2B5EF4-FFF2-40B4-BE49-F238E27FC236}">
                <a16:creationId xmlns:a16="http://schemas.microsoft.com/office/drawing/2014/main" id="{F23AF189-54C8-4682-90AF-B2D0581D368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6457686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ubtitle &amp; tab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801FAED1-3BDC-4517-B5E4-D412EC0FFF2A}"/>
              </a:ext>
            </a:extLst>
          </p:cNvPr>
          <p:cNvSpPr>
            <a:spLocks noGrp="1"/>
          </p:cNvSpPr>
          <p:nvPr>
            <p:ph type="tbl" sz="quarter" idx="12" hasCustomPrompt="1"/>
          </p:nvPr>
        </p:nvSpPr>
        <p:spPr>
          <a:xfrm>
            <a:off x="906462" y="1592263"/>
            <a:ext cx="10393361" cy="4265613"/>
          </a:xfrm>
          <a:solidFill>
            <a:schemeClr val="bg2">
              <a:lumMod val="20000"/>
              <a:lumOff val="80000"/>
            </a:schemeClr>
          </a:solidFill>
        </p:spPr>
        <p:txBody>
          <a:bodyPr/>
          <a:lstStyle>
            <a:lvl1pPr marL="0" indent="0">
              <a:buNone/>
              <a:defRPr sz="1600"/>
            </a:lvl1pPr>
          </a:lstStyle>
          <a:p>
            <a:r>
              <a:rPr lang="en-GB" dirty="0"/>
              <a:t>Add table</a:t>
            </a:r>
          </a:p>
        </p:txBody>
      </p:sp>
      <p:sp>
        <p:nvSpPr>
          <p:cNvPr id="7" name="Title 1">
            <a:extLst>
              <a:ext uri="{FF2B5EF4-FFF2-40B4-BE49-F238E27FC236}">
                <a16:creationId xmlns:a16="http://schemas.microsoft.com/office/drawing/2014/main" id="{1C1F7C03-37EE-463A-A910-97529A017ED9}"/>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D68EE590-3ED0-4815-8767-B8E90785ACD9}"/>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1907984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ubtitle, content &amp; large pictu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CEB854-CE92-4FA8-8665-63D883D8BED3}"/>
              </a:ext>
            </a:extLst>
          </p:cNvPr>
          <p:cNvSpPr/>
          <p:nvPr userDrawn="1"/>
        </p:nvSpPr>
        <p:spPr bwMode="gray">
          <a:xfrm>
            <a:off x="359596" y="811658"/>
            <a:ext cx="11743361" cy="40343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bg1"/>
              </a:solidFill>
              <a:latin typeface="Brave Sans" panose="020B0504020101010102" pitchFamily="34" charset="0"/>
              <a:cs typeface="Brave Sans" panose="020B0504020101010102" pitchFamily="34" charset="0"/>
            </a:endParaRPr>
          </a:p>
        </p:txBody>
      </p:sp>
      <p:cxnSp>
        <p:nvCxnSpPr>
          <p:cNvPr id="11" name="Straight Connector 10">
            <a:extLst>
              <a:ext uri="{FF2B5EF4-FFF2-40B4-BE49-F238E27FC236}">
                <a16:creationId xmlns:a16="http://schemas.microsoft.com/office/drawing/2014/main" id="{6AC8A76D-ECD1-48DB-AD5F-CE32BFB58777}"/>
              </a:ext>
            </a:extLst>
          </p:cNvPr>
          <p:cNvCxnSpPr>
            <a:cxnSpLocks/>
          </p:cNvCxnSpPr>
          <p:nvPr userDrawn="1"/>
        </p:nvCxnSpPr>
        <p:spPr>
          <a:xfrm>
            <a:off x="906463" y="1074695"/>
            <a:ext cx="5868908"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2" y="1585430"/>
            <a:ext cx="5868909" cy="4272445"/>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7">
            <a:extLst>
              <a:ext uri="{FF2B5EF4-FFF2-40B4-BE49-F238E27FC236}">
                <a16:creationId xmlns:a16="http://schemas.microsoft.com/office/drawing/2014/main" id="{35BB7F6E-5153-4780-80FD-C3880708F546}"/>
              </a:ext>
            </a:extLst>
          </p:cNvPr>
          <p:cNvSpPr>
            <a:spLocks noGrp="1"/>
          </p:cNvSpPr>
          <p:nvPr>
            <p:ph type="pic" sz="quarter" idx="20" hasCustomPrompt="1"/>
          </p:nvPr>
        </p:nvSpPr>
        <p:spPr>
          <a:xfrm>
            <a:off x="7227066" y="630237"/>
            <a:ext cx="4072759" cy="5227635"/>
          </a:xfrm>
          <a:solidFill>
            <a:schemeClr val="bg2">
              <a:lumMod val="95000"/>
            </a:schemeClr>
          </a:solidFill>
        </p:spPr>
        <p:txBody>
          <a:bodyPr vert="horz" lIns="0" tIns="45720" rIns="91440" bIns="45720" rtlCol="0">
            <a:noAutofit/>
          </a:bodyPr>
          <a:lstStyle>
            <a:lvl1pPr>
              <a:defRPr lang="en-GB" dirty="0">
                <a:solidFill>
                  <a:schemeClr val="bg1"/>
                </a:solidFill>
              </a:defRPr>
            </a:lvl1pPr>
          </a:lstStyle>
          <a:p>
            <a:pPr marL="0" lvl="0" indent="0">
              <a:buNone/>
            </a:pPr>
            <a:r>
              <a:rPr lang="en-GB" dirty="0"/>
              <a:t>Add picture</a:t>
            </a:r>
          </a:p>
        </p:txBody>
      </p:sp>
      <p:sp>
        <p:nvSpPr>
          <p:cNvPr id="9" name="Text Placeholder 9">
            <a:extLst>
              <a:ext uri="{FF2B5EF4-FFF2-40B4-BE49-F238E27FC236}">
                <a16:creationId xmlns:a16="http://schemas.microsoft.com/office/drawing/2014/main" id="{9F34B7CA-F8C7-4C5F-BB60-E4395928D429}"/>
              </a:ext>
            </a:extLst>
          </p:cNvPr>
          <p:cNvSpPr>
            <a:spLocks noGrp="1"/>
          </p:cNvSpPr>
          <p:nvPr>
            <p:ph type="body" sz="quarter" idx="21" hasCustomPrompt="1"/>
          </p:nvPr>
        </p:nvSpPr>
        <p:spPr>
          <a:xfrm>
            <a:off x="7227066" y="5386688"/>
            <a:ext cx="4072759" cy="471184"/>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10" name="Title 1">
            <a:extLst>
              <a:ext uri="{FF2B5EF4-FFF2-40B4-BE49-F238E27FC236}">
                <a16:creationId xmlns:a16="http://schemas.microsoft.com/office/drawing/2014/main" id="{7D83CB9C-45E0-4B08-AB03-C2C5F4C24057}"/>
              </a:ext>
            </a:extLst>
          </p:cNvPr>
          <p:cNvSpPr>
            <a:spLocks noGrp="1"/>
          </p:cNvSpPr>
          <p:nvPr>
            <p:ph type="title" hasCustomPrompt="1"/>
          </p:nvPr>
        </p:nvSpPr>
        <p:spPr>
          <a:xfrm>
            <a:off x="906463" y="506192"/>
            <a:ext cx="5868909"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2A22B088-EB16-4642-80AC-4C7D87CFAE0B}"/>
              </a:ext>
            </a:extLst>
          </p:cNvPr>
          <p:cNvSpPr>
            <a:spLocks noGrp="1"/>
          </p:cNvSpPr>
          <p:nvPr>
            <p:ph type="body" sz="quarter" idx="10" hasCustomPrompt="1"/>
          </p:nvPr>
        </p:nvSpPr>
        <p:spPr>
          <a:xfrm>
            <a:off x="906464" y="1155943"/>
            <a:ext cx="5868908"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4938819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186DE531-C393-4064-92C3-631DB7E419A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37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556843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EFFBAAE9-671C-40BF-A467-C73C0C8326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6213" y="1395412"/>
            <a:ext cx="11199664" cy="666861"/>
          </a:xfrm>
        </p:spPr>
        <p:txBody>
          <a:bodyPr lIns="0" tIns="0" rIns="0" bIns="0" anchor="ctr" anchorCtr="0">
            <a:noAutofit/>
          </a:bodyPr>
          <a:lstStyle>
            <a:lvl1pPr algn="l">
              <a:defRPr sz="2500" spc="140">
                <a:solidFill>
                  <a:schemeClr val="tx1">
                    <a:lumMod val="75000"/>
                    <a:lumOff val="25000"/>
                  </a:schemeClr>
                </a:solidFill>
                <a:latin typeface="Arial"/>
              </a:defRPr>
            </a:lvl1pPr>
          </a:lstStyle>
          <a:p>
            <a:r>
              <a:rPr lang="en-GB"/>
              <a:t>Click to edit Master title style</a:t>
            </a:r>
            <a:endParaRPr lang="en-US"/>
          </a:p>
        </p:txBody>
      </p:sp>
      <p:sp>
        <p:nvSpPr>
          <p:cNvPr id="7" name="Text Placeholder 2"/>
          <p:cNvSpPr>
            <a:spLocks noGrp="1"/>
          </p:cNvSpPr>
          <p:nvPr>
            <p:ph type="body" idx="10"/>
          </p:nvPr>
        </p:nvSpPr>
        <p:spPr>
          <a:xfrm>
            <a:off x="486213" y="2466616"/>
            <a:ext cx="11199664" cy="3211313"/>
          </a:xfrm>
        </p:spPr>
        <p:txBody>
          <a:bodyPr lIns="0" tIns="0" rIns="0" bIns="0" numCol="2" anchor="t" anchorCtr="0">
            <a:noAutofit/>
          </a:bodyPr>
          <a:lstStyle>
            <a:lvl1pPr marL="0" indent="0" algn="l">
              <a:buNone/>
              <a:defRPr sz="1800" spc="140">
                <a:solidFill>
                  <a:schemeClr val="tx1">
                    <a:lumMod val="75000"/>
                    <a:lumOff val="2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a:p>
            <a:pPr lvl="0"/>
            <a:endParaRPr lang="en-GB"/>
          </a:p>
          <a:p>
            <a:pPr lvl="0"/>
            <a:endParaRPr lang="en-GB"/>
          </a:p>
          <a:p>
            <a:pPr lvl="0"/>
            <a:endParaRPr lang="en-GB"/>
          </a:p>
          <a:p>
            <a:pPr lvl="0"/>
            <a:endParaRPr lang="en-GB"/>
          </a:p>
          <a:p>
            <a:pPr lvl="0"/>
            <a:endParaRPr lang="en-GB"/>
          </a:p>
        </p:txBody>
      </p:sp>
      <p:sp>
        <p:nvSpPr>
          <p:cNvPr id="5" name="Slide Number Placeholder 5">
            <a:extLst>
              <a:ext uri="{FF2B5EF4-FFF2-40B4-BE49-F238E27FC236}">
                <a16:creationId xmlns:a16="http://schemas.microsoft.com/office/drawing/2014/main" id="{3F0245C0-0A6A-41D2-818A-276256A768D2}"/>
              </a:ext>
            </a:extLst>
          </p:cNvPr>
          <p:cNvSpPr>
            <a:spLocks noGrp="1"/>
          </p:cNvSpPr>
          <p:nvPr>
            <p:ph type="sldNum" sz="quarter" idx="12"/>
          </p:nvPr>
        </p:nvSpPr>
        <p:spPr>
          <a:xfrm>
            <a:off x="8610600" y="6356352"/>
            <a:ext cx="2743200" cy="365125"/>
          </a:xfrm>
        </p:spPr>
        <p:txBody>
          <a:bodyPr/>
          <a:lstStyle/>
          <a:p>
            <a:fld id="{A5FD524B-A2CA-44B6-A908-28F8E117AD1A}" type="slidenum">
              <a:rPr lang="en-GB" smtClean="0"/>
              <a:t>‹#›</a:t>
            </a:fld>
            <a:endParaRPr lang="en-GB" dirty="0"/>
          </a:p>
        </p:txBody>
      </p:sp>
    </p:spTree>
    <p:extLst>
      <p:ext uri="{BB962C8B-B14F-4D97-AF65-F5344CB8AC3E}">
        <p14:creationId xmlns:p14="http://schemas.microsoft.com/office/powerpoint/2010/main" val="23599639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DFDBDB-B691-4775-B35D-49FE44CA6F0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65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150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F8C1F9-4BCB-5542-B618-2168CC1272DB}" type="datetime1">
              <a:rPr lang="en-GB" smtClean="0"/>
              <a:t>11/11/2025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83141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ov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88912" y="134754"/>
            <a:ext cx="7233139" cy="1961332"/>
          </a:xfrm>
          <a:prstGeom prst="rect">
            <a:avLst/>
          </a:prstGeom>
        </p:spPr>
        <p:txBody>
          <a:bodyPr lIns="0" tIns="0" rIns="0" bIns="0">
            <a:noAutofit/>
          </a:bodyPr>
          <a:lstStyle>
            <a:lvl1pPr algn="l">
              <a:defRPr sz="2700" baseline="0">
                <a:solidFill>
                  <a:schemeClr val="tx1"/>
                </a:solidFill>
                <a:latin typeface="+mj-lt"/>
              </a:defRPr>
            </a:lvl1pPr>
          </a:lstStyle>
          <a:p>
            <a:r>
              <a:rPr lang="en-GB"/>
              <a:t>Title</a:t>
            </a:r>
          </a:p>
        </p:txBody>
      </p:sp>
      <p:sp>
        <p:nvSpPr>
          <p:cNvPr id="5" name="Content Placeholder 4"/>
          <p:cNvSpPr>
            <a:spLocks noGrp="1"/>
          </p:cNvSpPr>
          <p:nvPr>
            <p:ph sz="quarter" idx="11" hasCustomPrompt="1"/>
          </p:nvPr>
        </p:nvSpPr>
        <p:spPr>
          <a:xfrm>
            <a:off x="3188911" y="2207394"/>
            <a:ext cx="7233683" cy="1681200"/>
          </a:xfrm>
          <a:prstGeom prst="rect">
            <a:avLst/>
          </a:prstGeom>
        </p:spPr>
        <p:txBody>
          <a:bodyPr lIns="0" tIns="46800" rIns="0" bIns="0"/>
          <a:lstStyle>
            <a:lvl1pPr marL="0" indent="0" algn="l">
              <a:buNone/>
              <a:defRPr sz="2700" baseline="0">
                <a:latin typeface="+mn-lt"/>
              </a:defRPr>
            </a:lvl1pPr>
            <a:lvl2pPr>
              <a:defRPr sz="3000">
                <a:latin typeface="+mj-lt"/>
              </a:defRPr>
            </a:lvl2pPr>
            <a:lvl3pPr>
              <a:defRPr sz="3000">
                <a:latin typeface="+mj-lt"/>
              </a:defRPr>
            </a:lvl3pPr>
            <a:lvl4pPr>
              <a:defRPr sz="3000">
                <a:latin typeface="+mj-lt"/>
              </a:defRPr>
            </a:lvl4pPr>
            <a:lvl5pPr>
              <a:defRPr sz="3000">
                <a:latin typeface="+mj-lt"/>
              </a:defRPr>
            </a:lvl5pPr>
          </a:lstStyle>
          <a:p>
            <a:pPr lvl="0"/>
            <a:r>
              <a:rPr lang="en-US"/>
              <a:t>Meeting name</a:t>
            </a:r>
          </a:p>
          <a:p>
            <a:pPr lvl="0"/>
            <a:r>
              <a:rPr lang="en-US"/>
              <a:t>Date</a:t>
            </a:r>
          </a:p>
        </p:txBody>
      </p:sp>
      <p:sp>
        <p:nvSpPr>
          <p:cNvPr id="17" name="Content Placeholder 5"/>
          <p:cNvSpPr>
            <a:spLocks noGrp="1"/>
          </p:cNvSpPr>
          <p:nvPr>
            <p:ph sz="quarter" idx="12"/>
          </p:nvPr>
        </p:nvSpPr>
        <p:spPr>
          <a:xfrm>
            <a:off x="0" y="0"/>
            <a:ext cx="3035808" cy="6858000"/>
          </a:xfrm>
          <a:prstGeom prst="rect">
            <a:avLst/>
          </a:prstGeom>
        </p:spPr>
        <p:txBody>
          <a:bodyPr lIns="0" tIns="0" rIns="0" bIns="0"/>
          <a:lstStyle>
            <a:lvl1pPr marL="0" indent="0">
              <a:buNone/>
              <a:defRPr sz="3000">
                <a:latin typeface="+mn-lt"/>
              </a:defRPr>
            </a:lvl1pPr>
            <a:lvl2pPr>
              <a:defRPr sz="3000">
                <a:latin typeface="+mj-lt"/>
              </a:defRPr>
            </a:lvl2pPr>
            <a:lvl3pPr>
              <a:defRPr sz="3000">
                <a:latin typeface="+mj-lt"/>
              </a:defRPr>
            </a:lvl3pPr>
            <a:lvl4pPr>
              <a:defRPr sz="3000">
                <a:latin typeface="+mj-lt"/>
              </a:defRPr>
            </a:lvl4pPr>
            <a:lvl5pPr>
              <a:defRPr sz="3000">
                <a:latin typeface="+mj-lt"/>
              </a:defRPr>
            </a:lvl5pPr>
          </a:lstStyle>
          <a:p>
            <a:pPr lvl="0"/>
            <a:r>
              <a:rPr lang="en-US"/>
              <a:t>Click to edit Master text styles</a:t>
            </a:r>
          </a:p>
        </p:txBody>
      </p:sp>
      <p:sp>
        <p:nvSpPr>
          <p:cNvPr id="21" name="Circle: Hollow 9">
            <a:extLst>
              <a:ext uri="{FF2B5EF4-FFF2-40B4-BE49-F238E27FC236}">
                <a16:creationId xmlns:a16="http://schemas.microsoft.com/office/drawing/2014/main" id="{D8BF39FF-C0F5-4A51-91F7-02C71E663F13}"/>
              </a:ext>
            </a:extLst>
          </p:cNvPr>
          <p:cNvSpPr>
            <a:spLocks noChangeAspect="1"/>
          </p:cNvSpPr>
          <p:nvPr userDrawn="1"/>
        </p:nvSpPr>
        <p:spPr>
          <a:xfrm>
            <a:off x="11414585" y="6140386"/>
            <a:ext cx="575945" cy="575944"/>
          </a:xfrm>
          <a:prstGeom prst="donut">
            <a:avLst>
              <a:gd name="adj" fmla="val 17657"/>
            </a:avLst>
          </a:pr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GB" sz="1050" b="1" dirty="0">
              <a:solidFill>
                <a:schemeClr val="bg1"/>
              </a:solidFill>
              <a:cs typeface="Arial" pitchFamily="34" charset="0"/>
            </a:endParaRPr>
          </a:p>
        </p:txBody>
      </p:sp>
      <p:sp>
        <p:nvSpPr>
          <p:cNvPr id="22" name="Rectangle 21">
            <a:extLst>
              <a:ext uri="{FF2B5EF4-FFF2-40B4-BE49-F238E27FC236}">
                <a16:creationId xmlns:a16="http://schemas.microsoft.com/office/drawing/2014/main" id="{11ABDF43-ADBE-4B3B-9FF1-EBD434832FDD}"/>
              </a:ext>
            </a:extLst>
          </p:cNvPr>
          <p:cNvSpPr>
            <a:spLocks noChangeAspect="1"/>
          </p:cNvSpPr>
          <p:nvPr userDrawn="1"/>
        </p:nvSpPr>
        <p:spPr>
          <a:xfrm>
            <a:off x="11349807" y="6368432"/>
            <a:ext cx="705415" cy="119852"/>
          </a:xfrm>
          <a:prstGeom prst="rect">
            <a:avLst/>
          </a:pr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GB" sz="1050" b="1" dirty="0">
              <a:solidFill>
                <a:schemeClr val="bg1"/>
              </a:solidFill>
              <a:cs typeface="Arial" pitchFamily="34" charset="0"/>
            </a:endParaRPr>
          </a:p>
        </p:txBody>
      </p:sp>
      <p:sp>
        <p:nvSpPr>
          <p:cNvPr id="23" name="TextBox 22"/>
          <p:cNvSpPr txBox="1"/>
          <p:nvPr userDrawn="1"/>
        </p:nvSpPr>
        <p:spPr>
          <a:xfrm>
            <a:off x="913002" y="6493161"/>
            <a:ext cx="707119" cy="156197"/>
          </a:xfrm>
          <a:prstGeom prst="rect">
            <a:avLst/>
          </a:prstGeom>
          <a:noFill/>
        </p:spPr>
        <p:txBody>
          <a:bodyPr wrap="square" lIns="0" tIns="0" rIns="0" bIns="0" rtlCol="0">
            <a:spAutoFit/>
          </a:bodyPr>
          <a:lstStyle/>
          <a:p>
            <a:pPr algn="l"/>
            <a:fld id="{8552FEF4-43CA-47F9-8A9C-CC0E010519B5}" type="slidenum">
              <a:rPr lang="en-GB" sz="1015" smtClean="0">
                <a:solidFill>
                  <a:schemeClr val="tx1"/>
                </a:solidFill>
              </a:rPr>
              <a:pPr algn="l"/>
              <a:t>‹#›</a:t>
            </a:fld>
            <a:endParaRPr lang="en-GB" sz="1015" dirty="0">
              <a:solidFill>
                <a:schemeClr val="tx1"/>
              </a:solidFill>
            </a:endParaRPr>
          </a:p>
        </p:txBody>
      </p:sp>
      <p:sp>
        <p:nvSpPr>
          <p:cNvPr id="24" name="Rectangle 23"/>
          <p:cNvSpPr/>
          <p:nvPr userDrawn="1"/>
        </p:nvSpPr>
        <p:spPr>
          <a:xfrm>
            <a:off x="2963808" y="0"/>
            <a:ext cx="72000" cy="6868800"/>
          </a:xfrm>
          <a:prstGeom prst="rect">
            <a:avLst/>
          </a:prstGeom>
          <a:solidFill>
            <a:schemeClr val="tx1">
              <a:lumMod val="20000"/>
              <a:lumOff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GB" sz="1050" b="1" dirty="0">
              <a:solidFill>
                <a:schemeClr val="bg1"/>
              </a:solidFill>
              <a:cs typeface="Arial" pitchFamily="34" charset="0"/>
            </a:endParaRPr>
          </a:p>
        </p:txBody>
      </p:sp>
      <p:sp>
        <p:nvSpPr>
          <p:cNvPr id="14" name="Rectangle 13">
            <a:extLst>
              <a:ext uri="{FF2B5EF4-FFF2-40B4-BE49-F238E27FC236}">
                <a16:creationId xmlns:a16="http://schemas.microsoft.com/office/drawing/2014/main" id="{56B8CC57-B242-47B8-8D6E-C5789BBC15AC}"/>
              </a:ext>
            </a:extLst>
          </p:cNvPr>
          <p:cNvSpPr>
            <a:spLocks/>
          </p:cNvSpPr>
          <p:nvPr userDrawn="1"/>
        </p:nvSpPr>
        <p:spPr>
          <a:xfrm>
            <a:off x="3188909" y="6366169"/>
            <a:ext cx="8097131" cy="122115"/>
          </a:xfrm>
          <a:prstGeom prst="rect">
            <a:avLst/>
          </a:pr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83077" bIns="83077" rtlCol="0" anchor="ctr" anchorCtr="0"/>
          <a:lstStyle/>
          <a:p>
            <a:pPr algn="l"/>
            <a:endParaRPr lang="en-GB" sz="1292" b="1" dirty="0">
              <a:solidFill>
                <a:schemeClr val="bg1"/>
              </a:solidFill>
              <a:cs typeface="Arial" pitchFamily="34" charset="0"/>
            </a:endParaRPr>
          </a:p>
        </p:txBody>
      </p:sp>
      <p:sp>
        <p:nvSpPr>
          <p:cNvPr id="10" name="Rectangle 9">
            <a:extLst>
              <a:ext uri="{FF2B5EF4-FFF2-40B4-BE49-F238E27FC236}">
                <a16:creationId xmlns:a16="http://schemas.microsoft.com/office/drawing/2014/main" id="{9A8D1E50-8A67-4AD1-9226-DC0E21F039B4}"/>
              </a:ext>
            </a:extLst>
          </p:cNvPr>
          <p:cNvSpPr/>
          <p:nvPr userDrawn="1"/>
        </p:nvSpPr>
        <p:spPr>
          <a:xfrm>
            <a:off x="3380013" y="6488284"/>
            <a:ext cx="8669179" cy="338554"/>
          </a:xfrm>
          <a:prstGeom prst="rect">
            <a:avLst/>
          </a:prstGeom>
        </p:spPr>
        <p:txBody>
          <a:bodyPr wrap="square">
            <a:noAutofit/>
          </a:bodyPr>
          <a:lstStyle/>
          <a:p>
            <a:pPr algn="ctr"/>
            <a:r>
              <a:rPr lang="en-US" sz="600" i="1" dirty="0">
                <a:solidFill>
                  <a:schemeClr val="tx1"/>
                </a:solidFill>
              </a:rPr>
              <a:t>This document reflects ongoing work and discussions within TfL and is subject to change. It is not intended to reflect or represent any formal TfL/LU views or policy.  Its subject matter may relate to issues which would be subject to consultation and appropriate decision making. Its contents are confidential and should not be disclosed to any unauthorised persons without the prior agreement of TfL.</a:t>
            </a:r>
            <a:endParaRPr lang="en-GB" sz="600" i="1" dirty="0">
              <a:solidFill>
                <a:schemeClr val="tx1"/>
              </a:solidFill>
            </a:endParaRPr>
          </a:p>
        </p:txBody>
      </p:sp>
    </p:spTree>
    <p:extLst>
      <p:ext uri="{BB962C8B-B14F-4D97-AF65-F5344CB8AC3E}">
        <p14:creationId xmlns:p14="http://schemas.microsoft.com/office/powerpoint/2010/main" val="1332207463"/>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A8030809-F872-4217-BB9E-BDE66ACEF6A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6321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06463" y="1057343"/>
            <a:ext cx="10393362" cy="4800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20308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Cover">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B0BAE8-3627-41FC-A022-A3B4B8226BBD}"/>
              </a:ext>
            </a:extLst>
          </p:cNvPr>
          <p:cNvSpPr/>
          <p:nvPr userDrawn="1"/>
        </p:nvSpPr>
        <p:spPr>
          <a:xfrm>
            <a:off x="0" y="0"/>
            <a:ext cx="12192000" cy="6858000"/>
          </a:xfrm>
          <a:prstGeom prst="rect">
            <a:avLst/>
          </a:prstGeom>
          <a:solidFill>
            <a:schemeClr val="tx1"/>
          </a:solidFill>
        </p:spPr>
        <p:txBody>
          <a:bodyPr wrap="square" rtlCol="0" anchor="ctr">
            <a:noAutofit/>
          </a:bodyPr>
          <a:lstStyle/>
          <a:p>
            <a:pPr algn="l"/>
            <a:endParaRPr lang="en-GB" sz="1600" b="1" dirty="0"/>
          </a:p>
        </p:txBody>
      </p:sp>
      <p:sp>
        <p:nvSpPr>
          <p:cNvPr id="2" name="Title 1"/>
          <p:cNvSpPr>
            <a:spLocks noGrp="1"/>
          </p:cNvSpPr>
          <p:nvPr>
            <p:ph type="ctrTitle" hasCustomPrompt="1"/>
          </p:nvPr>
        </p:nvSpPr>
        <p:spPr>
          <a:xfrm>
            <a:off x="913001" y="134754"/>
            <a:ext cx="11135525" cy="1961332"/>
          </a:xfrm>
          <a:prstGeom prst="rect">
            <a:avLst/>
          </a:prstGeom>
        </p:spPr>
        <p:txBody>
          <a:bodyPr lIns="0" tIns="0" rIns="0" bIns="0">
            <a:noAutofit/>
          </a:bodyPr>
          <a:lstStyle>
            <a:lvl1pPr algn="l">
              <a:defRPr sz="3600" baseline="0">
                <a:solidFill>
                  <a:schemeClr val="bg1"/>
                </a:solidFill>
                <a:latin typeface="+mj-lt"/>
              </a:defRPr>
            </a:lvl1pPr>
          </a:lstStyle>
          <a:p>
            <a:r>
              <a:rPr lang="en-GB"/>
              <a:t>Title</a:t>
            </a:r>
          </a:p>
        </p:txBody>
      </p:sp>
      <p:sp>
        <p:nvSpPr>
          <p:cNvPr id="5" name="Content Placeholder 4"/>
          <p:cNvSpPr>
            <a:spLocks noGrp="1"/>
          </p:cNvSpPr>
          <p:nvPr>
            <p:ph sz="quarter" idx="11" hasCustomPrompt="1"/>
          </p:nvPr>
        </p:nvSpPr>
        <p:spPr>
          <a:xfrm>
            <a:off x="912830" y="3080715"/>
            <a:ext cx="11136362" cy="1681200"/>
          </a:xfrm>
          <a:prstGeom prst="rect">
            <a:avLst/>
          </a:prstGeom>
        </p:spPr>
        <p:txBody>
          <a:bodyPr lIns="0" tIns="46800" rIns="0" bIns="0"/>
          <a:lstStyle>
            <a:lvl1pPr marL="0" indent="0" algn="l">
              <a:buNone/>
              <a:defRPr sz="3600" baseline="0">
                <a:solidFill>
                  <a:schemeClr val="bg1"/>
                </a:solidFill>
                <a:latin typeface="+mn-lt"/>
              </a:defRPr>
            </a:lvl1pPr>
            <a:lvl2pPr>
              <a:defRPr sz="4000">
                <a:latin typeface="+mj-lt"/>
              </a:defRPr>
            </a:lvl2pPr>
            <a:lvl3pPr>
              <a:defRPr sz="4000">
                <a:latin typeface="+mj-lt"/>
              </a:defRPr>
            </a:lvl3pPr>
            <a:lvl4pPr>
              <a:defRPr sz="4000">
                <a:latin typeface="+mj-lt"/>
              </a:defRPr>
            </a:lvl4pPr>
            <a:lvl5pPr>
              <a:defRPr sz="4000">
                <a:latin typeface="+mj-lt"/>
              </a:defRPr>
            </a:lvl5pPr>
          </a:lstStyle>
          <a:p>
            <a:pPr lvl="0"/>
            <a:r>
              <a:rPr lang="en-US"/>
              <a:t>Meeting name</a:t>
            </a:r>
          </a:p>
          <a:p>
            <a:pPr lvl="0"/>
            <a:r>
              <a:rPr lang="en-US"/>
              <a:t>Date</a:t>
            </a:r>
          </a:p>
        </p:txBody>
      </p:sp>
      <p:sp>
        <p:nvSpPr>
          <p:cNvPr id="23" name="TextBox 22"/>
          <p:cNvSpPr txBox="1"/>
          <p:nvPr userDrawn="1"/>
        </p:nvSpPr>
        <p:spPr>
          <a:xfrm>
            <a:off x="913001" y="6493160"/>
            <a:ext cx="707119" cy="208390"/>
          </a:xfrm>
          <a:prstGeom prst="rect">
            <a:avLst/>
          </a:prstGeom>
          <a:noFill/>
        </p:spPr>
        <p:txBody>
          <a:bodyPr wrap="square" lIns="0" tIns="0" rIns="0" bIns="0" rtlCol="0">
            <a:spAutoFit/>
          </a:bodyPr>
          <a:lstStyle/>
          <a:p>
            <a:pPr algn="l"/>
            <a:fld id="{8552FEF4-43CA-47F9-8A9C-CC0E010519B5}" type="slidenum">
              <a:rPr lang="en-GB" sz="1354" smtClean="0">
                <a:solidFill>
                  <a:schemeClr val="tx1"/>
                </a:solidFill>
              </a:rPr>
              <a:pPr algn="l"/>
              <a:t>‹#›</a:t>
            </a:fld>
            <a:endParaRPr lang="en-GB" sz="1354" dirty="0">
              <a:solidFill>
                <a:schemeClr val="tx1"/>
              </a:solidFill>
            </a:endParaRPr>
          </a:p>
        </p:txBody>
      </p:sp>
      <p:sp>
        <p:nvSpPr>
          <p:cNvPr id="12" name="Circle: Hollow 11">
            <a:extLst>
              <a:ext uri="{FF2B5EF4-FFF2-40B4-BE49-F238E27FC236}">
                <a16:creationId xmlns:a16="http://schemas.microsoft.com/office/drawing/2014/main" id="{3C19B4E7-2A15-4830-9AB0-F9CA36A8199D}"/>
              </a:ext>
            </a:extLst>
          </p:cNvPr>
          <p:cNvSpPr>
            <a:spLocks noChangeAspect="1"/>
          </p:cNvSpPr>
          <p:nvPr userDrawn="1"/>
        </p:nvSpPr>
        <p:spPr>
          <a:xfrm>
            <a:off x="207586" y="6140386"/>
            <a:ext cx="575945" cy="575944"/>
          </a:xfrm>
          <a:prstGeom prst="donut">
            <a:avLst>
              <a:gd name="adj" fmla="val 17657"/>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GB" sz="1400" b="1" dirty="0">
              <a:solidFill>
                <a:schemeClr val="bg1"/>
              </a:solidFill>
              <a:cs typeface="Arial" pitchFamily="34" charset="0"/>
            </a:endParaRPr>
          </a:p>
        </p:txBody>
      </p:sp>
      <p:sp>
        <p:nvSpPr>
          <p:cNvPr id="13" name="Rectangle 12">
            <a:extLst>
              <a:ext uri="{FF2B5EF4-FFF2-40B4-BE49-F238E27FC236}">
                <a16:creationId xmlns:a16="http://schemas.microsoft.com/office/drawing/2014/main" id="{5CCAE6B8-B2E1-4749-ABE2-54BD5919532B}"/>
              </a:ext>
            </a:extLst>
          </p:cNvPr>
          <p:cNvSpPr>
            <a:spLocks noChangeAspect="1"/>
          </p:cNvSpPr>
          <p:nvPr userDrawn="1"/>
        </p:nvSpPr>
        <p:spPr>
          <a:xfrm>
            <a:off x="142808" y="6368432"/>
            <a:ext cx="705415" cy="119852"/>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GB" sz="1400" b="1" dirty="0">
              <a:solidFill>
                <a:schemeClr val="bg1"/>
              </a:solidFill>
              <a:cs typeface="Arial" pitchFamily="34" charset="0"/>
            </a:endParaRPr>
          </a:p>
        </p:txBody>
      </p:sp>
      <p:sp>
        <p:nvSpPr>
          <p:cNvPr id="15" name="Rectangle 14">
            <a:extLst>
              <a:ext uri="{FF2B5EF4-FFF2-40B4-BE49-F238E27FC236}">
                <a16:creationId xmlns:a16="http://schemas.microsoft.com/office/drawing/2014/main" id="{A2DAFC54-AE6D-4E80-873A-632DEE4C49BD}"/>
              </a:ext>
            </a:extLst>
          </p:cNvPr>
          <p:cNvSpPr>
            <a:spLocks/>
          </p:cNvSpPr>
          <p:nvPr userDrawn="1"/>
        </p:nvSpPr>
        <p:spPr>
          <a:xfrm>
            <a:off x="913001" y="6368434"/>
            <a:ext cx="11142000" cy="122115"/>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110769" bIns="110769" rtlCol="0" anchor="ctr" anchorCtr="0"/>
          <a:lstStyle/>
          <a:p>
            <a:pPr algn="l"/>
            <a:endParaRPr lang="en-GB" sz="1723" b="1" dirty="0">
              <a:solidFill>
                <a:schemeClr val="bg1"/>
              </a:solidFill>
              <a:cs typeface="Arial" pitchFamily="34" charset="0"/>
            </a:endParaRPr>
          </a:p>
        </p:txBody>
      </p:sp>
      <p:sp>
        <p:nvSpPr>
          <p:cNvPr id="9" name="Rectangle 8">
            <a:extLst>
              <a:ext uri="{FF2B5EF4-FFF2-40B4-BE49-F238E27FC236}">
                <a16:creationId xmlns:a16="http://schemas.microsoft.com/office/drawing/2014/main" id="{F0E46074-4D22-4494-8894-E5E5256FC4F7}"/>
              </a:ext>
            </a:extLst>
          </p:cNvPr>
          <p:cNvSpPr/>
          <p:nvPr userDrawn="1"/>
        </p:nvSpPr>
        <p:spPr>
          <a:xfrm>
            <a:off x="912831" y="6488284"/>
            <a:ext cx="11136362" cy="338554"/>
          </a:xfrm>
          <a:prstGeom prst="rect">
            <a:avLst/>
          </a:prstGeom>
        </p:spPr>
        <p:txBody>
          <a:bodyPr wrap="square">
            <a:noAutofit/>
          </a:bodyPr>
          <a:lstStyle/>
          <a:p>
            <a:pPr algn="ctr"/>
            <a:endParaRPr lang="en-GB" sz="800" i="1" dirty="0">
              <a:solidFill>
                <a:schemeClr val="bg1"/>
              </a:solidFill>
            </a:endParaRPr>
          </a:p>
        </p:txBody>
      </p:sp>
    </p:spTree>
    <p:extLst>
      <p:ext uri="{BB962C8B-B14F-4D97-AF65-F5344CB8AC3E}">
        <p14:creationId xmlns:p14="http://schemas.microsoft.com/office/powerpoint/2010/main" val="2424860863"/>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ext Layout">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0"/>
            <a:ext cx="3035808" cy="6858000"/>
          </a:xfrm>
          <a:prstGeom prst="rect">
            <a:avLst/>
          </a:pr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GB" sz="1400" b="1" dirty="0">
              <a:solidFill>
                <a:schemeClr val="bg1"/>
              </a:solidFill>
              <a:cs typeface="Arial" pitchFamily="34" charset="0"/>
            </a:endParaRPr>
          </a:p>
        </p:txBody>
      </p:sp>
      <p:sp>
        <p:nvSpPr>
          <p:cNvPr id="2" name="Title 1"/>
          <p:cNvSpPr>
            <a:spLocks noGrp="1"/>
          </p:cNvSpPr>
          <p:nvPr>
            <p:ph type="ctrTitle"/>
          </p:nvPr>
        </p:nvSpPr>
        <p:spPr>
          <a:xfrm>
            <a:off x="142808" y="134754"/>
            <a:ext cx="2750193" cy="1680099"/>
          </a:xfrm>
          <a:prstGeom prst="rect">
            <a:avLst/>
          </a:prstGeom>
        </p:spPr>
        <p:txBody>
          <a:bodyPr lIns="0" tIns="0" rIns="0" bIns="0">
            <a:noAutofit/>
          </a:bodyPr>
          <a:lstStyle>
            <a:lvl1pPr algn="l">
              <a:defRPr sz="2800">
                <a:solidFill>
                  <a:schemeClr val="bg1"/>
                </a:solidFill>
                <a:latin typeface="NJFont Medium" panose="020B0603020304020204" pitchFamily="34" charset="0"/>
              </a:defRPr>
            </a:lvl1pPr>
          </a:lstStyle>
          <a:p>
            <a:endParaRPr lang="en-GB"/>
          </a:p>
        </p:txBody>
      </p:sp>
      <p:sp>
        <p:nvSpPr>
          <p:cNvPr id="19" name="Rectangle 18">
            <a:extLst>
              <a:ext uri="{FF2B5EF4-FFF2-40B4-BE49-F238E27FC236}">
                <a16:creationId xmlns:a16="http://schemas.microsoft.com/office/drawing/2014/main" id="{8FEE5436-E5E4-4DC6-9BAF-BF36D4EBE271}"/>
              </a:ext>
            </a:extLst>
          </p:cNvPr>
          <p:cNvSpPr>
            <a:spLocks/>
          </p:cNvSpPr>
          <p:nvPr userDrawn="1"/>
        </p:nvSpPr>
        <p:spPr>
          <a:xfrm>
            <a:off x="913001" y="6368434"/>
            <a:ext cx="1980000" cy="122115"/>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110769" bIns="110769" rtlCol="0" anchor="ctr" anchorCtr="0"/>
          <a:lstStyle/>
          <a:p>
            <a:pPr algn="l"/>
            <a:endParaRPr lang="en-GB" sz="1723" b="1" dirty="0">
              <a:solidFill>
                <a:schemeClr val="bg1"/>
              </a:solidFill>
              <a:cs typeface="Arial" pitchFamily="34" charset="0"/>
            </a:endParaRPr>
          </a:p>
        </p:txBody>
      </p:sp>
      <p:sp>
        <p:nvSpPr>
          <p:cNvPr id="10" name="Circle: Hollow 9">
            <a:extLst>
              <a:ext uri="{FF2B5EF4-FFF2-40B4-BE49-F238E27FC236}">
                <a16:creationId xmlns:a16="http://schemas.microsoft.com/office/drawing/2014/main" id="{D8BF39FF-C0F5-4A51-91F7-02C71E663F13}"/>
              </a:ext>
            </a:extLst>
          </p:cNvPr>
          <p:cNvSpPr>
            <a:spLocks noChangeAspect="1"/>
          </p:cNvSpPr>
          <p:nvPr userDrawn="1"/>
        </p:nvSpPr>
        <p:spPr>
          <a:xfrm>
            <a:off x="207586" y="6140386"/>
            <a:ext cx="575945" cy="575944"/>
          </a:xfrm>
          <a:prstGeom prst="donut">
            <a:avLst>
              <a:gd name="adj" fmla="val 17657"/>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GB" sz="1400" b="1" dirty="0">
              <a:solidFill>
                <a:schemeClr val="bg1"/>
              </a:solidFill>
              <a:cs typeface="Arial" pitchFamily="34" charset="0"/>
            </a:endParaRPr>
          </a:p>
        </p:txBody>
      </p:sp>
      <p:sp>
        <p:nvSpPr>
          <p:cNvPr id="11" name="Rectangle 10">
            <a:extLst>
              <a:ext uri="{FF2B5EF4-FFF2-40B4-BE49-F238E27FC236}">
                <a16:creationId xmlns:a16="http://schemas.microsoft.com/office/drawing/2014/main" id="{11ABDF43-ADBE-4B3B-9FF1-EBD434832FDD}"/>
              </a:ext>
            </a:extLst>
          </p:cNvPr>
          <p:cNvSpPr>
            <a:spLocks noChangeAspect="1"/>
          </p:cNvSpPr>
          <p:nvPr userDrawn="1"/>
        </p:nvSpPr>
        <p:spPr>
          <a:xfrm>
            <a:off x="142808" y="6368432"/>
            <a:ext cx="705415" cy="119852"/>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GB" sz="1400" b="1" dirty="0">
              <a:solidFill>
                <a:schemeClr val="bg1"/>
              </a:solidFill>
              <a:cs typeface="Arial" pitchFamily="34" charset="0"/>
            </a:endParaRPr>
          </a:p>
        </p:txBody>
      </p:sp>
      <p:sp>
        <p:nvSpPr>
          <p:cNvPr id="15" name="Content Placeholder 2"/>
          <p:cNvSpPr>
            <a:spLocks noGrp="1"/>
          </p:cNvSpPr>
          <p:nvPr userDrawn="1">
            <p:ph idx="1"/>
          </p:nvPr>
        </p:nvSpPr>
        <p:spPr>
          <a:xfrm>
            <a:off x="3157086" y="134754"/>
            <a:ext cx="8903369" cy="6581575"/>
          </a:xfrm>
          <a:prstGeom prst="rect">
            <a:avLst/>
          </a:prstGeom>
        </p:spPr>
        <p:txBody>
          <a:bodyPr lIns="0" tIns="0" rIns="0" bIns="0"/>
          <a:lstStyle>
            <a:lvl1pPr marL="222750" indent="-222750">
              <a:buFont typeface="Arial" panose="020B0604020202020204" pitchFamily="34" charset="0"/>
              <a:buChar char="•"/>
              <a:defRPr sz="2215">
                <a:solidFill>
                  <a:schemeClr val="tx1"/>
                </a:solidFill>
                <a:latin typeface="+mn-lt"/>
              </a:defRPr>
            </a:lvl1pPr>
            <a:lvl2pPr marL="445499" indent="-222750">
              <a:buFont typeface="Arial" panose="020B0604020202020204" pitchFamily="34" charset="0"/>
              <a:buChar char="•"/>
              <a:defRPr sz="2215">
                <a:solidFill>
                  <a:schemeClr val="tx1"/>
                </a:solidFill>
                <a:latin typeface="+mn-lt"/>
              </a:defRPr>
            </a:lvl2pPr>
            <a:lvl3pPr marL="552966" indent="-107467">
              <a:buFont typeface="Arial" panose="020B0604020202020204" pitchFamily="34" charset="0"/>
              <a:buChar char="•"/>
              <a:defRPr sz="1969">
                <a:solidFill>
                  <a:schemeClr val="tx1"/>
                </a:solidFill>
                <a:latin typeface="+mn-lt"/>
              </a:defRPr>
            </a:lvl3pPr>
            <a:lvl4pPr marL="658479" indent="-105513">
              <a:buFont typeface="Arial" panose="020B0604020202020204" pitchFamily="34" charset="0"/>
              <a:buChar char="•"/>
              <a:defRPr sz="1723">
                <a:solidFill>
                  <a:schemeClr val="tx1"/>
                </a:solidFill>
                <a:latin typeface="+mn-lt"/>
              </a:defRPr>
            </a:lvl4pPr>
            <a:lvl5pPr marL="775717" indent="-117237">
              <a:buFont typeface="Arial" panose="020B0604020202020204" pitchFamily="34" charset="0"/>
              <a:buChar char="•"/>
              <a:defRPr sz="160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Box 11"/>
          <p:cNvSpPr txBox="1"/>
          <p:nvPr userDrawn="1"/>
        </p:nvSpPr>
        <p:spPr>
          <a:xfrm>
            <a:off x="913001" y="6493160"/>
            <a:ext cx="707119" cy="208390"/>
          </a:xfrm>
          <a:prstGeom prst="rect">
            <a:avLst/>
          </a:prstGeom>
          <a:noFill/>
        </p:spPr>
        <p:txBody>
          <a:bodyPr wrap="square" lIns="0" tIns="0" rIns="0" bIns="0" rtlCol="0">
            <a:spAutoFit/>
          </a:bodyPr>
          <a:lstStyle/>
          <a:p>
            <a:pPr algn="l"/>
            <a:fld id="{8552FEF4-43CA-47F9-8A9C-CC0E010519B5}" type="slidenum">
              <a:rPr lang="en-GB" sz="1354" smtClean="0">
                <a:solidFill>
                  <a:schemeClr val="bg1"/>
                </a:solidFill>
              </a:rPr>
              <a:pPr algn="l"/>
              <a:t>‹#›</a:t>
            </a:fld>
            <a:endParaRPr lang="en-GB" sz="1354" dirty="0">
              <a:solidFill>
                <a:schemeClr val="bg1"/>
              </a:solidFill>
            </a:endParaRPr>
          </a:p>
        </p:txBody>
      </p:sp>
      <p:sp>
        <p:nvSpPr>
          <p:cNvPr id="4" name="Content Placeholder 3"/>
          <p:cNvSpPr>
            <a:spLocks noGrp="1"/>
          </p:cNvSpPr>
          <p:nvPr>
            <p:ph sz="quarter" idx="10" hasCustomPrompt="1"/>
          </p:nvPr>
        </p:nvSpPr>
        <p:spPr>
          <a:xfrm>
            <a:off x="142808" y="2343149"/>
            <a:ext cx="2750400" cy="3629026"/>
          </a:xfrm>
          <a:prstGeom prst="rect">
            <a:avLst/>
          </a:prstGeom>
        </p:spPr>
        <p:txBody>
          <a:bodyPr lIns="0" tIns="0" rIns="0" bIns="0"/>
          <a:lstStyle>
            <a:lvl1pPr marL="0" marR="0" indent="0" algn="l" defTabSz="1125472" rtl="0" eaLnBrk="1" fontAlgn="auto" latinLnBrk="0" hangingPunct="1">
              <a:lnSpc>
                <a:spcPct val="125000"/>
              </a:lnSpc>
              <a:spcBef>
                <a:spcPct val="20000"/>
              </a:spcBef>
              <a:spcAft>
                <a:spcPts val="0"/>
              </a:spcAft>
              <a:buClr>
                <a:schemeClr val="tx1"/>
              </a:buClr>
              <a:buSzTx/>
              <a:buFont typeface="Arial" pitchFamily="34" charset="0"/>
              <a:buNone/>
              <a:tabLst/>
              <a:defRPr sz="2000">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marL="0" marR="0" lvl="0" indent="0" algn="l" defTabSz="1125472" rtl="0" eaLnBrk="1" fontAlgn="auto" latinLnBrk="0" hangingPunct="1">
              <a:lnSpc>
                <a:spcPct val="125000"/>
              </a:lnSpc>
              <a:spcBef>
                <a:spcPct val="20000"/>
              </a:spcBef>
              <a:spcAft>
                <a:spcPts val="0"/>
              </a:spcAft>
              <a:buClr>
                <a:schemeClr val="tx1"/>
              </a:buClr>
              <a:buSzTx/>
              <a:buFont typeface="Arial" pitchFamily="34" charset="0"/>
              <a:buNone/>
              <a:tabLst/>
              <a:defRPr/>
            </a:pPr>
            <a:r>
              <a:rPr lang="en-GB"/>
              <a:t>High level narrative (if required)</a:t>
            </a:r>
          </a:p>
        </p:txBody>
      </p:sp>
    </p:spTree>
    <p:extLst>
      <p:ext uri="{BB962C8B-B14F-4D97-AF65-F5344CB8AC3E}">
        <p14:creationId xmlns:p14="http://schemas.microsoft.com/office/powerpoint/2010/main" val="2618382940"/>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3"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44583482"/>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Title Text"/>
          <p:cNvSpPr txBox="1">
            <a:spLocks noGrp="1"/>
          </p:cNvSpPr>
          <p:nvPr>
            <p:ph type="title"/>
          </p:nvPr>
        </p:nvSpPr>
        <p:spPr>
          <a:prstGeom prst="rect">
            <a:avLst/>
          </a:prstGeom>
        </p:spPr>
        <p:txBody>
          <a:bodyPr/>
          <a:lstStyle/>
          <a:p>
            <a:r>
              <a:t>Title Text</a:t>
            </a:r>
          </a:p>
        </p:txBody>
      </p:sp>
      <p:sp>
        <p:nvSpPr>
          <p:cNvPr id="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50424972"/>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1"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2669808"/>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65396745"/>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48"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9"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0"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03796394"/>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3251843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CFCA1F-8712-E642-85DD-DDBD1DE1FF6F}" type="datetime1">
              <a:rPr lang="en-GB" smtClean="0"/>
              <a:t>11/11/2025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21735952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42729068"/>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73"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4"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5"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3792333"/>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83"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4"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5"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0508988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B2560-C219-D442-A5DD-DA5343A7081C}" type="datetime1">
              <a:rPr lang="en-GB" smtClean="0"/>
              <a:t>11/11/2025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2294406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8ABC5B-45E3-8D44-8E91-922210813F37}" type="datetime1">
              <a:rPr lang="en-GB" smtClean="0"/>
              <a:t>11/11/2025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1310835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96DF3D-D570-6848-98D5-E444562A2157}" type="datetime1">
              <a:rPr lang="en-GB" smtClean="0"/>
              <a:t>11/11/2025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422930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theme" Target="../theme/theme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image" Target="../media/image1.png"/><Relationship Id="rId5" Type="http://schemas.openxmlformats.org/officeDocument/2006/relationships/slideLayout" Target="../slideLayouts/slideLayout58.xml"/><Relationship Id="rId10" Type="http://schemas.openxmlformats.org/officeDocument/2006/relationships/theme" Target="../theme/theme5.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64BFD-7848-D34C-8764-48F89B04CA91}" type="datetime1">
              <a:rPr lang="en-GB" smtClean="0"/>
              <a:t>11/11/2025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E8F1E-D855-4596-8825-3546885FB368}" type="slidenum">
              <a:rPr lang="en-GB" smtClean="0"/>
              <a:pPr/>
              <a:t>‹#›</a:t>
            </a:fld>
            <a:endParaRPr lang="en-GB"/>
          </a:p>
        </p:txBody>
      </p:sp>
    </p:spTree>
    <p:extLst>
      <p:ext uri="{BB962C8B-B14F-4D97-AF65-F5344CB8AC3E}">
        <p14:creationId xmlns:p14="http://schemas.microsoft.com/office/powerpoint/2010/main" val="4689260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6.158_WCC_City_for_All_2017_18_Powerpoint_003-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57795177"/>
      </p:ext>
    </p:extLst>
  </p:cSld>
  <p:clrMap bg1="lt1" tx1="dk1" bg2="lt2" tx2="dk2" accent1="accent1" accent2="accent2" accent3="accent3" accent4="accent4" accent5="accent5" accent6="accent6" hlink="hlink" folHlink="folHlink"/>
  <p:sldLayoutIdLst>
    <p:sldLayoutId id="2147483685"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A74E863-F511-418D-9981-5E0855C69C63}"/>
              </a:ext>
            </a:extLst>
          </p:cNvPr>
          <p:cNvSpPr>
            <a:spLocks noGrp="1"/>
          </p:cNvSpPr>
          <p:nvPr>
            <p:ph type="body" idx="1"/>
          </p:nvPr>
        </p:nvSpPr>
        <p:spPr>
          <a:xfrm>
            <a:off x="1582364" y="3568793"/>
            <a:ext cx="9027271" cy="440018"/>
          </a:xfrm>
          <a:prstGeom prst="rect">
            <a:avLst/>
          </a:prstGeom>
        </p:spPr>
        <p:txBody>
          <a:bodyPr vert="horz" lIns="91440" tIns="45720" rIns="91440" bIns="45720" rtlCol="0">
            <a:normAutofit/>
          </a:bodyPr>
          <a:lstStyle/>
          <a:p>
            <a:pPr lvl="0"/>
            <a:r>
              <a:rPr lang="en-US"/>
              <a:t>Add first level body copy</a:t>
            </a:r>
            <a:endParaRPr lang="en-GB"/>
          </a:p>
        </p:txBody>
      </p:sp>
      <p:sp>
        <p:nvSpPr>
          <p:cNvPr id="16" name="Title Placeholder 15">
            <a:extLst>
              <a:ext uri="{FF2B5EF4-FFF2-40B4-BE49-F238E27FC236}">
                <a16:creationId xmlns:a16="http://schemas.microsoft.com/office/drawing/2014/main" id="{F4F4EEAE-BFF7-4113-ADD5-417A7D154418}"/>
              </a:ext>
            </a:extLst>
          </p:cNvPr>
          <p:cNvSpPr>
            <a:spLocks noGrp="1"/>
          </p:cNvSpPr>
          <p:nvPr>
            <p:ph type="title"/>
          </p:nvPr>
        </p:nvSpPr>
        <p:spPr>
          <a:xfrm>
            <a:off x="1582364" y="2619258"/>
            <a:ext cx="9027271" cy="809742"/>
          </a:xfrm>
          <a:prstGeom prst="rect">
            <a:avLst/>
          </a:prstGeom>
        </p:spPr>
        <p:txBody>
          <a:bodyPr vert="horz" lIns="0" tIns="0" rIns="0" bIns="0" rtlCol="0" anchor="ctr">
            <a:noAutofit/>
          </a:bodyPr>
          <a:lstStyle/>
          <a:p>
            <a:r>
              <a:rPr lang="en-US"/>
              <a:t>Add title</a:t>
            </a:r>
            <a:endParaRPr lang="en-GB"/>
          </a:p>
        </p:txBody>
      </p:sp>
    </p:spTree>
    <p:extLst>
      <p:ext uri="{BB962C8B-B14F-4D97-AF65-F5344CB8AC3E}">
        <p14:creationId xmlns:p14="http://schemas.microsoft.com/office/powerpoint/2010/main" val="195067639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sldNum="0" hdr="0" ftr="0" dt="0"/>
  <p:txStyles>
    <p:titleStyle>
      <a:lvl1pPr algn="l" defTabSz="914400" rtl="0" eaLnBrk="1" latinLnBrk="0" hangingPunct="1">
        <a:lnSpc>
          <a:spcPct val="90000"/>
        </a:lnSpc>
        <a:spcBef>
          <a:spcPct val="0"/>
        </a:spcBef>
        <a:buNone/>
        <a:defRPr lang="en-GB" sz="4200" b="1" i="0" kern="1200" cap="none" baseline="0" dirty="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buFont typeface="Arial" panose="020B0604020202020204" pitchFamily="34" charset="0"/>
        <a:buNone/>
        <a:defRPr lang="en-US" sz="1800" b="0" kern="1200" cap="all" baseline="0" dirty="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1">
          <p15:clr>
            <a:srgbClr val="F26B43"/>
          </p15:clr>
        </p15:guide>
        <p15:guide id="2" pos="565">
          <p15:clr>
            <a:srgbClr val="F26B43"/>
          </p15:clr>
        </p15:guide>
        <p15:guide id="4" pos="712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3570FDA4-5188-4CAC-BA53-A172F440343F}"/>
              </a:ext>
            </a:extLst>
          </p:cNvPr>
          <p:cNvSpPr>
            <a:spLocks noGrp="1"/>
          </p:cNvSpPr>
          <p:nvPr>
            <p:ph type="title"/>
          </p:nvPr>
        </p:nvSpPr>
        <p:spPr>
          <a:xfrm>
            <a:off x="906463" y="517343"/>
            <a:ext cx="10393362" cy="540000"/>
          </a:xfrm>
          <a:prstGeom prst="rect">
            <a:avLst/>
          </a:prstGeom>
        </p:spPr>
        <p:txBody>
          <a:bodyPr vert="horz" lIns="0" tIns="45720" rIns="91440" bIns="45720" rtlCol="0" anchor="ctr">
            <a:noAutofit/>
          </a:bodyPr>
          <a:lstStyle/>
          <a:p>
            <a:r>
              <a:rPr lang="en-US"/>
              <a:t>Add title</a:t>
            </a:r>
            <a:endParaRPr lang="en-GB"/>
          </a:p>
        </p:txBody>
      </p:sp>
      <p:sp>
        <p:nvSpPr>
          <p:cNvPr id="5" name="Text Placeholder 4">
            <a:extLst>
              <a:ext uri="{FF2B5EF4-FFF2-40B4-BE49-F238E27FC236}">
                <a16:creationId xmlns:a16="http://schemas.microsoft.com/office/drawing/2014/main" id="{7A74E863-F511-418D-9981-5E0855C69C63}"/>
              </a:ext>
            </a:extLst>
          </p:cNvPr>
          <p:cNvSpPr>
            <a:spLocks noGrp="1"/>
          </p:cNvSpPr>
          <p:nvPr>
            <p:ph type="body" idx="1"/>
          </p:nvPr>
        </p:nvSpPr>
        <p:spPr>
          <a:xfrm>
            <a:off x="906463" y="1592263"/>
            <a:ext cx="10393362" cy="4265612"/>
          </a:xfrm>
          <a:prstGeom prst="rect">
            <a:avLst/>
          </a:prstGeom>
        </p:spPr>
        <p:txBody>
          <a:bodyPr vert="horz" lIns="0" tIns="45720" rIns="91440" bIns="45720" rtlCol="0">
            <a:noAutofit/>
          </a:body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cxnSp>
        <p:nvCxnSpPr>
          <p:cNvPr id="33" name="Straight Connector 32">
            <a:extLst>
              <a:ext uri="{FF2B5EF4-FFF2-40B4-BE49-F238E27FC236}">
                <a16:creationId xmlns:a16="http://schemas.microsoft.com/office/drawing/2014/main" id="{8B838113-2299-44E3-AB16-DF8AFC74CDCC}"/>
              </a:ext>
            </a:extLst>
          </p:cNvPr>
          <p:cNvCxnSpPr>
            <a:cxnSpLocks/>
          </p:cNvCxnSpPr>
          <p:nvPr userDrawn="1"/>
        </p:nvCxnSpPr>
        <p:spPr>
          <a:xfrm>
            <a:off x="906463" y="6229427"/>
            <a:ext cx="1039336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604FA0F-3A6B-4592-85AD-660849DE4810}"/>
              </a:ext>
            </a:extLst>
          </p:cNvPr>
          <p:cNvSpPr txBox="1"/>
          <p:nvPr userDrawn="1"/>
        </p:nvSpPr>
        <p:spPr>
          <a:xfrm>
            <a:off x="6652016" y="6466695"/>
            <a:ext cx="4668988" cy="216951"/>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900" b="0" dirty="0">
                <a:solidFill>
                  <a:schemeClr val="tx2"/>
                </a:solidFill>
                <a:latin typeface="Arial" panose="020B0604020202020204" pitchFamily="34" charset="0"/>
                <a:cs typeface="Arial" panose="020B0604020202020204" pitchFamily="34" charset="0"/>
              </a:rPr>
              <a:t> </a:t>
            </a:r>
            <a:fld id="{13D9B5B3-34F1-4574-8603-EBF049354228}" type="slidenum">
              <a:rPr lang="en-GB" sz="900" b="1" smtClean="0">
                <a:solidFill>
                  <a:schemeClr val="bg1"/>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GB" sz="900" b="1" dirty="0">
              <a:solidFill>
                <a:schemeClr val="bg1"/>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00690857-9D33-4CC4-B7BE-94B6735697E8}"/>
              </a:ext>
            </a:extLst>
          </p:cNvPr>
          <p:cNvCxnSpPr>
            <a:cxnSpLocks/>
          </p:cNvCxnSpPr>
          <p:nvPr userDrawn="1"/>
        </p:nvCxnSpPr>
        <p:spPr>
          <a:xfrm>
            <a:off x="906463" y="1074695"/>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ABC57A7-35A1-4C67-9216-FDB5D238F7CD}"/>
              </a:ext>
            </a:extLst>
          </p:cNvPr>
          <p:cNvSpPr txBox="1"/>
          <p:nvPr userDrawn="1"/>
        </p:nvSpPr>
        <p:spPr>
          <a:xfrm>
            <a:off x="906463" y="6466695"/>
            <a:ext cx="4668988" cy="216951"/>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solidFill>
                  <a:schemeClr val="tx2"/>
                </a:solidFill>
                <a:latin typeface="Arial" panose="020B0604020202020204" pitchFamily="34" charset="0"/>
                <a:cs typeface="Arial" panose="020B0604020202020204" pitchFamily="34" charset="0"/>
              </a:rPr>
              <a:t>MAYOR OF LONDON </a:t>
            </a:r>
            <a:endParaRPr lang="en-GB" sz="900" b="1" dirty="0">
              <a:solidFill>
                <a:schemeClr val="accent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7E7A2CF-3B7C-4788-AA10-FB00F87E6C2C}"/>
              </a:ext>
            </a:extLst>
          </p:cNvPr>
          <p:cNvSpPr txBox="1"/>
          <p:nvPr userDrawn="1"/>
        </p:nvSpPr>
        <p:spPr>
          <a:xfrm>
            <a:off x="9623833" y="6466696"/>
            <a:ext cx="1302215" cy="216950"/>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900" b="0" dirty="0">
                <a:solidFill>
                  <a:schemeClr val="tx2"/>
                </a:solidFill>
                <a:latin typeface="Arial" panose="020B0604020202020204" pitchFamily="34" charset="0"/>
                <a:cs typeface="Arial" panose="020B0604020202020204" pitchFamily="34" charset="0"/>
              </a:rPr>
              <a:t>LONDON ASSEMBLY    </a:t>
            </a:r>
            <a:endParaRPr lang="en-GB" sz="9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062750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Lst>
  <p:hf sldNum="0" hdr="0" ftr="0" dt="0"/>
  <p:txStyles>
    <p:titleStyle>
      <a:lvl1pPr algn="l" defTabSz="914400" rtl="0" eaLnBrk="1" latinLnBrk="0" hangingPunct="1">
        <a:lnSpc>
          <a:spcPct val="90000"/>
        </a:lnSpc>
        <a:spcBef>
          <a:spcPct val="0"/>
        </a:spcBef>
        <a:buNone/>
        <a:defRPr sz="2800" b="1" i="0" kern="1200" cap="all" baseline="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
          <p15:clr>
            <a:srgbClr val="F26B43"/>
          </p15:clr>
        </p15:guide>
        <p15:guide id="2" pos="571">
          <p15:clr>
            <a:srgbClr val="F26B43"/>
          </p15:clr>
        </p15:guide>
        <p15:guide id="3" orient="horz" pos="3690">
          <p15:clr>
            <a:srgbClr val="F26B43"/>
          </p15:clr>
        </p15:guide>
        <p15:guide id="5" orient="horz" pos="1003">
          <p15:clr>
            <a:srgbClr val="F26B43"/>
          </p15:clr>
        </p15:guide>
        <p15:guide id="6" pos="711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pic>
        <p:nvPicPr>
          <p:cNvPr id="5" name="Picture 6" descr="Picture 6"/>
          <p:cNvPicPr>
            <a:picLocks noChangeAspect="1"/>
          </p:cNvPicPr>
          <p:nvPr/>
        </p:nvPicPr>
        <p:blipFill>
          <a:blip r:embed="rId11"/>
          <a:srcRect t="31169" b="30798"/>
          <a:stretch>
            <a:fillRect/>
          </a:stretch>
        </p:blipFill>
        <p:spPr>
          <a:xfrm>
            <a:off x="5123891" y="6311900"/>
            <a:ext cx="1944217" cy="378043"/>
          </a:xfrm>
          <a:prstGeom prst="rect">
            <a:avLst/>
          </a:prstGeom>
          <a:ln w="12700">
            <a:miter lim="400000"/>
          </a:ln>
        </p:spPr>
      </p:pic>
    </p:spTree>
    <p:extLst>
      <p:ext uri="{BB962C8B-B14F-4D97-AF65-F5344CB8AC3E}">
        <p14:creationId xmlns:p14="http://schemas.microsoft.com/office/powerpoint/2010/main" val="268248453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government/statistics/council-taxbase-2025-in-england" TargetMode="External"/><Relationship Id="rId2" Type="http://schemas.openxmlformats.org/officeDocument/2006/relationships/notesSlide" Target="../notesSlides/notesSlide14.xml"/><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3" Type="http://schemas.openxmlformats.org/officeDocument/2006/relationships/hyperlink" Target="https://www.ft.com/content/8fce8947-a283-45cc-a31c-bdd4a2daeef3" TargetMode="External"/><Relationship Id="rId2" Type="http://schemas.openxmlformats.org/officeDocument/2006/relationships/notesSlide" Target="../notesSlides/notesSlide23.xml"/><Relationship Id="rId1" Type="http://schemas.openxmlformats.org/officeDocument/2006/relationships/slideLayout" Target="../slideLayouts/slideLayout55.xml"/><Relationship Id="rId6" Type="http://schemas.openxmlformats.org/officeDocument/2006/relationships/image" Target="../media/image30.tmp"/><Relationship Id="rId5" Type="http://schemas.openxmlformats.org/officeDocument/2006/relationships/image" Target="../media/image29.tmp"/><Relationship Id="rId4" Type="http://schemas.openxmlformats.org/officeDocument/2006/relationships/image" Target="../media/image28.tm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8" Type="http://schemas.openxmlformats.org/officeDocument/2006/relationships/image" Target="../media/image19.tmp"/><Relationship Id="rId3" Type="http://schemas.openxmlformats.org/officeDocument/2006/relationships/image" Target="../media/image14.tmp"/><Relationship Id="rId7" Type="http://schemas.openxmlformats.org/officeDocument/2006/relationships/image" Target="../media/image18.tmp"/><Relationship Id="rId2" Type="http://schemas.openxmlformats.org/officeDocument/2006/relationships/notesSlide" Target="../notesSlides/notesSlide5.xml"/><Relationship Id="rId1" Type="http://schemas.openxmlformats.org/officeDocument/2006/relationships/slideLayout" Target="../slideLayouts/slideLayout55.xml"/><Relationship Id="rId6" Type="http://schemas.openxmlformats.org/officeDocument/2006/relationships/image" Target="../media/image17.tmp"/><Relationship Id="rId5" Type="http://schemas.openxmlformats.org/officeDocument/2006/relationships/image" Target="../media/image16.tmp"/><Relationship Id="rId4" Type="http://schemas.openxmlformats.org/officeDocument/2006/relationships/image" Target="../media/image15.tmp"/><Relationship Id="rId9" Type="http://schemas.openxmlformats.org/officeDocument/2006/relationships/image" Target="../media/image20.tmp"/></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2718117"/>
          </a:xfrm>
        </p:spPr>
        <p:txBody>
          <a:bodyPr>
            <a:noAutofit/>
          </a:bodyPr>
          <a:lstStyle/>
          <a:p>
            <a:r>
              <a:rPr lang="en-GB" sz="4800" b="1" dirty="0"/>
              <a:t>Policy Statement</a:t>
            </a:r>
            <a:br>
              <a:rPr lang="en-GB" sz="4800" b="1" dirty="0"/>
            </a:br>
            <a:br>
              <a:rPr lang="en-GB" sz="4800" b="1" dirty="0"/>
            </a:br>
            <a:endParaRPr lang="en-GB" sz="4800" b="1" dirty="0"/>
          </a:p>
        </p:txBody>
      </p:sp>
      <p:sp>
        <p:nvSpPr>
          <p:cNvPr id="3" name="Subtitle 2"/>
          <p:cNvSpPr>
            <a:spLocks noGrp="1"/>
          </p:cNvSpPr>
          <p:nvPr>
            <p:ph type="subTitle" idx="1"/>
          </p:nvPr>
        </p:nvSpPr>
        <p:spPr>
          <a:xfrm>
            <a:off x="1524000" y="4079018"/>
            <a:ext cx="9144000" cy="1178781"/>
          </a:xfrm>
        </p:spPr>
        <p:txBody>
          <a:bodyPr>
            <a:noAutofit/>
          </a:bodyPr>
          <a:lstStyle/>
          <a:p>
            <a:r>
              <a:rPr lang="en-GB" sz="2700" dirty="0"/>
              <a:t>Adrian Jenkins/ Stuart Hoggan</a:t>
            </a:r>
          </a:p>
          <a:p>
            <a:r>
              <a:rPr lang="en-GB" sz="2700" dirty="0"/>
              <a:t>12 November 2025</a:t>
            </a:r>
          </a:p>
        </p:txBody>
      </p:sp>
      <p:pic>
        <p:nvPicPr>
          <p:cNvPr id="4" name="Picture 3" descr="C:\Users\Lola\Desktop\orangesandlemons.png"/>
          <p:cNvPicPr/>
          <p:nvPr/>
        </p:nvPicPr>
        <p:blipFill rotWithShape="1">
          <a:blip r:embed="rId3" cstate="print">
            <a:extLst>
              <a:ext uri="{28A0092B-C50C-407E-A947-70E740481C1C}">
                <a14:useLocalDpi xmlns:a14="http://schemas.microsoft.com/office/drawing/2010/main" val="0"/>
              </a:ext>
            </a:extLst>
          </a:blip>
          <a:srcRect t="31169" b="30798"/>
          <a:stretch/>
        </p:blipFill>
        <p:spPr bwMode="auto">
          <a:xfrm>
            <a:off x="4475820" y="5447622"/>
            <a:ext cx="3240360" cy="864096"/>
          </a:xfrm>
          <a:prstGeom prst="rect">
            <a:avLst/>
          </a:prstGeom>
          <a:noFill/>
          <a:ln>
            <a:noFill/>
          </a:ln>
          <a:extLst>
            <a:ext uri="{53640926-AAD7-44D8-BBD7-CCE9431645EC}">
              <a14:shadowObscured xmlns:a14="http://schemas.microsoft.com/office/drawing/2010/main"/>
            </a:ext>
          </a:extLst>
        </p:spPr>
      </p:pic>
      <p:sp>
        <p:nvSpPr>
          <p:cNvPr id="5" name="Footer Placeholder 4">
            <a:extLst>
              <a:ext uri="{FF2B5EF4-FFF2-40B4-BE49-F238E27FC236}">
                <a16:creationId xmlns:a16="http://schemas.microsoft.com/office/drawing/2014/main" id="{2B421064-7436-2143-81ED-881B775CDE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1D71A2-86B4-A541-A403-4738F083E234}"/>
              </a:ext>
            </a:extLst>
          </p:cNvPr>
          <p:cNvSpPr>
            <a:spLocks noGrp="1"/>
          </p:cNvSpPr>
          <p:nvPr>
            <p:ph type="sldNum" sz="quarter" idx="12"/>
          </p:nvPr>
        </p:nvSpPr>
        <p:spPr/>
        <p:txBody>
          <a:bodyPr/>
          <a:lstStyle/>
          <a:p>
            <a:fld id="{403E8F1E-D855-4596-8825-3546885FB368}" type="slidenum">
              <a:rPr lang="en-GB" smtClean="0"/>
              <a:pPr/>
              <a:t>1</a:t>
            </a:fld>
            <a:endParaRPr lang="en-GB"/>
          </a:p>
        </p:txBody>
      </p:sp>
    </p:spTree>
    <p:extLst>
      <p:ext uri="{BB962C8B-B14F-4D97-AF65-F5344CB8AC3E}">
        <p14:creationId xmlns:p14="http://schemas.microsoft.com/office/powerpoint/2010/main" val="330130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2DA46-8D2D-F1BC-D494-EAE317EE887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590321A-A713-308F-C134-9D111F0F8CD3}"/>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Updates in Policy Statement</a:t>
            </a:r>
            <a:endParaRPr lang="en-GB" sz="4000" b="1" dirty="0">
              <a:solidFill>
                <a:srgbClr val="FF6600"/>
              </a:solidFill>
            </a:endParaRPr>
          </a:p>
        </p:txBody>
      </p:sp>
      <p:sp>
        <p:nvSpPr>
          <p:cNvPr id="5" name="Content Placeholder 4">
            <a:extLst>
              <a:ext uri="{FF2B5EF4-FFF2-40B4-BE49-F238E27FC236}">
                <a16:creationId xmlns:a16="http://schemas.microsoft.com/office/drawing/2014/main" id="{806243B0-187A-0C45-62F7-ED81E28A11BA}"/>
              </a:ext>
            </a:extLst>
          </p:cNvPr>
          <p:cNvSpPr>
            <a:spLocks noGrp="1"/>
          </p:cNvSpPr>
          <p:nvPr>
            <p:ph idx="1"/>
          </p:nvPr>
        </p:nvSpPr>
        <p:spPr>
          <a:xfrm>
            <a:off x="838200" y="1097280"/>
            <a:ext cx="9647321" cy="5079233"/>
          </a:xfrm>
        </p:spPr>
        <p:txBody>
          <a:bodyPr>
            <a:normAutofit lnSpcReduction="10000"/>
          </a:bodyPr>
          <a:lstStyle/>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Policy Statement in advance of the provisional settlement </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Changes in funding distribution should be limited, other than for data updates</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But pressure on ministers to limit losses in inner London and give a better outcome to metropolitan (urban) authorities</a:t>
            </a:r>
          </a:p>
          <a:p>
            <a:pPr marL="342900" indent="-342900">
              <a:lnSpc>
                <a:spcPct val="115000"/>
              </a:lnSpc>
              <a:spcAft>
                <a:spcPts val="600"/>
              </a:spcAft>
              <a:buFont typeface="Symbol" panose="05050102010706020507" pitchFamily="18" charset="2"/>
              <a:buChar char=""/>
            </a:pPr>
            <a:r>
              <a:rPr lang="en-GB" sz="1800" b="1" u="sng" dirty="0">
                <a:latin typeface="Calibri" panose="020F0502020204030204" pitchFamily="34" charset="0"/>
                <a:cs typeface="Times New Roman" panose="02020603050405020304" pitchFamily="18" charset="0"/>
              </a:rPr>
              <a:t>Scheduled updates: </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Quantum and phasing (funding from SR25, new burdens)</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Data updates: mid-2024 population estimates, 2025 Index of Multiple Deprivation (IMD)</a:t>
            </a:r>
          </a:p>
          <a:p>
            <a:pPr marL="342900" indent="-342900">
              <a:lnSpc>
                <a:spcPct val="115000"/>
              </a:lnSpc>
              <a:spcAft>
                <a:spcPts val="600"/>
              </a:spcAft>
              <a:buFont typeface="Symbol" panose="05050102010706020507" pitchFamily="18" charset="2"/>
              <a:buChar char=""/>
            </a:pPr>
            <a:r>
              <a:rPr lang="en-GB" sz="1800" b="1" u="sng" dirty="0">
                <a:latin typeface="Calibri" panose="020F0502020204030204" pitchFamily="34" charset="0"/>
                <a:cs typeface="Times New Roman" panose="02020603050405020304" pitchFamily="18" charset="0"/>
              </a:rPr>
              <a:t>Ministerial judgements: </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Remoteness (weighting)</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Population alternatives (daytime and resident)</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Updating weightings in Foundation Formula/ Children’s RNF (as a result of 2025 IMD)</a:t>
            </a:r>
          </a:p>
        </p:txBody>
      </p:sp>
      <p:sp>
        <p:nvSpPr>
          <p:cNvPr id="2" name="Footer Placeholder 1">
            <a:extLst>
              <a:ext uri="{FF2B5EF4-FFF2-40B4-BE49-F238E27FC236}">
                <a16:creationId xmlns:a16="http://schemas.microsoft.com/office/drawing/2014/main" id="{D3F6774C-8231-5D48-F1C7-9EF6C8E12EEA}"/>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6BB34564-F074-5582-E707-C6AE0C8D15F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Tree>
    <p:extLst>
      <p:ext uri="{BB962C8B-B14F-4D97-AF65-F5344CB8AC3E}">
        <p14:creationId xmlns:p14="http://schemas.microsoft.com/office/powerpoint/2010/main" val="197201845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6EDA3-3B01-D8CF-2F4B-EC119A39E97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57EEABE-FB50-38BA-A258-321E8595F315}"/>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Potential impact of population and 2025 IMD</a:t>
            </a:r>
            <a:endParaRPr lang="en-GB" sz="4000" b="1" dirty="0">
              <a:solidFill>
                <a:srgbClr val="FF6600"/>
              </a:solidFill>
            </a:endParaRPr>
          </a:p>
        </p:txBody>
      </p:sp>
      <p:sp>
        <p:nvSpPr>
          <p:cNvPr id="5" name="Content Placeholder 4">
            <a:extLst>
              <a:ext uri="{FF2B5EF4-FFF2-40B4-BE49-F238E27FC236}">
                <a16:creationId xmlns:a16="http://schemas.microsoft.com/office/drawing/2014/main" id="{3A7DE83A-E1DC-11D5-7FF9-7E93F5116288}"/>
              </a:ext>
            </a:extLst>
          </p:cNvPr>
          <p:cNvSpPr>
            <a:spLocks noGrp="1"/>
          </p:cNvSpPr>
          <p:nvPr>
            <p:ph idx="1"/>
          </p:nvPr>
        </p:nvSpPr>
        <p:spPr>
          <a:xfrm>
            <a:off x="838201" y="1097280"/>
            <a:ext cx="4215616" cy="5079233"/>
          </a:xfrm>
        </p:spPr>
        <p:txBody>
          <a:bodyPr>
            <a:normAutofit lnSpcReduction="10000"/>
          </a:bodyPr>
          <a:lstStyle/>
          <a:p>
            <a:pPr marL="342900" indent="-342900">
              <a:lnSpc>
                <a:spcPct val="135000"/>
              </a:lnSpc>
              <a:spcAft>
                <a:spcPts val="600"/>
              </a:spcAft>
              <a:buFont typeface="Symbol" panose="05050102010706020507" pitchFamily="18" charset="2"/>
              <a:buChar char=""/>
            </a:pPr>
            <a:r>
              <a:rPr lang="en-GB" sz="1600" b="1" kern="1200" dirty="0">
                <a:solidFill>
                  <a:schemeClr val="tx1"/>
                </a:solidFill>
                <a:latin typeface="Calibri" panose="020F0502020204030204" pitchFamily="34" charset="0"/>
                <a:ea typeface="+mn-ea"/>
                <a:cs typeface="Times New Roman" panose="02020603050405020304" pitchFamily="18" charset="0"/>
              </a:rPr>
              <a:t>Mid-2024 population estimates</a:t>
            </a:r>
            <a:r>
              <a:rPr lang="en-GB" sz="1600" kern="1200" dirty="0">
                <a:solidFill>
                  <a:schemeClr val="tx1"/>
                </a:solidFill>
                <a:latin typeface="Calibri" panose="020F0502020204030204" pitchFamily="34" charset="0"/>
                <a:ea typeface="+mn-ea"/>
                <a:cs typeface="Times New Roman" panose="02020603050405020304" pitchFamily="18" charset="0"/>
              </a:rPr>
              <a:t>.  Released 30 July 2025.  Relative population growth in metropolitan areas, with lower growth in London and county areas. </a:t>
            </a:r>
          </a:p>
          <a:p>
            <a:pPr marL="342900" indent="-342900">
              <a:lnSpc>
                <a:spcPct val="135000"/>
              </a:lnSpc>
              <a:spcAft>
                <a:spcPts val="600"/>
              </a:spcAft>
              <a:buFont typeface="Symbol" panose="05050102010706020507" pitchFamily="18" charset="2"/>
              <a:buChar char=""/>
            </a:pPr>
            <a:r>
              <a:rPr lang="en-GB" sz="1600" b="1" kern="1200" dirty="0">
                <a:solidFill>
                  <a:schemeClr val="tx1"/>
                </a:solidFill>
                <a:latin typeface="Calibri" panose="020F0502020204030204" pitchFamily="34" charset="0"/>
                <a:ea typeface="+mn-ea"/>
                <a:cs typeface="Times New Roman" panose="02020603050405020304" pitchFamily="18" charset="0"/>
              </a:rPr>
              <a:t>2025 IMD.  </a:t>
            </a:r>
            <a:r>
              <a:rPr lang="en-GB" sz="1600" kern="1200" dirty="0">
                <a:solidFill>
                  <a:schemeClr val="tx1"/>
                </a:solidFill>
                <a:latin typeface="Calibri" panose="020F0502020204030204" pitchFamily="34" charset="0"/>
                <a:ea typeface="+mn-ea"/>
                <a:cs typeface="Times New Roman" panose="02020603050405020304" pitchFamily="18" charset="0"/>
              </a:rPr>
              <a:t>Major change in methodology leading to lower relative deprivation scores in metropolitan authorities, and shift towards London and county areas. </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IMD has a higher weighting for </a:t>
            </a:r>
            <a:r>
              <a:rPr lang="en-GB" sz="1600" b="1" kern="1200" dirty="0">
                <a:solidFill>
                  <a:schemeClr val="tx1"/>
                </a:solidFill>
                <a:latin typeface="Calibri" panose="020F0502020204030204" pitchFamily="34" charset="0"/>
                <a:ea typeface="+mn-ea"/>
                <a:cs typeface="Times New Roman" panose="02020603050405020304" pitchFamily="18" charset="0"/>
              </a:rPr>
              <a:t>housing costs</a:t>
            </a:r>
            <a:r>
              <a:rPr lang="en-GB" sz="1600" kern="1200" dirty="0">
                <a:solidFill>
                  <a:schemeClr val="tx1"/>
                </a:solidFill>
                <a:latin typeface="Calibri" panose="020F0502020204030204" pitchFamily="34" charset="0"/>
                <a:ea typeface="+mn-ea"/>
                <a:cs typeface="Times New Roman" panose="02020603050405020304" pitchFamily="18" charset="0"/>
              </a:rPr>
              <a:t>.  Income domain measures relative deprivation based on 70% of After Housing Cost (AHC). </a:t>
            </a:r>
          </a:p>
          <a:p>
            <a:pPr marL="342900" indent="-342900">
              <a:lnSpc>
                <a:spcPct val="135000"/>
              </a:lnSpc>
              <a:spcAft>
                <a:spcPts val="600"/>
              </a:spcAft>
              <a:buFont typeface="Symbol" panose="05050102010706020507" pitchFamily="18" charset="2"/>
              <a:buChar char=""/>
            </a:pPr>
            <a:r>
              <a:rPr lang="en-GB" sz="1600" b="1" kern="1200" dirty="0">
                <a:solidFill>
                  <a:schemeClr val="tx1"/>
                </a:solidFill>
                <a:latin typeface="Calibri" panose="020F0502020204030204" pitchFamily="34" charset="0"/>
                <a:ea typeface="+mn-ea"/>
                <a:cs typeface="Times New Roman" panose="02020603050405020304" pitchFamily="18" charset="0"/>
              </a:rPr>
              <a:t>Will there be a change in the weightings based on updated regressions? </a:t>
            </a:r>
          </a:p>
        </p:txBody>
      </p:sp>
      <p:sp>
        <p:nvSpPr>
          <p:cNvPr id="2" name="Footer Placeholder 1">
            <a:extLst>
              <a:ext uri="{FF2B5EF4-FFF2-40B4-BE49-F238E27FC236}">
                <a16:creationId xmlns:a16="http://schemas.microsoft.com/office/drawing/2014/main" id="{362EC723-CD53-98C8-C96A-B339D149408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46C5168C-421C-E2CD-F494-CE2A6351D14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pic>
        <p:nvPicPr>
          <p:cNvPr id="8" name="Picture 7">
            <a:extLst>
              <a:ext uri="{FF2B5EF4-FFF2-40B4-BE49-F238E27FC236}">
                <a16:creationId xmlns:a16="http://schemas.microsoft.com/office/drawing/2014/main" id="{C42FE4D1-5D6B-3404-B338-0D371E210D9D}"/>
              </a:ext>
            </a:extLst>
          </p:cNvPr>
          <p:cNvPicPr>
            <a:picLocks noChangeAspect="1"/>
          </p:cNvPicPr>
          <p:nvPr/>
        </p:nvPicPr>
        <p:blipFill>
          <a:blip r:embed="rId3"/>
          <a:stretch>
            <a:fillRect/>
          </a:stretch>
        </p:blipFill>
        <p:spPr>
          <a:xfrm>
            <a:off x="5565379" y="1097280"/>
            <a:ext cx="6273551" cy="3536365"/>
          </a:xfrm>
          <a:prstGeom prst="rect">
            <a:avLst/>
          </a:prstGeom>
        </p:spPr>
      </p:pic>
    </p:spTree>
    <p:extLst>
      <p:ext uri="{BB962C8B-B14F-4D97-AF65-F5344CB8AC3E}">
        <p14:creationId xmlns:p14="http://schemas.microsoft.com/office/powerpoint/2010/main" val="105253904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D8108-91C9-1F32-6A0C-4EB48EA0F48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8573DC0-CF2F-AFF7-FB5D-7C47E6404463}"/>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Potential impact of population and 2025 IMD</a:t>
            </a:r>
            <a:endParaRPr lang="en-GB" sz="4000" b="1" dirty="0">
              <a:solidFill>
                <a:srgbClr val="FF6600"/>
              </a:solidFill>
            </a:endParaRPr>
          </a:p>
        </p:txBody>
      </p:sp>
      <p:sp>
        <p:nvSpPr>
          <p:cNvPr id="5" name="Content Placeholder 4">
            <a:extLst>
              <a:ext uri="{FF2B5EF4-FFF2-40B4-BE49-F238E27FC236}">
                <a16:creationId xmlns:a16="http://schemas.microsoft.com/office/drawing/2014/main" id="{385784F8-8DC7-426A-0C64-11D9069DBCF1}"/>
              </a:ext>
            </a:extLst>
          </p:cNvPr>
          <p:cNvSpPr>
            <a:spLocks noGrp="1"/>
          </p:cNvSpPr>
          <p:nvPr>
            <p:ph idx="1"/>
          </p:nvPr>
        </p:nvSpPr>
        <p:spPr>
          <a:xfrm>
            <a:off x="838201" y="1097280"/>
            <a:ext cx="4596828" cy="5079233"/>
          </a:xfrm>
        </p:spPr>
        <p:txBody>
          <a:bodyPr>
            <a:normAutofit fontScale="92500" lnSpcReduction="20000"/>
          </a:bodyPr>
          <a:lstStyle/>
          <a:p>
            <a:pPr marL="342900" indent="-342900">
              <a:lnSpc>
                <a:spcPct val="135000"/>
              </a:lnSpc>
              <a:spcAft>
                <a:spcPts val="600"/>
              </a:spcAft>
              <a:buFont typeface="Symbol" panose="05050102010706020507" pitchFamily="18" charset="2"/>
              <a:buChar char=""/>
            </a:pPr>
            <a:r>
              <a:rPr lang="en-GB" sz="1600" b="1" kern="1200" dirty="0">
                <a:solidFill>
                  <a:schemeClr val="tx1"/>
                </a:solidFill>
                <a:latin typeface="Calibri" panose="020F0502020204030204" pitchFamily="34" charset="0"/>
                <a:cs typeface="Times New Roman" panose="02020603050405020304" pitchFamily="18" charset="0"/>
              </a:rPr>
              <a:t>Outcome is the opposite of expectations; trend has been for metropolitan areas to have relatively higher levels of income deprivation over time.</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Combined impact of IMD is a loss for Mets of ~£150m, offset by a ~£25m gain from population. Further losses in the Children’s RNF (from the IDACI), which we are unable to model</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Similar estimates to other modellers – with similar constraints</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Further major gains for outer London, IMD has avoided what would have been major cuts in funding in inner London. Moderate gains in county areas</a:t>
            </a:r>
          </a:p>
          <a:p>
            <a:pPr marL="342900" indent="-342900">
              <a:lnSpc>
                <a:spcPct val="135000"/>
              </a:lnSpc>
              <a:spcAft>
                <a:spcPts val="600"/>
              </a:spcAft>
              <a:buFont typeface="Symbol" panose="05050102010706020507" pitchFamily="18" charset="2"/>
              <a:buChar char=""/>
            </a:pPr>
            <a:r>
              <a:rPr lang="en-GB" sz="1600" b="1" kern="1200" dirty="0">
                <a:solidFill>
                  <a:schemeClr val="tx1"/>
                </a:solidFill>
                <a:latin typeface="Calibri" panose="020F0502020204030204" pitchFamily="34" charset="0"/>
                <a:ea typeface="+mn-ea"/>
                <a:cs typeface="Times New Roman" panose="02020603050405020304" pitchFamily="18" charset="0"/>
              </a:rPr>
              <a:t>Will these change in funding be acceptable to ministers?  If not, what can they do to manage the outcomes? </a:t>
            </a:r>
          </a:p>
          <a:p>
            <a:pPr marL="342900" indent="-342900">
              <a:lnSpc>
                <a:spcPct val="135000"/>
              </a:lnSpc>
              <a:spcAft>
                <a:spcPts val="600"/>
              </a:spcAft>
              <a:buFont typeface="Symbol" panose="05050102010706020507" pitchFamily="18" charset="2"/>
              <a:buChar char=""/>
            </a:pPr>
            <a:endParaRPr lang="en-GB" sz="1600" kern="1200" dirty="0">
              <a:solidFill>
                <a:schemeClr val="tx1"/>
              </a:solidFill>
              <a:latin typeface="Calibri" panose="020F0502020204030204" pitchFamily="34" charset="0"/>
              <a:ea typeface="+mn-ea"/>
              <a:cs typeface="Times New Roman" panose="02020603050405020304" pitchFamily="18" charset="0"/>
            </a:endParaRPr>
          </a:p>
          <a:p>
            <a:pPr marL="342900" indent="-342900">
              <a:lnSpc>
                <a:spcPct val="135000"/>
              </a:lnSpc>
              <a:spcAft>
                <a:spcPts val="600"/>
              </a:spcAft>
              <a:buFont typeface="Symbol" panose="05050102010706020507" pitchFamily="18" charset="2"/>
              <a:buChar char=""/>
            </a:pPr>
            <a:endParaRPr lang="en-GB" sz="1600" kern="1200" dirty="0">
              <a:solidFill>
                <a:schemeClr val="tx1"/>
              </a:solidFill>
              <a:latin typeface="Calibri" panose="020F0502020204030204" pitchFamily="34" charset="0"/>
              <a:ea typeface="+mn-ea"/>
              <a:cs typeface="Times New Roman" panose="02020603050405020304" pitchFamily="18" charset="0"/>
            </a:endParaRPr>
          </a:p>
        </p:txBody>
      </p:sp>
      <p:sp>
        <p:nvSpPr>
          <p:cNvPr id="2" name="Footer Placeholder 1">
            <a:extLst>
              <a:ext uri="{FF2B5EF4-FFF2-40B4-BE49-F238E27FC236}">
                <a16:creationId xmlns:a16="http://schemas.microsoft.com/office/drawing/2014/main" id="{2185DB78-9F16-65C1-9AC2-5B8B454AA4C8}"/>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2EE49C93-1F40-972C-739E-909C14EA7E3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pic>
        <p:nvPicPr>
          <p:cNvPr id="9" name="Picture 8">
            <a:extLst>
              <a:ext uri="{FF2B5EF4-FFF2-40B4-BE49-F238E27FC236}">
                <a16:creationId xmlns:a16="http://schemas.microsoft.com/office/drawing/2014/main" id="{8D243775-214C-8840-E395-0F9D36F1424C}"/>
              </a:ext>
            </a:extLst>
          </p:cNvPr>
          <p:cNvPicPr>
            <a:picLocks noChangeAspect="1"/>
          </p:cNvPicPr>
          <p:nvPr/>
        </p:nvPicPr>
        <p:blipFill>
          <a:blip r:embed="rId3"/>
          <a:stretch>
            <a:fillRect/>
          </a:stretch>
        </p:blipFill>
        <p:spPr>
          <a:xfrm>
            <a:off x="5588097" y="1255668"/>
            <a:ext cx="6045006" cy="3439621"/>
          </a:xfrm>
          <a:prstGeom prst="rect">
            <a:avLst/>
          </a:prstGeom>
        </p:spPr>
      </p:pic>
    </p:spTree>
    <p:extLst>
      <p:ext uri="{BB962C8B-B14F-4D97-AF65-F5344CB8AC3E}">
        <p14:creationId xmlns:p14="http://schemas.microsoft.com/office/powerpoint/2010/main" val="217105039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80100-0A6D-2BEB-88B4-642C9509E1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1CDDCB6-4A32-3172-A4E0-97FC30B87BEA}"/>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Potential impact of population and 2025 IMD</a:t>
            </a:r>
            <a:endParaRPr lang="en-GB" sz="4000" b="1" dirty="0">
              <a:solidFill>
                <a:srgbClr val="FF6600"/>
              </a:solidFill>
            </a:endParaRPr>
          </a:p>
        </p:txBody>
      </p:sp>
      <p:sp>
        <p:nvSpPr>
          <p:cNvPr id="5" name="Content Placeholder 4">
            <a:extLst>
              <a:ext uri="{FF2B5EF4-FFF2-40B4-BE49-F238E27FC236}">
                <a16:creationId xmlns:a16="http://schemas.microsoft.com/office/drawing/2014/main" id="{41FC905B-E048-F74D-D941-36C870308F6B}"/>
              </a:ext>
            </a:extLst>
          </p:cNvPr>
          <p:cNvSpPr>
            <a:spLocks noGrp="1"/>
          </p:cNvSpPr>
          <p:nvPr>
            <p:ph idx="1"/>
          </p:nvPr>
        </p:nvSpPr>
        <p:spPr>
          <a:xfrm>
            <a:off x="838201" y="1097280"/>
            <a:ext cx="4215616" cy="5079233"/>
          </a:xfrm>
        </p:spPr>
        <p:txBody>
          <a:bodyPr>
            <a:normAutofit/>
          </a:bodyPr>
          <a:lstStyle/>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Impact on the Resources Deduction</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Estimate for the cost of Local Council Tax Support (LCTS) schemes is based on IMD</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Updated, with small shifts in funding (less significant than for RNFs)</a:t>
            </a:r>
          </a:p>
        </p:txBody>
      </p:sp>
      <p:sp>
        <p:nvSpPr>
          <p:cNvPr id="2" name="Footer Placeholder 1">
            <a:extLst>
              <a:ext uri="{FF2B5EF4-FFF2-40B4-BE49-F238E27FC236}">
                <a16:creationId xmlns:a16="http://schemas.microsoft.com/office/drawing/2014/main" id="{123F5119-A2EE-21ED-9C29-7C2F33D83582}"/>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826D67A0-F889-3493-036E-CFCE2BAE9ED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pic>
        <p:nvPicPr>
          <p:cNvPr id="6" name="Picture 5">
            <a:extLst>
              <a:ext uri="{FF2B5EF4-FFF2-40B4-BE49-F238E27FC236}">
                <a16:creationId xmlns:a16="http://schemas.microsoft.com/office/drawing/2014/main" id="{5191E049-A899-D456-206D-4D086D578A71}"/>
              </a:ext>
            </a:extLst>
          </p:cNvPr>
          <p:cNvPicPr>
            <a:picLocks noChangeAspect="1"/>
          </p:cNvPicPr>
          <p:nvPr/>
        </p:nvPicPr>
        <p:blipFill>
          <a:blip r:embed="rId3"/>
          <a:stretch>
            <a:fillRect/>
          </a:stretch>
        </p:blipFill>
        <p:spPr>
          <a:xfrm>
            <a:off x="5452904" y="1263812"/>
            <a:ext cx="6216664" cy="3708880"/>
          </a:xfrm>
          <a:prstGeom prst="rect">
            <a:avLst/>
          </a:prstGeom>
        </p:spPr>
      </p:pic>
    </p:spTree>
    <p:extLst>
      <p:ext uri="{BB962C8B-B14F-4D97-AF65-F5344CB8AC3E}">
        <p14:creationId xmlns:p14="http://schemas.microsoft.com/office/powerpoint/2010/main" val="368530872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F0D7A-8198-B72F-5E4C-8541E05152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547F6C3-D539-2578-9EF7-75263C8A1C48}"/>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Council taxbase (CTB1)</a:t>
            </a:r>
            <a:endParaRPr lang="en-GB" sz="4000" b="1" dirty="0">
              <a:solidFill>
                <a:srgbClr val="FF6600"/>
              </a:solidFill>
            </a:endParaRPr>
          </a:p>
        </p:txBody>
      </p:sp>
      <p:sp>
        <p:nvSpPr>
          <p:cNvPr id="5" name="Content Placeholder 4">
            <a:extLst>
              <a:ext uri="{FF2B5EF4-FFF2-40B4-BE49-F238E27FC236}">
                <a16:creationId xmlns:a16="http://schemas.microsoft.com/office/drawing/2014/main" id="{6CE34805-DA83-753A-0248-45FE44B5B55F}"/>
              </a:ext>
            </a:extLst>
          </p:cNvPr>
          <p:cNvSpPr>
            <a:spLocks noGrp="1"/>
          </p:cNvSpPr>
          <p:nvPr>
            <p:ph idx="1"/>
          </p:nvPr>
        </p:nvSpPr>
        <p:spPr>
          <a:xfrm>
            <a:off x="838200" y="1097280"/>
            <a:ext cx="10515600" cy="5079233"/>
          </a:xfrm>
        </p:spPr>
        <p:txBody>
          <a:bodyPr>
            <a:normAutofit/>
          </a:bodyPr>
          <a:lstStyle/>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CTB1 2025 data released on 6 November 2025: </a:t>
            </a:r>
            <a:r>
              <a:rPr lang="en-GB" sz="1600" kern="1200" dirty="0">
                <a:solidFill>
                  <a:schemeClr val="tx1"/>
                </a:solidFill>
                <a:latin typeface="Calibri" panose="020F0502020204030204" pitchFamily="34" charset="0"/>
                <a:ea typeface="+mn-ea"/>
                <a:cs typeface="Times New Roman" panose="02020603050405020304" pitchFamily="18" charset="0"/>
                <a:hlinkClick r:id="rId3"/>
              </a:rPr>
              <a:t>https://www.gov.uk/government/statistics/council-taxbase-2025-in-england</a:t>
            </a:r>
            <a:r>
              <a:rPr lang="en-GB" sz="1600" kern="1200" dirty="0">
                <a:solidFill>
                  <a:schemeClr val="tx1"/>
                </a:solidFill>
                <a:latin typeface="Calibri" panose="020F0502020204030204" pitchFamily="34" charset="0"/>
                <a:ea typeface="+mn-ea"/>
                <a:cs typeface="Times New Roman" panose="02020603050405020304" pitchFamily="18" charset="0"/>
              </a:rPr>
              <a:t> </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Used to update the Resources Deduction (we will use this in the updated version of the MTFP model next week)</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Average increase in taxbase (per the Resources Deduction definition) is 0.47%</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Manchester -3.84%, Newcastle-under-Lyme -1.32%, Reading -0.98%</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Salford +2.00%, Melton +1.96%, Hartlepool +1.94%, Tewkesbury +1.66%, Preston +1.65%</a:t>
            </a:r>
          </a:p>
        </p:txBody>
      </p:sp>
      <p:sp>
        <p:nvSpPr>
          <p:cNvPr id="2" name="Footer Placeholder 1">
            <a:extLst>
              <a:ext uri="{FF2B5EF4-FFF2-40B4-BE49-F238E27FC236}">
                <a16:creationId xmlns:a16="http://schemas.microsoft.com/office/drawing/2014/main" id="{B68C37CD-75C1-8570-6F6F-5858364FD2B2}"/>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A70FB04B-F89D-53FB-3407-588484D07CC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Tree>
    <p:extLst>
      <p:ext uri="{BB962C8B-B14F-4D97-AF65-F5344CB8AC3E}">
        <p14:creationId xmlns:p14="http://schemas.microsoft.com/office/powerpoint/2010/main" val="416701945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27E89-346A-635A-C19F-72F33179BA9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092DEC5-9FF7-EF81-AE8C-5B193E27A604}"/>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Remoteness</a:t>
            </a:r>
            <a:endParaRPr lang="en-GB" sz="4000" b="1" dirty="0">
              <a:solidFill>
                <a:srgbClr val="FF6600"/>
              </a:solidFill>
            </a:endParaRPr>
          </a:p>
        </p:txBody>
      </p:sp>
      <p:sp>
        <p:nvSpPr>
          <p:cNvPr id="5" name="Content Placeholder 4">
            <a:extLst>
              <a:ext uri="{FF2B5EF4-FFF2-40B4-BE49-F238E27FC236}">
                <a16:creationId xmlns:a16="http://schemas.microsoft.com/office/drawing/2014/main" id="{93B7659A-A637-2817-3DCC-2371DE02CB9E}"/>
              </a:ext>
            </a:extLst>
          </p:cNvPr>
          <p:cNvSpPr>
            <a:spLocks noGrp="1"/>
          </p:cNvSpPr>
          <p:nvPr>
            <p:ph idx="1"/>
          </p:nvPr>
        </p:nvSpPr>
        <p:spPr>
          <a:xfrm>
            <a:off x="838200" y="1097280"/>
            <a:ext cx="4686300" cy="5079233"/>
          </a:xfrm>
        </p:spPr>
        <p:txBody>
          <a:bodyPr>
            <a:normAutofit fontScale="85000" lnSpcReduction="10000"/>
          </a:bodyPr>
          <a:lstStyle/>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Remoteness uplift developed by previous government, proposed in June consultation paper.  </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Not able to isolate the impact of “remoteness” but those with largest ACA gain are those with highest remoteness score. </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Proposal is based on strong “theoretical” basis (i.e. economic theory).  Unit costs will be higher in authorities that are more remote from markets (lower competition). </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Weighting needed more data/ evidence. County authorities supplied evidence of cost related to remoteness. </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But weighting will ultimately be based on ministerial judgement.  Likely to be a lower weighting rather than removal.  But could still affect some authorities very significantly. </a:t>
            </a:r>
          </a:p>
        </p:txBody>
      </p:sp>
      <p:sp>
        <p:nvSpPr>
          <p:cNvPr id="2" name="Footer Placeholder 1">
            <a:extLst>
              <a:ext uri="{FF2B5EF4-FFF2-40B4-BE49-F238E27FC236}">
                <a16:creationId xmlns:a16="http://schemas.microsoft.com/office/drawing/2014/main" id="{BCC063A7-4DAD-B0C4-A9FB-AB74C8E5BFF8}"/>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836130A1-63E0-32FD-F96A-385B0DC5CF0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pic>
        <p:nvPicPr>
          <p:cNvPr id="6" name="Picture 5">
            <a:extLst>
              <a:ext uri="{FF2B5EF4-FFF2-40B4-BE49-F238E27FC236}">
                <a16:creationId xmlns:a16="http://schemas.microsoft.com/office/drawing/2014/main" id="{31C933CA-0FA5-F6BA-B28B-61AD78DC822C}"/>
              </a:ext>
            </a:extLst>
          </p:cNvPr>
          <p:cNvPicPr>
            <a:picLocks noChangeAspect="1"/>
          </p:cNvPicPr>
          <p:nvPr/>
        </p:nvPicPr>
        <p:blipFill>
          <a:blip r:embed="rId3"/>
          <a:stretch>
            <a:fillRect/>
          </a:stretch>
        </p:blipFill>
        <p:spPr>
          <a:xfrm>
            <a:off x="5729930" y="1163201"/>
            <a:ext cx="6138510" cy="4045836"/>
          </a:xfrm>
          <a:prstGeom prst="rect">
            <a:avLst/>
          </a:prstGeom>
        </p:spPr>
      </p:pic>
    </p:spTree>
    <p:extLst>
      <p:ext uri="{BB962C8B-B14F-4D97-AF65-F5344CB8AC3E}">
        <p14:creationId xmlns:p14="http://schemas.microsoft.com/office/powerpoint/2010/main" val="250847699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D658E-56E5-8A79-2D01-66AE9B50B18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B0219F8-CE17-7ACE-B6B1-A0C236F3A968}"/>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Rolled-in grants</a:t>
            </a:r>
            <a:endParaRPr lang="en-GB" sz="4000" b="1" dirty="0">
              <a:solidFill>
                <a:srgbClr val="FF6600"/>
              </a:solidFill>
            </a:endParaRPr>
          </a:p>
        </p:txBody>
      </p:sp>
      <p:sp>
        <p:nvSpPr>
          <p:cNvPr id="5" name="Content Placeholder 4">
            <a:extLst>
              <a:ext uri="{FF2B5EF4-FFF2-40B4-BE49-F238E27FC236}">
                <a16:creationId xmlns:a16="http://schemas.microsoft.com/office/drawing/2014/main" id="{B3322C5E-3E14-DD48-A20B-72C30E4EDC98}"/>
              </a:ext>
            </a:extLst>
          </p:cNvPr>
          <p:cNvSpPr>
            <a:spLocks noGrp="1"/>
          </p:cNvSpPr>
          <p:nvPr>
            <p:ph idx="1"/>
          </p:nvPr>
        </p:nvSpPr>
        <p:spPr>
          <a:xfrm>
            <a:off x="838200" y="1097280"/>
            <a:ext cx="10515599" cy="5079233"/>
          </a:xfrm>
        </p:spPr>
        <p:txBody>
          <a:bodyPr>
            <a:normAutofit/>
          </a:bodyPr>
          <a:lstStyle/>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All grants within CSP to be rolled into SFA in 2026-27</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Children’s Social Care Prevention Grant and Domestic Abuse Grant will be the only exceptions (waiting confirmation)</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We assume all grants will be rolled into SFA using the overall Needs Assessment shares</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Will any of the rolled-in grants have different distribution bases?  Will any of the increase in SFA be distributed using a different basis (e.g. new burdens, social-care related funding)? </a:t>
            </a:r>
          </a:p>
          <a:p>
            <a:pPr marL="342900" indent="-342900">
              <a:lnSpc>
                <a:spcPct val="135000"/>
              </a:lnSpc>
              <a:spcAft>
                <a:spcPts val="600"/>
              </a:spcAft>
              <a:buFont typeface="Symbol" panose="05050102010706020507" pitchFamily="18" charset="2"/>
              <a:buChar char=""/>
            </a:pPr>
            <a:endParaRPr lang="en-GB" sz="1600" kern="1200" dirty="0">
              <a:solidFill>
                <a:schemeClr val="tx1"/>
              </a:solidFill>
              <a:latin typeface="Calibri" panose="020F0502020204030204" pitchFamily="34" charset="0"/>
              <a:ea typeface="+mn-ea"/>
              <a:cs typeface="Times New Roman" panose="02020603050405020304" pitchFamily="18" charset="0"/>
            </a:endParaRP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Value of the BRRS roll-in also has to be confirmed – we assume £1.495bn based on 2025-26 NNDR1</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Plus value of the cap compensation roll-in, and the inclusion (or not) of growth/ cap compensation from pilot authorities</a:t>
            </a:r>
          </a:p>
          <a:p>
            <a:pPr marL="342900" indent="-342900">
              <a:lnSpc>
                <a:spcPct val="135000"/>
              </a:lnSpc>
              <a:spcAft>
                <a:spcPts val="600"/>
              </a:spcAft>
              <a:buFont typeface="Symbol" panose="05050102010706020507" pitchFamily="18" charset="2"/>
              <a:buChar char=""/>
            </a:pPr>
            <a:endParaRPr lang="en-GB" sz="1600" kern="1200" dirty="0">
              <a:solidFill>
                <a:schemeClr val="tx1"/>
              </a:solidFill>
              <a:latin typeface="Calibri" panose="020F0502020204030204" pitchFamily="34" charset="0"/>
              <a:ea typeface="+mn-ea"/>
              <a:cs typeface="Times New Roman" panose="02020603050405020304" pitchFamily="18" charset="0"/>
            </a:endParaRPr>
          </a:p>
        </p:txBody>
      </p:sp>
      <p:sp>
        <p:nvSpPr>
          <p:cNvPr id="2" name="Footer Placeholder 1">
            <a:extLst>
              <a:ext uri="{FF2B5EF4-FFF2-40B4-BE49-F238E27FC236}">
                <a16:creationId xmlns:a16="http://schemas.microsoft.com/office/drawing/2014/main" id="{094DD07E-4BDE-5335-2B3C-4202CB8B9F5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082B9455-38D1-D98E-7D15-9E6CFA66DA1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Tree>
    <p:extLst>
      <p:ext uri="{BB962C8B-B14F-4D97-AF65-F5344CB8AC3E}">
        <p14:creationId xmlns:p14="http://schemas.microsoft.com/office/powerpoint/2010/main" val="391718204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8DBE5-D046-3E57-7DFA-2B6097FF388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DBCAA86-A33E-19B0-566F-9F6C899EDC33}"/>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Grants outside SFA</a:t>
            </a:r>
            <a:endParaRPr lang="en-GB" sz="4000" b="1" dirty="0">
              <a:solidFill>
                <a:srgbClr val="FF6600"/>
              </a:solidFill>
            </a:endParaRPr>
          </a:p>
        </p:txBody>
      </p:sp>
      <p:sp>
        <p:nvSpPr>
          <p:cNvPr id="5" name="Content Placeholder 4">
            <a:extLst>
              <a:ext uri="{FF2B5EF4-FFF2-40B4-BE49-F238E27FC236}">
                <a16:creationId xmlns:a16="http://schemas.microsoft.com/office/drawing/2014/main" id="{04D65479-E74E-B99E-F6E6-989DA157DBDA}"/>
              </a:ext>
            </a:extLst>
          </p:cNvPr>
          <p:cNvSpPr>
            <a:spLocks noGrp="1"/>
          </p:cNvSpPr>
          <p:nvPr>
            <p:ph idx="1"/>
          </p:nvPr>
        </p:nvSpPr>
        <p:spPr>
          <a:xfrm>
            <a:off x="838200" y="1097280"/>
            <a:ext cx="10515599" cy="5079233"/>
          </a:xfrm>
        </p:spPr>
        <p:txBody>
          <a:bodyPr>
            <a:normAutofit/>
          </a:bodyPr>
          <a:lstStyle/>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Modelling guidance to assume no change in distribution.  Our view: likely to use the latest RNF if this has been updated within SFA</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No information yet on quantum or growth (and is this funded from within the CSP allocations?)</a:t>
            </a:r>
          </a:p>
          <a:p>
            <a:pPr marL="342900" indent="-342900">
              <a:lnSpc>
                <a:spcPct val="135000"/>
              </a:lnSpc>
              <a:spcAft>
                <a:spcPts val="600"/>
              </a:spcAft>
              <a:buFont typeface="Symbol" panose="05050102010706020507" pitchFamily="18" charset="2"/>
              <a:buChar char=""/>
            </a:pPr>
            <a:endParaRPr lang="en-GB" sz="1600" kern="1200" dirty="0">
              <a:solidFill>
                <a:schemeClr val="tx1"/>
              </a:solidFill>
              <a:latin typeface="Calibri" panose="020F0502020204030204" pitchFamily="34" charset="0"/>
              <a:ea typeface="+mn-ea"/>
              <a:cs typeface="Times New Roman" panose="02020603050405020304" pitchFamily="18" charset="0"/>
            </a:endParaRP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Public Health grant (£3.8bn)</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Children’s Social Care Prevention Grant (£270m)</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Local Authority Better Care Grant (£2.6bn)</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Homelessness Prevention Grant (£348m)</a:t>
            </a:r>
          </a:p>
        </p:txBody>
      </p:sp>
      <p:sp>
        <p:nvSpPr>
          <p:cNvPr id="2" name="Footer Placeholder 1">
            <a:extLst>
              <a:ext uri="{FF2B5EF4-FFF2-40B4-BE49-F238E27FC236}">
                <a16:creationId xmlns:a16="http://schemas.microsoft.com/office/drawing/2014/main" id="{5D100023-9C88-2AAF-FF55-C5477EE0AFBB}"/>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8616EEE8-E5F2-269F-275B-4E4BC1AB26DB}"/>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Tree>
    <p:extLst>
      <p:ext uri="{BB962C8B-B14F-4D97-AF65-F5344CB8AC3E}">
        <p14:creationId xmlns:p14="http://schemas.microsoft.com/office/powerpoint/2010/main" val="205862528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5F37A-14DB-4564-A98D-6511423304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ECCE30B-9741-9F2B-151D-0DEAB1E5FD40}"/>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Bespoke settlements</a:t>
            </a:r>
            <a:endParaRPr lang="en-GB" sz="4000" b="1" dirty="0">
              <a:solidFill>
                <a:srgbClr val="FF6600"/>
              </a:solidFill>
            </a:endParaRPr>
          </a:p>
        </p:txBody>
      </p:sp>
      <p:sp>
        <p:nvSpPr>
          <p:cNvPr id="5" name="Content Placeholder 4">
            <a:extLst>
              <a:ext uri="{FF2B5EF4-FFF2-40B4-BE49-F238E27FC236}">
                <a16:creationId xmlns:a16="http://schemas.microsoft.com/office/drawing/2014/main" id="{DF814FEE-8E78-FB93-C97C-8ED49FE8751C}"/>
              </a:ext>
            </a:extLst>
          </p:cNvPr>
          <p:cNvSpPr>
            <a:spLocks noGrp="1"/>
          </p:cNvSpPr>
          <p:nvPr>
            <p:ph idx="1"/>
          </p:nvPr>
        </p:nvSpPr>
        <p:spPr>
          <a:xfrm>
            <a:off x="838200" y="1097280"/>
            <a:ext cx="10515599" cy="5079233"/>
          </a:xfrm>
        </p:spPr>
        <p:txBody>
          <a:bodyPr>
            <a:normAutofit/>
          </a:bodyPr>
          <a:lstStyle/>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Greater London Authority (GLA)</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Council of the Isles of Scilly </a:t>
            </a:r>
          </a:p>
        </p:txBody>
      </p:sp>
      <p:sp>
        <p:nvSpPr>
          <p:cNvPr id="2" name="Footer Placeholder 1">
            <a:extLst>
              <a:ext uri="{FF2B5EF4-FFF2-40B4-BE49-F238E27FC236}">
                <a16:creationId xmlns:a16="http://schemas.microsoft.com/office/drawing/2014/main" id="{BEA6E6A2-F129-CEB7-8758-7327EFC9BDF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E37B8A72-FC4A-5E74-ED4A-CC034B9A903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Tree>
    <p:extLst>
      <p:ext uri="{BB962C8B-B14F-4D97-AF65-F5344CB8AC3E}">
        <p14:creationId xmlns:p14="http://schemas.microsoft.com/office/powerpoint/2010/main" val="154245419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DA395-6377-D3F9-BDC9-8D51655C69A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15D3C6F-05A9-C5B1-5124-8B7201E151BA}"/>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Predictions and speculation</a:t>
            </a:r>
            <a:endParaRPr lang="en-GB" sz="4000" b="1" dirty="0">
              <a:solidFill>
                <a:srgbClr val="FF6600"/>
              </a:solidFill>
            </a:endParaRPr>
          </a:p>
        </p:txBody>
      </p:sp>
      <p:sp>
        <p:nvSpPr>
          <p:cNvPr id="5" name="Content Placeholder 4">
            <a:extLst>
              <a:ext uri="{FF2B5EF4-FFF2-40B4-BE49-F238E27FC236}">
                <a16:creationId xmlns:a16="http://schemas.microsoft.com/office/drawing/2014/main" id="{BB4E8CEE-4CB2-4751-55CC-406BC2E40286}"/>
              </a:ext>
            </a:extLst>
          </p:cNvPr>
          <p:cNvSpPr>
            <a:spLocks noGrp="1"/>
          </p:cNvSpPr>
          <p:nvPr>
            <p:ph idx="1"/>
          </p:nvPr>
        </p:nvSpPr>
        <p:spPr>
          <a:xfrm>
            <a:off x="838200" y="1097280"/>
            <a:ext cx="9647321" cy="5079233"/>
          </a:xfrm>
        </p:spPr>
        <p:txBody>
          <a:bodyPr>
            <a:normAutofit/>
          </a:bodyPr>
          <a:lstStyle/>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We are still expecting only </a:t>
            </a:r>
            <a:r>
              <a:rPr lang="en-GB" sz="1800" b="1" dirty="0">
                <a:latin typeface="Calibri" panose="020F0502020204030204" pitchFamily="34" charset="0"/>
                <a:cs typeface="Times New Roman" panose="02020603050405020304" pitchFamily="18" charset="0"/>
              </a:rPr>
              <a:t>limited change</a:t>
            </a:r>
            <a:r>
              <a:rPr lang="en-GB" sz="1800" dirty="0">
                <a:latin typeface="Calibri" panose="020F0502020204030204" pitchFamily="34" charset="0"/>
                <a:cs typeface="Times New Roman" panose="02020603050405020304" pitchFamily="18" charset="0"/>
              </a:rPr>
              <a:t>.  Consultation paper sets parameters for funding distribution, and going much beyond them would leave MHCLG open to challenge.  </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Updating population and 2025 IMD is inevitable and will result in changes in distribution, potentially significantly for some authorities.  It will help minimise losses in inner London, but reduce funding gains in metropolitan areas.  </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Options are limited but might include: </a:t>
            </a:r>
          </a:p>
          <a:p>
            <a:pPr marL="342900" indent="-342900">
              <a:lnSpc>
                <a:spcPct val="115000"/>
              </a:lnSpc>
              <a:spcAft>
                <a:spcPts val="600"/>
              </a:spcAft>
              <a:buFont typeface="Symbol" panose="05050102010706020507" pitchFamily="18" charset="2"/>
              <a:buChar char=""/>
            </a:pPr>
            <a:r>
              <a:rPr lang="en-GB" sz="1800" b="1" dirty="0">
                <a:latin typeface="Calibri" panose="020F0502020204030204" pitchFamily="34" charset="0"/>
                <a:cs typeface="Times New Roman" panose="02020603050405020304" pitchFamily="18" charset="0"/>
              </a:rPr>
              <a:t>Reduce remoteness uplift within ACA</a:t>
            </a:r>
            <a:r>
              <a:rPr lang="en-GB" sz="1800" dirty="0">
                <a:latin typeface="Calibri" panose="020F0502020204030204" pitchFamily="34" charset="0"/>
                <a:cs typeface="Times New Roman" panose="02020603050405020304" pitchFamily="18" charset="0"/>
              </a:rPr>
              <a:t>.  Very significant negative impact on a small number of (county) authorities. </a:t>
            </a:r>
          </a:p>
          <a:p>
            <a:pPr marL="342900" indent="-342900">
              <a:lnSpc>
                <a:spcPct val="115000"/>
              </a:lnSpc>
              <a:spcAft>
                <a:spcPts val="600"/>
              </a:spcAft>
              <a:buFont typeface="Symbol" panose="05050102010706020507" pitchFamily="18" charset="2"/>
              <a:buChar char=""/>
            </a:pPr>
            <a:r>
              <a:rPr lang="en-GB" sz="1800" b="1" dirty="0">
                <a:latin typeface="Calibri" panose="020F0502020204030204" pitchFamily="34" charset="0"/>
                <a:cs typeface="Times New Roman" panose="02020603050405020304" pitchFamily="18" charset="0"/>
              </a:rPr>
              <a:t>Review the weightings </a:t>
            </a:r>
            <a:r>
              <a:rPr lang="en-GB" sz="1800" dirty="0">
                <a:latin typeface="Calibri" panose="020F0502020204030204" pitchFamily="34" charset="0"/>
                <a:cs typeface="Times New Roman" panose="02020603050405020304" pitchFamily="18" charset="0"/>
              </a:rPr>
              <a:t>within Foundation Formula/ Children’s RNF.  Discretion limited but more likely to go ahead if benefit is to metropolitan authorities. </a:t>
            </a:r>
          </a:p>
          <a:p>
            <a:pPr marL="342900" indent="-342900">
              <a:lnSpc>
                <a:spcPct val="115000"/>
              </a:lnSpc>
              <a:spcAft>
                <a:spcPts val="600"/>
              </a:spcAft>
              <a:buFont typeface="Symbol" panose="05050102010706020507" pitchFamily="18" charset="2"/>
              <a:buChar char=""/>
            </a:pPr>
            <a:r>
              <a:rPr lang="en-GB" sz="1800" b="1" dirty="0">
                <a:latin typeface="Calibri" panose="020F0502020204030204" pitchFamily="34" charset="0"/>
                <a:cs typeface="Times New Roman" panose="02020603050405020304" pitchFamily="18" charset="0"/>
              </a:rPr>
              <a:t>Other bespoke changes in distribution</a:t>
            </a:r>
            <a:r>
              <a:rPr lang="en-GB" sz="1800" dirty="0">
                <a:latin typeface="Calibri" panose="020F0502020204030204" pitchFamily="34" charset="0"/>
                <a:cs typeface="Times New Roman" panose="02020603050405020304" pitchFamily="18" charset="0"/>
              </a:rPr>
              <a:t>.  E.g.  daytime population measures, rolled-in grants</a:t>
            </a:r>
          </a:p>
        </p:txBody>
      </p:sp>
      <p:sp>
        <p:nvSpPr>
          <p:cNvPr id="2" name="Footer Placeholder 1">
            <a:extLst>
              <a:ext uri="{FF2B5EF4-FFF2-40B4-BE49-F238E27FC236}">
                <a16:creationId xmlns:a16="http://schemas.microsoft.com/office/drawing/2014/main" id="{90C40CE0-D3D1-515A-3A80-37347912F24B}"/>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936A22A1-1983-3A15-2D40-11958874461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Tree>
    <p:extLst>
      <p:ext uri="{BB962C8B-B14F-4D97-AF65-F5344CB8AC3E}">
        <p14:creationId xmlns:p14="http://schemas.microsoft.com/office/powerpoint/2010/main" val="359286902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DB76D-5D56-6980-6635-1419DA1B3F1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2EF803E-0C45-9DB8-2C29-A8AC6C6DF4E9}"/>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Overview</a:t>
            </a:r>
            <a:endParaRPr lang="en-GB" sz="4000" b="1" dirty="0">
              <a:solidFill>
                <a:srgbClr val="FF6600"/>
              </a:solidFill>
            </a:endParaRPr>
          </a:p>
        </p:txBody>
      </p:sp>
      <p:sp>
        <p:nvSpPr>
          <p:cNvPr id="5" name="Content Placeholder 4">
            <a:extLst>
              <a:ext uri="{FF2B5EF4-FFF2-40B4-BE49-F238E27FC236}">
                <a16:creationId xmlns:a16="http://schemas.microsoft.com/office/drawing/2014/main" id="{E5CA7EA8-457E-A794-8DAD-19CE6F424FDB}"/>
              </a:ext>
            </a:extLst>
          </p:cNvPr>
          <p:cNvSpPr>
            <a:spLocks noGrp="1"/>
          </p:cNvSpPr>
          <p:nvPr>
            <p:ph idx="1"/>
          </p:nvPr>
        </p:nvSpPr>
        <p:spPr>
          <a:xfrm>
            <a:off x="838200" y="1097280"/>
            <a:ext cx="9647321" cy="5079233"/>
          </a:xfrm>
        </p:spPr>
        <p:txBody>
          <a:bodyPr>
            <a:normAutofit lnSpcReduction="10000"/>
          </a:bodyPr>
          <a:lstStyle/>
          <a:p>
            <a:pPr>
              <a:lnSpc>
                <a:spcPct val="115000"/>
              </a:lnSpc>
              <a:spcAft>
                <a:spcPts val="600"/>
              </a:spcAft>
            </a:pPr>
            <a:r>
              <a:rPr lang="en-GB" sz="1600" dirty="0">
                <a:latin typeface="Calibri" panose="020F0502020204030204" pitchFamily="34" charset="0"/>
                <a:cs typeface="Times New Roman" panose="02020603050405020304" pitchFamily="18" charset="0"/>
              </a:rPr>
              <a:t>Timetable/ latest speculation and reporting</a:t>
            </a:r>
          </a:p>
          <a:p>
            <a:pPr>
              <a:lnSpc>
                <a:spcPct val="115000"/>
              </a:lnSpc>
              <a:spcAft>
                <a:spcPts val="600"/>
              </a:spcAft>
            </a:pPr>
            <a:r>
              <a:rPr lang="en-GB" sz="1600" dirty="0">
                <a:latin typeface="Calibri" panose="020F0502020204030204" pitchFamily="34" charset="0"/>
                <a:cs typeface="Times New Roman" panose="02020603050405020304" pitchFamily="18" charset="0"/>
              </a:rPr>
              <a:t>Updates and changes – checklist for Policy Statement (and looking ahead to Autumn Budget 2025)</a:t>
            </a:r>
          </a:p>
          <a:p>
            <a:pPr>
              <a:lnSpc>
                <a:spcPct val="115000"/>
              </a:lnSpc>
              <a:spcAft>
                <a:spcPts val="600"/>
              </a:spcAft>
            </a:pPr>
            <a:r>
              <a:rPr lang="en-GB" sz="1600" dirty="0">
                <a:latin typeface="Calibri" panose="020F0502020204030204" pitchFamily="34" charset="0"/>
                <a:cs typeface="Times New Roman" panose="02020603050405020304" pitchFamily="18" charset="0"/>
              </a:rPr>
              <a:t>Context – funding distribution based on June 2025 consultation paper</a:t>
            </a:r>
          </a:p>
          <a:p>
            <a:pPr>
              <a:lnSpc>
                <a:spcPct val="115000"/>
              </a:lnSpc>
              <a:spcAft>
                <a:spcPts val="600"/>
              </a:spcAft>
            </a:pPr>
            <a:r>
              <a:rPr lang="en-GB" sz="1600" dirty="0">
                <a:latin typeface="Calibri" panose="020F0502020204030204" pitchFamily="34" charset="0"/>
                <a:cs typeface="Times New Roman" panose="02020603050405020304" pitchFamily="18" charset="0"/>
              </a:rPr>
              <a:t>Quantum – increase in funding, new burdens</a:t>
            </a:r>
          </a:p>
          <a:p>
            <a:pPr>
              <a:lnSpc>
                <a:spcPct val="115000"/>
              </a:lnSpc>
              <a:spcAft>
                <a:spcPts val="600"/>
              </a:spcAft>
            </a:pPr>
            <a:r>
              <a:rPr lang="en-GB" sz="1600" dirty="0">
                <a:latin typeface="Calibri" panose="020F0502020204030204" pitchFamily="34" charset="0"/>
                <a:cs typeface="Times New Roman" panose="02020603050405020304" pitchFamily="18" charset="0"/>
              </a:rPr>
              <a:t>Population (resident and daytime) and 2025 Index of Multiple Deprivation (IMD) – including re-weighting formulas</a:t>
            </a:r>
          </a:p>
          <a:p>
            <a:pPr>
              <a:lnSpc>
                <a:spcPct val="115000"/>
              </a:lnSpc>
              <a:spcAft>
                <a:spcPts val="600"/>
              </a:spcAft>
            </a:pPr>
            <a:r>
              <a:rPr lang="en-GB" sz="1600" dirty="0">
                <a:latin typeface="Calibri" panose="020F0502020204030204" pitchFamily="34" charset="0"/>
                <a:cs typeface="Times New Roman" panose="02020603050405020304" pitchFamily="18" charset="0"/>
              </a:rPr>
              <a:t>Remoteness</a:t>
            </a:r>
          </a:p>
          <a:p>
            <a:pPr>
              <a:lnSpc>
                <a:spcPct val="115000"/>
              </a:lnSpc>
              <a:spcAft>
                <a:spcPts val="600"/>
              </a:spcAft>
            </a:pPr>
            <a:r>
              <a:rPr lang="en-GB" sz="1600" b="1" dirty="0">
                <a:latin typeface="Calibri" panose="020F0502020204030204" pitchFamily="34" charset="0"/>
                <a:cs typeface="Times New Roman" panose="02020603050405020304" pitchFamily="18" charset="0"/>
              </a:rPr>
              <a:t>Stuart Hoggan – commentary on Policy Statement</a:t>
            </a:r>
          </a:p>
          <a:p>
            <a:pPr>
              <a:lnSpc>
                <a:spcPct val="115000"/>
              </a:lnSpc>
              <a:spcAft>
                <a:spcPts val="600"/>
              </a:spcAft>
            </a:pPr>
            <a:r>
              <a:rPr lang="en-GB" sz="1600" dirty="0">
                <a:latin typeface="Calibri" panose="020F0502020204030204" pitchFamily="34" charset="0"/>
                <a:cs typeface="Times New Roman" panose="02020603050405020304" pitchFamily="18" charset="0"/>
              </a:rPr>
              <a:t>Updating the MTFP model (following Policy Statement) – change in “blending” methodology</a:t>
            </a:r>
          </a:p>
          <a:p>
            <a:pPr>
              <a:lnSpc>
                <a:spcPct val="115000"/>
              </a:lnSpc>
              <a:spcAft>
                <a:spcPts val="600"/>
              </a:spcAft>
            </a:pPr>
            <a:r>
              <a:rPr lang="en-GB" sz="1600" dirty="0">
                <a:latin typeface="Calibri" panose="020F0502020204030204" pitchFamily="34" charset="0"/>
                <a:cs typeface="Times New Roman" panose="02020603050405020304" pitchFamily="18" charset="0"/>
              </a:rPr>
              <a:t>Autumn Budget – council tax bands, business rates multipliers, new burdens, funding cuts</a:t>
            </a:r>
          </a:p>
          <a:p>
            <a:pPr>
              <a:lnSpc>
                <a:spcPct val="115000"/>
              </a:lnSpc>
              <a:spcAft>
                <a:spcPts val="600"/>
              </a:spcAft>
            </a:pPr>
            <a:r>
              <a:rPr lang="en-GB" sz="1600" dirty="0">
                <a:latin typeface="Calibri" panose="020F0502020204030204" pitchFamily="34" charset="0"/>
                <a:cs typeface="Times New Roman" panose="02020603050405020304" pitchFamily="18" charset="0"/>
              </a:rPr>
              <a:t>Business Rates Retention System (BRRS) and Business rates pooling</a:t>
            </a:r>
          </a:p>
          <a:p>
            <a:pPr>
              <a:lnSpc>
                <a:spcPct val="115000"/>
              </a:lnSpc>
              <a:spcAft>
                <a:spcPts val="600"/>
              </a:spcAft>
            </a:pPr>
            <a:endParaRPr lang="en-GB" sz="1600" dirty="0">
              <a:latin typeface="Calibri" panose="020F0502020204030204" pitchFamily="34" charset="0"/>
              <a:cs typeface="Times New Roman" panose="02020603050405020304" pitchFamily="18" charset="0"/>
            </a:endParaRPr>
          </a:p>
          <a:p>
            <a:pPr>
              <a:lnSpc>
                <a:spcPct val="115000"/>
              </a:lnSpc>
              <a:spcAft>
                <a:spcPts val="600"/>
              </a:spcAft>
            </a:pPr>
            <a:endParaRPr lang="en-GB" sz="1600" dirty="0">
              <a:latin typeface="Calibri" panose="020F0502020204030204" pitchFamily="34" charset="0"/>
              <a:cs typeface="Times New Roman" panose="02020603050405020304" pitchFamily="18" charset="0"/>
            </a:endParaRPr>
          </a:p>
          <a:p>
            <a:pPr>
              <a:lnSpc>
                <a:spcPct val="115000"/>
              </a:lnSpc>
              <a:spcAft>
                <a:spcPts val="600"/>
              </a:spcAft>
            </a:pPr>
            <a:endParaRPr lang="en-GB" sz="1600" dirty="0">
              <a:latin typeface="Calibri" panose="020F0502020204030204" pitchFamily="34" charset="0"/>
              <a:cs typeface="Times New Roman" panose="02020603050405020304" pitchFamily="18" charset="0"/>
            </a:endParaRPr>
          </a:p>
          <a:p>
            <a:pPr marL="0" indent="0">
              <a:lnSpc>
                <a:spcPct val="115000"/>
              </a:lnSpc>
              <a:spcAft>
                <a:spcPts val="600"/>
              </a:spcAft>
              <a:buNone/>
            </a:pPr>
            <a:endParaRPr lang="en-GB" sz="1400" i="1"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163DE460-5160-F6DF-985C-B6D91D999BEB}"/>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FA0230C1-48FC-06DB-EEC2-106E82BDB53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Tree>
    <p:extLst>
      <p:ext uri="{BB962C8B-B14F-4D97-AF65-F5344CB8AC3E}">
        <p14:creationId xmlns:p14="http://schemas.microsoft.com/office/powerpoint/2010/main" val="72288682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C6553-E524-D5E1-B8B6-EAC545CCD77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7423E02-51AF-4737-3C83-32CC6BC7186F}"/>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On-the-day and MTFP model update</a:t>
            </a:r>
            <a:endParaRPr lang="en-GB" sz="4000" b="1" dirty="0">
              <a:solidFill>
                <a:srgbClr val="FF6600"/>
              </a:solidFill>
            </a:endParaRPr>
          </a:p>
        </p:txBody>
      </p:sp>
      <p:sp>
        <p:nvSpPr>
          <p:cNvPr id="5" name="Content Placeholder 4">
            <a:extLst>
              <a:ext uri="{FF2B5EF4-FFF2-40B4-BE49-F238E27FC236}">
                <a16:creationId xmlns:a16="http://schemas.microsoft.com/office/drawing/2014/main" id="{EC908B05-D028-2C5C-9D6A-95F295E69602}"/>
              </a:ext>
            </a:extLst>
          </p:cNvPr>
          <p:cNvSpPr>
            <a:spLocks noGrp="1"/>
          </p:cNvSpPr>
          <p:nvPr>
            <p:ph idx="1"/>
          </p:nvPr>
        </p:nvSpPr>
        <p:spPr>
          <a:xfrm>
            <a:off x="838200" y="1097280"/>
            <a:ext cx="9647321" cy="5079233"/>
          </a:xfrm>
        </p:spPr>
        <p:txBody>
          <a:bodyPr>
            <a:normAutofit/>
          </a:bodyPr>
          <a:lstStyle/>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On-the-day briefing </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Follow-up briefing and analysis the following day</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Plus webinar the following day (2pm)</a:t>
            </a:r>
          </a:p>
          <a:p>
            <a:pPr marL="342900" indent="-342900">
              <a:lnSpc>
                <a:spcPct val="115000"/>
              </a:lnSpc>
              <a:spcAft>
                <a:spcPts val="600"/>
              </a:spcAft>
              <a:buFont typeface="Symbol" panose="05050102010706020507" pitchFamily="18" charset="2"/>
              <a:buChar char=""/>
            </a:pPr>
            <a:endParaRPr lang="en-GB" sz="18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Update MTFP model within a day (or two), depending on the complexity of the updates that are required to the model</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Expecting to receive new RNF shares, RNF weightings, assumed Band D, and updated quantum</a:t>
            </a:r>
          </a:p>
        </p:txBody>
      </p:sp>
      <p:sp>
        <p:nvSpPr>
          <p:cNvPr id="2" name="Footer Placeholder 1">
            <a:extLst>
              <a:ext uri="{FF2B5EF4-FFF2-40B4-BE49-F238E27FC236}">
                <a16:creationId xmlns:a16="http://schemas.microsoft.com/office/drawing/2014/main" id="{D76D8DC6-7CD8-ACB5-F8BF-C5CB672BB56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14FDFDAE-F1EA-3A63-16C5-6DB87D3C4A6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Tree>
    <p:extLst>
      <p:ext uri="{BB962C8B-B14F-4D97-AF65-F5344CB8AC3E}">
        <p14:creationId xmlns:p14="http://schemas.microsoft.com/office/powerpoint/2010/main" val="413380070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20F91-B0B4-C4D5-3397-C33B9A7F7E5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D0DF336-31DA-D9BC-9424-B0E8C9B2A933}"/>
              </a:ext>
            </a:extLst>
          </p:cNvPr>
          <p:cNvSpPr>
            <a:spLocks noGrp="1"/>
          </p:cNvSpPr>
          <p:nvPr>
            <p:ph type="title"/>
          </p:nvPr>
        </p:nvSpPr>
        <p:spPr>
          <a:xfrm>
            <a:off x="838200" y="378710"/>
            <a:ext cx="10515600" cy="5041516"/>
          </a:xfrm>
        </p:spPr>
        <p:txBody>
          <a:bodyPr>
            <a:normAutofit/>
          </a:bodyPr>
          <a:lstStyle/>
          <a:p>
            <a:r>
              <a:rPr lang="en-US" sz="6000" b="1" dirty="0">
                <a:solidFill>
                  <a:srgbClr val="FF6600"/>
                </a:solidFill>
              </a:rPr>
              <a:t>Stuart Hoggan – commentary on potential outcomes </a:t>
            </a:r>
            <a:endParaRPr lang="en-GB" sz="6000" b="1" dirty="0">
              <a:solidFill>
                <a:srgbClr val="FF6600"/>
              </a:solidFill>
            </a:endParaRPr>
          </a:p>
        </p:txBody>
      </p:sp>
      <p:sp>
        <p:nvSpPr>
          <p:cNvPr id="2" name="Footer Placeholder 1">
            <a:extLst>
              <a:ext uri="{FF2B5EF4-FFF2-40B4-BE49-F238E27FC236}">
                <a16:creationId xmlns:a16="http://schemas.microsoft.com/office/drawing/2014/main" id="{1E232513-8D7C-A7CD-7578-C23C22B366B7}"/>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58A92CB7-D648-5EF2-2D80-C309D332A7E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lang="en-GB" smtClean="0"/>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1991214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CBD23-A4FE-847C-7DDD-57D82B3AF73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72264E2-7075-D4A8-AC55-D21FB9E8ABF7}"/>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Expectations for Autumn Budget 2025</a:t>
            </a:r>
            <a:endParaRPr lang="en-GB" sz="4000" b="1" dirty="0">
              <a:solidFill>
                <a:srgbClr val="FF6600"/>
              </a:solidFill>
            </a:endParaRPr>
          </a:p>
        </p:txBody>
      </p:sp>
      <p:sp>
        <p:nvSpPr>
          <p:cNvPr id="5" name="Content Placeholder 4">
            <a:extLst>
              <a:ext uri="{FF2B5EF4-FFF2-40B4-BE49-F238E27FC236}">
                <a16:creationId xmlns:a16="http://schemas.microsoft.com/office/drawing/2014/main" id="{F7021A69-8D62-DD19-93B4-9CF34F2F7B7A}"/>
              </a:ext>
            </a:extLst>
          </p:cNvPr>
          <p:cNvSpPr>
            <a:spLocks noGrp="1"/>
          </p:cNvSpPr>
          <p:nvPr>
            <p:ph idx="1"/>
          </p:nvPr>
        </p:nvSpPr>
        <p:spPr>
          <a:xfrm>
            <a:off x="838200" y="1097280"/>
            <a:ext cx="9647321" cy="5079233"/>
          </a:xfrm>
        </p:spPr>
        <p:txBody>
          <a:bodyPr>
            <a:normAutofit/>
          </a:bodyPr>
          <a:lstStyle/>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Core Spending Power (CSP) per SR25. Will this change?  </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New council tax bands (or weightings)</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Setting the new business rates multipliers (now 5), potentially with new cap compensation (based on what CPI rate?)</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Employers’ NICs on pension contributions (potentially 15%).  Additional funding? </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Funding for SEND? White paper in the new year</a:t>
            </a:r>
            <a:endParaRPr lang="en-GB" sz="1800" dirty="0"/>
          </a:p>
          <a:p>
            <a:pPr marL="342900" indent="-342900">
              <a:lnSpc>
                <a:spcPct val="115000"/>
              </a:lnSpc>
              <a:spcAft>
                <a:spcPts val="600"/>
              </a:spcAft>
              <a:buFont typeface="Symbol" panose="05050102010706020507" pitchFamily="18" charset="2"/>
              <a:buChar char=""/>
            </a:pPr>
            <a:endParaRPr lang="en-GB" sz="24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7E63E37E-7F6C-513E-CF17-76B27033BF0E}"/>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CEF13E7D-088B-0E53-DDA1-3712CDDFFB3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Tree>
    <p:extLst>
      <p:ext uri="{BB962C8B-B14F-4D97-AF65-F5344CB8AC3E}">
        <p14:creationId xmlns:p14="http://schemas.microsoft.com/office/powerpoint/2010/main" val="368451897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108D5-DAC6-72B3-BE4F-4B4045040E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9047075-0501-C4DA-C37F-E5FB4008DA90}"/>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Autumn Budget 2025 – additional council tax bands?</a:t>
            </a:r>
            <a:endParaRPr lang="en-GB" sz="4000" b="1" dirty="0">
              <a:solidFill>
                <a:srgbClr val="FF6600"/>
              </a:solidFill>
            </a:endParaRPr>
          </a:p>
        </p:txBody>
      </p:sp>
      <p:sp>
        <p:nvSpPr>
          <p:cNvPr id="5" name="Content Placeholder 4">
            <a:extLst>
              <a:ext uri="{FF2B5EF4-FFF2-40B4-BE49-F238E27FC236}">
                <a16:creationId xmlns:a16="http://schemas.microsoft.com/office/drawing/2014/main" id="{92C24F36-938A-85A1-94E1-7E37FF85C1B8}"/>
              </a:ext>
            </a:extLst>
          </p:cNvPr>
          <p:cNvSpPr>
            <a:spLocks noGrp="1"/>
          </p:cNvSpPr>
          <p:nvPr>
            <p:ph idx="1"/>
          </p:nvPr>
        </p:nvSpPr>
        <p:spPr>
          <a:xfrm>
            <a:off x="838200" y="1097280"/>
            <a:ext cx="4596829" cy="5259070"/>
          </a:xfrm>
        </p:spPr>
        <p:txBody>
          <a:bodyPr>
            <a:normAutofit fontScale="62500" lnSpcReduction="20000"/>
          </a:bodyPr>
          <a:lstStyle/>
          <a:p>
            <a:pPr marL="342900" indent="-342900">
              <a:lnSpc>
                <a:spcPct val="115000"/>
              </a:lnSpc>
              <a:spcAft>
                <a:spcPts val="600"/>
              </a:spcAft>
              <a:buFont typeface="Symbol" panose="05050102010706020507" pitchFamily="18" charset="2"/>
              <a:buChar char=""/>
            </a:pPr>
            <a:r>
              <a:rPr lang="en-GB" sz="2400" dirty="0">
                <a:latin typeface="Calibri" panose="020F0502020204030204" pitchFamily="34" charset="0"/>
                <a:cs typeface="Times New Roman" panose="02020603050405020304" pitchFamily="18" charset="0"/>
              </a:rPr>
              <a:t>Reports that Chancellor is considering raising additional taxation on higher council tax bands (G and H) </a:t>
            </a:r>
            <a:r>
              <a:rPr lang="en-GB" sz="2400" dirty="0">
                <a:latin typeface="Calibri" panose="020F0502020204030204" pitchFamily="34" charset="0"/>
                <a:cs typeface="Times New Roman" panose="02020603050405020304" pitchFamily="18" charset="0"/>
                <a:hlinkClick r:id="rId3"/>
              </a:rPr>
              <a:t>https://www.ft.com/content/8fce8947-a283-45cc-a31c-bdd4a2daeef3</a:t>
            </a:r>
            <a:r>
              <a:rPr lang="en-GB" sz="2400" dirty="0">
                <a:latin typeface="Calibri" panose="020F0502020204030204" pitchFamily="34" charset="0"/>
                <a:cs typeface="Times New Roman" panose="02020603050405020304" pitchFamily="18" charset="0"/>
              </a:rPr>
              <a:t> </a:t>
            </a:r>
          </a:p>
          <a:p>
            <a:pPr marL="342900" indent="-342900">
              <a:lnSpc>
                <a:spcPct val="115000"/>
              </a:lnSpc>
              <a:spcAft>
                <a:spcPts val="600"/>
              </a:spcAft>
              <a:buFont typeface="Symbol" panose="05050102010706020507" pitchFamily="18" charset="2"/>
              <a:buChar char=""/>
            </a:pPr>
            <a:r>
              <a:rPr lang="en-GB" sz="2400" dirty="0">
                <a:latin typeface="Calibri" panose="020F0502020204030204" pitchFamily="34" charset="0"/>
                <a:cs typeface="Times New Roman" panose="02020603050405020304" pitchFamily="18" charset="0"/>
              </a:rPr>
              <a:t>Either adding new bands (unlikely) or increasing (doubling?) the weighting on upper bands</a:t>
            </a:r>
          </a:p>
          <a:p>
            <a:pPr marL="342900" indent="-342900">
              <a:lnSpc>
                <a:spcPct val="115000"/>
              </a:lnSpc>
              <a:spcAft>
                <a:spcPts val="600"/>
              </a:spcAft>
              <a:buFont typeface="Symbol" panose="05050102010706020507" pitchFamily="18" charset="2"/>
              <a:buChar char=""/>
            </a:pPr>
            <a:r>
              <a:rPr lang="en-GB" sz="2400" dirty="0">
                <a:latin typeface="Calibri" panose="020F0502020204030204" pitchFamily="34" charset="0"/>
                <a:cs typeface="Times New Roman" panose="02020603050405020304" pitchFamily="18" charset="0"/>
              </a:rPr>
              <a:t>Doubling the weighting could be implemented quickly (administratively easily), whereas new bands would take 2+ years (and require revaluations)</a:t>
            </a:r>
          </a:p>
          <a:p>
            <a:pPr marL="342900" indent="-342900">
              <a:lnSpc>
                <a:spcPct val="115000"/>
              </a:lnSpc>
              <a:spcAft>
                <a:spcPts val="600"/>
              </a:spcAft>
              <a:buFont typeface="Symbol" panose="05050102010706020507" pitchFamily="18" charset="2"/>
              <a:buChar char=""/>
            </a:pPr>
            <a:r>
              <a:rPr lang="en-GB" sz="2400" dirty="0">
                <a:latin typeface="Calibri" panose="020F0502020204030204" pitchFamily="34" charset="0"/>
                <a:cs typeface="Times New Roman" panose="02020603050405020304" pitchFamily="18" charset="0"/>
              </a:rPr>
              <a:t>Additional taxation revenues could be extracted via the proposed SFA calculations (more of CSP is financed by locally-raised council tax).  </a:t>
            </a:r>
          </a:p>
          <a:p>
            <a:pPr marL="342900" indent="-342900">
              <a:lnSpc>
                <a:spcPct val="115000"/>
              </a:lnSpc>
              <a:spcAft>
                <a:spcPts val="600"/>
              </a:spcAft>
              <a:buFont typeface="Symbol" panose="05050102010706020507" pitchFamily="18" charset="2"/>
              <a:buChar char=""/>
            </a:pPr>
            <a:r>
              <a:rPr lang="en-GB" sz="2400" dirty="0">
                <a:latin typeface="Calibri" panose="020F0502020204030204" pitchFamily="34" charset="0"/>
                <a:cs typeface="Times New Roman" panose="02020603050405020304" pitchFamily="18" charset="0"/>
              </a:rPr>
              <a:t>Not sure of the legal status of local authorities making a direct payment of council tax to central government.</a:t>
            </a:r>
          </a:p>
          <a:p>
            <a:pPr marL="342900" indent="-342900">
              <a:lnSpc>
                <a:spcPct val="115000"/>
              </a:lnSpc>
              <a:spcAft>
                <a:spcPts val="600"/>
              </a:spcAft>
              <a:buFont typeface="Symbol" panose="05050102010706020507" pitchFamily="18" charset="2"/>
              <a:buChar char=""/>
            </a:pPr>
            <a:r>
              <a:rPr lang="en-GB" sz="2400" dirty="0" err="1">
                <a:latin typeface="Calibri" panose="020F0502020204030204" pitchFamily="34" charset="0"/>
                <a:cs typeface="Times New Roman" panose="02020603050405020304" pitchFamily="18" charset="0"/>
              </a:rPr>
              <a:t>Distrbution</a:t>
            </a:r>
            <a:r>
              <a:rPr lang="en-GB" sz="2400" dirty="0">
                <a:latin typeface="Calibri" panose="020F0502020204030204" pitchFamily="34" charset="0"/>
                <a:cs typeface="Times New Roman" panose="02020603050405020304" pitchFamily="18" charset="0"/>
              </a:rPr>
              <a:t> of homes in bands G and H is heavily skewed towards SE England (and to London to some extent).</a:t>
            </a:r>
          </a:p>
          <a:p>
            <a:pPr marL="342900" indent="-342900">
              <a:lnSpc>
                <a:spcPct val="115000"/>
              </a:lnSpc>
              <a:spcAft>
                <a:spcPts val="600"/>
              </a:spcAft>
              <a:buFont typeface="Symbol" panose="05050102010706020507" pitchFamily="18" charset="2"/>
              <a:buChar char=""/>
            </a:pPr>
            <a:endParaRPr lang="en-GB" sz="24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52E4D55B-385A-CEC0-C387-94491C5A796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A4C61576-6E38-D899-7C3F-FC50D8BCF8B7}"/>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pic>
        <p:nvPicPr>
          <p:cNvPr id="7" name="Picture 6" descr="A close up of black text&#10;&#10;AI-generated content may be incorrect.">
            <a:extLst>
              <a:ext uri="{FF2B5EF4-FFF2-40B4-BE49-F238E27FC236}">
                <a16:creationId xmlns:a16="http://schemas.microsoft.com/office/drawing/2014/main" id="{826BBCFA-9358-BA67-E18D-7910D0A7B9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6627" y="3060700"/>
            <a:ext cx="6162887" cy="795211"/>
          </a:xfrm>
          <a:prstGeom prst="rect">
            <a:avLst/>
          </a:prstGeom>
        </p:spPr>
      </p:pic>
      <p:pic>
        <p:nvPicPr>
          <p:cNvPr id="9" name="Picture 8" descr="A white background with black text">
            <a:extLst>
              <a:ext uri="{FF2B5EF4-FFF2-40B4-BE49-F238E27FC236}">
                <a16:creationId xmlns:a16="http://schemas.microsoft.com/office/drawing/2014/main" id="{FFAB4FD1-669A-4F03-DA56-FA8E6DD0DB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9156" y="4056649"/>
            <a:ext cx="6172414" cy="819574"/>
          </a:xfrm>
          <a:prstGeom prst="rect">
            <a:avLst/>
          </a:prstGeom>
        </p:spPr>
      </p:pic>
      <p:pic>
        <p:nvPicPr>
          <p:cNvPr id="11" name="Picture 10" descr="A white text with black text">
            <a:extLst>
              <a:ext uri="{FF2B5EF4-FFF2-40B4-BE49-F238E27FC236}">
                <a16:creationId xmlns:a16="http://schemas.microsoft.com/office/drawing/2014/main" id="{6C042725-1910-4F8C-C4B7-24D30F9666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9156" y="1504684"/>
            <a:ext cx="6162887" cy="1376179"/>
          </a:xfrm>
          <a:prstGeom prst="rect">
            <a:avLst/>
          </a:prstGeom>
        </p:spPr>
      </p:pic>
    </p:spTree>
    <p:extLst>
      <p:ext uri="{BB962C8B-B14F-4D97-AF65-F5344CB8AC3E}">
        <p14:creationId xmlns:p14="http://schemas.microsoft.com/office/powerpoint/2010/main" val="314145188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47924-9A18-3181-FAA5-4195374EC56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4453B80-5DCA-488D-BB12-F6BB08CC1541}"/>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Business Rates Retention Scheme (BRRS)</a:t>
            </a:r>
            <a:endParaRPr lang="en-GB" sz="4000" b="1" dirty="0">
              <a:solidFill>
                <a:srgbClr val="FF6600"/>
              </a:solidFill>
            </a:endParaRPr>
          </a:p>
        </p:txBody>
      </p:sp>
      <p:sp>
        <p:nvSpPr>
          <p:cNvPr id="5" name="Content Placeholder 4">
            <a:extLst>
              <a:ext uri="{FF2B5EF4-FFF2-40B4-BE49-F238E27FC236}">
                <a16:creationId xmlns:a16="http://schemas.microsoft.com/office/drawing/2014/main" id="{79AF01E4-BEA1-1A68-41F8-1CC846FCC0F8}"/>
              </a:ext>
            </a:extLst>
          </p:cNvPr>
          <p:cNvSpPr>
            <a:spLocks noGrp="1"/>
          </p:cNvSpPr>
          <p:nvPr>
            <p:ph idx="1"/>
          </p:nvPr>
        </p:nvSpPr>
        <p:spPr>
          <a:xfrm>
            <a:off x="838200" y="1097280"/>
            <a:ext cx="9647321" cy="5079233"/>
          </a:xfrm>
        </p:spPr>
        <p:txBody>
          <a:bodyPr>
            <a:normAutofit lnSpcReduction="10000"/>
          </a:bodyPr>
          <a:lstStyle/>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Levy rates and thresholds – now proposed (see our previous briefings)</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Safety net and thresholds</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Baseline reset (and new BRB set based on gross rates minus accounting adjustments; s31 grant payments for all reliefs, </a:t>
            </a:r>
            <a:r>
              <a:rPr lang="en-GB" sz="1800" dirty="0" err="1">
                <a:latin typeface="Calibri" panose="020F0502020204030204" pitchFamily="34" charset="0"/>
                <a:cs typeface="Times New Roman" panose="02020603050405020304" pitchFamily="18" charset="0"/>
              </a:rPr>
              <a:t>incl</a:t>
            </a:r>
            <a:r>
              <a:rPr lang="en-GB" sz="1800" dirty="0">
                <a:latin typeface="Calibri" panose="020F0502020204030204" pitchFamily="34" charset="0"/>
                <a:cs typeface="Times New Roman" panose="02020603050405020304" pitchFamily="18" charset="0"/>
              </a:rPr>
              <a:t> charitable relief/ empty property relief)</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Cap compensation (from 2026-27 onwards)</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Setting multipliers (from 2026-27 onwards) – Autumn Budget</a:t>
            </a:r>
          </a:p>
          <a:p>
            <a:pPr marL="342900" indent="-342900">
              <a:lnSpc>
                <a:spcPct val="115000"/>
              </a:lnSpc>
              <a:spcAft>
                <a:spcPts val="600"/>
              </a:spcAft>
              <a:buFont typeface="Symbol" panose="05050102010706020507" pitchFamily="18" charset="2"/>
              <a:buChar char=""/>
            </a:pPr>
            <a:endParaRPr lang="en-GB" sz="18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Business rates pools – </a:t>
            </a:r>
            <a:r>
              <a:rPr lang="en-GB" sz="1800" dirty="0">
                <a:highlight>
                  <a:srgbClr val="FFFF00"/>
                </a:highlight>
                <a:latin typeface="Calibri" panose="020F0502020204030204" pitchFamily="34" charset="0"/>
                <a:cs typeface="Times New Roman" panose="02020603050405020304" pitchFamily="18" charset="0"/>
              </a:rPr>
              <a:t>POLL!</a:t>
            </a:r>
            <a:r>
              <a:rPr lang="en-GB" sz="1800" dirty="0">
                <a:latin typeface="Calibri" panose="020F0502020204030204" pitchFamily="34" charset="0"/>
                <a:cs typeface="Times New Roman" panose="02020603050405020304" pitchFamily="18" charset="0"/>
              </a:rPr>
              <a:t> – deadline is 24 November 2025</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Business rates pilots – waiting for decision in the Autumn Budget (except GM and WM)</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MTFP guidance on budgeting – starting point is that there is no above-baseline growth as at 1 April 2025.  </a:t>
            </a:r>
          </a:p>
        </p:txBody>
      </p:sp>
      <p:sp>
        <p:nvSpPr>
          <p:cNvPr id="2" name="Footer Placeholder 1">
            <a:extLst>
              <a:ext uri="{FF2B5EF4-FFF2-40B4-BE49-F238E27FC236}">
                <a16:creationId xmlns:a16="http://schemas.microsoft.com/office/drawing/2014/main" id="{5E857A66-C087-A2B2-10A2-3639C6C6889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9BC5F837-76DE-64A5-AB85-21A55FBFAFA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Tree>
    <p:extLst>
      <p:ext uri="{BB962C8B-B14F-4D97-AF65-F5344CB8AC3E}">
        <p14:creationId xmlns:p14="http://schemas.microsoft.com/office/powerpoint/2010/main" val="350102995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92A7F-1742-0030-D298-2666787767E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20D8A38-BEC2-00B3-48E8-A32DAB28F596}"/>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BRRS – checklist for updating MTFP model</a:t>
            </a:r>
            <a:endParaRPr lang="en-GB" sz="4000" b="1" dirty="0">
              <a:solidFill>
                <a:srgbClr val="FF6600"/>
              </a:solidFill>
            </a:endParaRPr>
          </a:p>
        </p:txBody>
      </p:sp>
      <p:sp>
        <p:nvSpPr>
          <p:cNvPr id="5" name="Content Placeholder 4">
            <a:extLst>
              <a:ext uri="{FF2B5EF4-FFF2-40B4-BE49-F238E27FC236}">
                <a16:creationId xmlns:a16="http://schemas.microsoft.com/office/drawing/2014/main" id="{D50595A5-C6DC-B542-7FAD-B46863E85574}"/>
              </a:ext>
            </a:extLst>
          </p:cNvPr>
          <p:cNvSpPr>
            <a:spLocks noGrp="1"/>
          </p:cNvSpPr>
          <p:nvPr>
            <p:ph idx="1"/>
          </p:nvPr>
        </p:nvSpPr>
        <p:spPr>
          <a:xfrm>
            <a:off x="838200" y="1097280"/>
            <a:ext cx="9647321" cy="5079233"/>
          </a:xfrm>
        </p:spPr>
        <p:txBody>
          <a:bodyPr>
            <a:normAutofit fontScale="47500" lnSpcReduction="20000"/>
          </a:bodyPr>
          <a:lstStyle/>
          <a:p>
            <a:pPr lvl="0">
              <a:lnSpc>
                <a:spcPct val="120000"/>
              </a:lnSpc>
            </a:pPr>
            <a:r>
              <a:rPr lang="en-GB" sz="2700" b="1" dirty="0">
                <a:latin typeface="Calibri" panose="020F0502020204030204" pitchFamily="34" charset="0"/>
                <a:ea typeface="Calibri" panose="020F0502020204030204" pitchFamily="34" charset="0"/>
                <a:cs typeface="Calibri" panose="020F0502020204030204" pitchFamily="34" charset="0"/>
              </a:rPr>
              <a:t>Baseline reset </a:t>
            </a:r>
            <a:r>
              <a:rPr lang="en-GB" sz="2700" dirty="0">
                <a:latin typeface="Calibri" panose="020F0502020204030204" pitchFamily="34" charset="0"/>
                <a:ea typeface="Calibri" panose="020F0502020204030204" pitchFamily="34" charset="0"/>
                <a:cs typeface="Calibri" panose="020F0502020204030204" pitchFamily="34" charset="0"/>
              </a:rPr>
              <a:t>(and new BRB set based on gross rates minus accounting adjustments; s31 grant payments for all reliefs, </a:t>
            </a:r>
            <a:r>
              <a:rPr lang="en-GB" sz="2700" dirty="0" err="1">
                <a:latin typeface="Calibri" panose="020F0502020204030204" pitchFamily="34" charset="0"/>
                <a:ea typeface="Calibri" panose="020F0502020204030204" pitchFamily="34" charset="0"/>
                <a:cs typeface="Calibri" panose="020F0502020204030204" pitchFamily="34" charset="0"/>
              </a:rPr>
              <a:t>incl</a:t>
            </a:r>
            <a:r>
              <a:rPr lang="en-GB" sz="2700" dirty="0">
                <a:latin typeface="Calibri" panose="020F0502020204030204" pitchFamily="34" charset="0"/>
                <a:ea typeface="Calibri" panose="020F0502020204030204" pitchFamily="34" charset="0"/>
                <a:cs typeface="Calibri" panose="020F0502020204030204" pitchFamily="34" charset="0"/>
              </a:rPr>
              <a:t> charitable relief/ empty property relief) Change </a:t>
            </a:r>
            <a:r>
              <a:rPr lang="en-GB" dirty="0">
                <a:latin typeface="Calibri" panose="020F0502020204030204" pitchFamily="34" charset="0"/>
                <a:ea typeface="Calibri" panose="020F0502020204030204" pitchFamily="34" charset="0"/>
                <a:cs typeface="Calibri" panose="020F0502020204030204" pitchFamily="34" charset="0"/>
              </a:rPr>
              <a:t>baseline so that it is based gross rates rather than NDRI (plus s31 grants for reliefs).  </a:t>
            </a:r>
            <a:r>
              <a:rPr lang="en-GB" u="sng" dirty="0">
                <a:latin typeface="Calibri" panose="020F0502020204030204" pitchFamily="34" charset="0"/>
                <a:ea typeface="Calibri" panose="020F0502020204030204" pitchFamily="34" charset="0"/>
                <a:cs typeface="Calibri" panose="020F0502020204030204" pitchFamily="34" charset="0"/>
              </a:rPr>
              <a:t>Awaiting ministerial decision?</a:t>
            </a:r>
            <a:endParaRPr lang="en-GB" dirty="0">
              <a:latin typeface="Calibri" panose="020F0502020204030204" pitchFamily="34" charset="0"/>
              <a:ea typeface="Calibri" panose="020F0502020204030204" pitchFamily="34" charset="0"/>
              <a:cs typeface="Calibri" panose="020F0502020204030204" pitchFamily="34" charset="0"/>
            </a:endParaRPr>
          </a:p>
          <a:p>
            <a:pPr lvl="0">
              <a:lnSpc>
                <a:spcPct val="120000"/>
              </a:lnSpc>
            </a:pPr>
            <a:r>
              <a:rPr lang="en-GB" b="1" dirty="0">
                <a:latin typeface="Calibri" panose="020F0502020204030204" pitchFamily="34" charset="0"/>
                <a:ea typeface="Calibri" panose="020F0502020204030204" pitchFamily="34" charset="0"/>
                <a:cs typeface="Calibri" panose="020F0502020204030204" pitchFamily="34" charset="0"/>
              </a:rPr>
              <a:t>Change s31 grants </a:t>
            </a:r>
            <a:r>
              <a:rPr lang="en-GB" dirty="0">
                <a:latin typeface="Calibri" panose="020F0502020204030204" pitchFamily="34" charset="0"/>
                <a:ea typeface="Calibri" panose="020F0502020204030204" pitchFamily="34" charset="0"/>
                <a:cs typeface="Calibri" panose="020F0502020204030204" pitchFamily="34" charset="0"/>
              </a:rPr>
              <a:t>so that they pay for all reliefs, including charitable relief and empty property relief (etc)  </a:t>
            </a:r>
            <a:r>
              <a:rPr lang="en-GB" u="sng" dirty="0">
                <a:latin typeface="Calibri" panose="020F0502020204030204" pitchFamily="34" charset="0"/>
                <a:ea typeface="Calibri" panose="020F0502020204030204" pitchFamily="34" charset="0"/>
                <a:cs typeface="Calibri" panose="020F0502020204030204" pitchFamily="34" charset="0"/>
              </a:rPr>
              <a:t>Awaiting ministerial decision?</a:t>
            </a:r>
            <a:endParaRPr lang="en-GB" dirty="0">
              <a:latin typeface="Calibri" panose="020F0502020204030204" pitchFamily="34" charset="0"/>
              <a:ea typeface="Calibri" panose="020F0502020204030204" pitchFamily="34" charset="0"/>
              <a:cs typeface="Calibri" panose="020F0502020204030204" pitchFamily="34" charset="0"/>
            </a:endParaRPr>
          </a:p>
          <a:p>
            <a:pPr lvl="0">
              <a:lnSpc>
                <a:spcPct val="120000"/>
              </a:lnSpc>
            </a:pPr>
            <a:r>
              <a:rPr lang="en-GB" b="1" dirty="0">
                <a:latin typeface="Calibri" panose="020F0502020204030204" pitchFamily="34" charset="0"/>
                <a:ea typeface="Calibri" panose="020F0502020204030204" pitchFamily="34" charset="0"/>
                <a:cs typeface="Calibri" panose="020F0502020204030204" pitchFamily="34" charset="0"/>
              </a:rPr>
              <a:t>Indexation of the Baseline Funding Level</a:t>
            </a:r>
            <a:r>
              <a:rPr lang="en-GB" dirty="0">
                <a:latin typeface="Calibri" panose="020F0502020204030204" pitchFamily="34" charset="0"/>
                <a:ea typeface="Calibri" panose="020F0502020204030204" pitchFamily="34" charset="0"/>
                <a:cs typeface="Calibri" panose="020F0502020204030204" pitchFamily="34" charset="0"/>
              </a:rPr>
              <a:t>. </a:t>
            </a:r>
            <a:r>
              <a:rPr lang="en-GB" u="sng" dirty="0">
                <a:latin typeface="Calibri" panose="020F0502020204030204" pitchFamily="34" charset="0"/>
                <a:ea typeface="Calibri" panose="020F0502020204030204" pitchFamily="34" charset="0"/>
                <a:cs typeface="Calibri" panose="020F0502020204030204" pitchFamily="34" charset="0"/>
              </a:rPr>
              <a:t>Working paper being developed, awaiting decision.  </a:t>
            </a:r>
            <a:endParaRPr lang="en-GB" dirty="0">
              <a:latin typeface="Calibri" panose="020F0502020204030204" pitchFamily="34" charset="0"/>
              <a:ea typeface="Calibri" panose="020F0502020204030204" pitchFamily="34" charset="0"/>
              <a:cs typeface="Calibri" panose="020F0502020204030204" pitchFamily="34" charset="0"/>
            </a:endParaRPr>
          </a:p>
          <a:p>
            <a:pPr lvl="0">
              <a:lnSpc>
                <a:spcPct val="120000"/>
              </a:lnSpc>
            </a:pPr>
            <a:r>
              <a:rPr lang="en-GB" b="1" dirty="0">
                <a:latin typeface="Calibri" panose="020F0502020204030204" pitchFamily="34" charset="0"/>
                <a:ea typeface="Calibri" panose="020F0502020204030204" pitchFamily="34" charset="0"/>
                <a:cs typeface="Calibri" panose="020F0502020204030204" pitchFamily="34" charset="0"/>
              </a:rPr>
              <a:t>Levy and safety net calculations</a:t>
            </a:r>
            <a:r>
              <a:rPr lang="en-GB" dirty="0">
                <a:latin typeface="Calibri" panose="020F0502020204030204" pitchFamily="34" charset="0"/>
                <a:ea typeface="Calibri" panose="020F0502020204030204" pitchFamily="34" charset="0"/>
                <a:cs typeface="Calibri" panose="020F0502020204030204" pitchFamily="34" charset="0"/>
              </a:rPr>
              <a:t>.  </a:t>
            </a:r>
            <a:r>
              <a:rPr lang="en-GB" u="sng" dirty="0">
                <a:latin typeface="Calibri" panose="020F0502020204030204" pitchFamily="34" charset="0"/>
                <a:ea typeface="Calibri" panose="020F0502020204030204" pitchFamily="34" charset="0"/>
                <a:cs typeface="Calibri" panose="020F0502020204030204" pitchFamily="34" charset="0"/>
              </a:rPr>
              <a:t>Working paper being developed, awaiting decision.</a:t>
            </a:r>
            <a:endParaRPr lang="en-GB" dirty="0">
              <a:latin typeface="Calibri" panose="020F0502020204030204" pitchFamily="34" charset="0"/>
              <a:ea typeface="Calibri" panose="020F0502020204030204" pitchFamily="34" charset="0"/>
              <a:cs typeface="Calibri" panose="020F0502020204030204" pitchFamily="34" charset="0"/>
            </a:endParaRPr>
          </a:p>
          <a:p>
            <a:pPr lvl="0">
              <a:lnSpc>
                <a:spcPct val="120000"/>
              </a:lnSpc>
            </a:pPr>
            <a:r>
              <a:rPr lang="en-GB" dirty="0">
                <a:latin typeface="Calibri" panose="020F0502020204030204" pitchFamily="34" charset="0"/>
                <a:ea typeface="Calibri" panose="020F0502020204030204" pitchFamily="34" charset="0"/>
                <a:cs typeface="Calibri" panose="020F0502020204030204" pitchFamily="34" charset="0"/>
              </a:rPr>
              <a:t>Expand model to accommodate </a:t>
            </a:r>
            <a:r>
              <a:rPr lang="en-GB" b="1" dirty="0">
                <a:latin typeface="Calibri" panose="020F0502020204030204" pitchFamily="34" charset="0"/>
                <a:ea typeface="Calibri" panose="020F0502020204030204" pitchFamily="34" charset="0"/>
                <a:cs typeface="Calibri" panose="020F0502020204030204" pitchFamily="34" charset="0"/>
              </a:rPr>
              <a:t>5 multipliers</a:t>
            </a:r>
            <a:r>
              <a:rPr lang="en-GB" dirty="0">
                <a:latin typeface="Calibri" panose="020F0502020204030204" pitchFamily="34" charset="0"/>
                <a:ea typeface="Calibri" panose="020F0502020204030204" pitchFamily="34" charset="0"/>
                <a:cs typeface="Calibri" panose="020F0502020204030204" pitchFamily="34" charset="0"/>
              </a:rPr>
              <a:t>.  </a:t>
            </a:r>
            <a:r>
              <a:rPr lang="en-GB" u="sng" dirty="0">
                <a:latin typeface="Calibri" panose="020F0502020204030204" pitchFamily="34" charset="0"/>
                <a:ea typeface="Calibri" panose="020F0502020204030204" pitchFamily="34" charset="0"/>
                <a:cs typeface="Calibri" panose="020F0502020204030204" pitchFamily="34" charset="0"/>
              </a:rPr>
              <a:t>Awaiting decision</a:t>
            </a:r>
            <a:r>
              <a:rPr lang="en-GB" dirty="0">
                <a:latin typeface="Calibri" panose="020F0502020204030204" pitchFamily="34" charset="0"/>
                <a:ea typeface="Calibri" panose="020F0502020204030204" pitchFamily="34" charset="0"/>
                <a:cs typeface="Calibri" panose="020F0502020204030204" pitchFamily="34" charset="0"/>
              </a:rPr>
              <a:t> on whether the BRRS will use 5 multipliers or whether we will proceed with the current 2-multiplier system.  (BRRS will almost certainly operate with only 2 multipliers.)</a:t>
            </a:r>
          </a:p>
          <a:p>
            <a:pPr lvl="0">
              <a:lnSpc>
                <a:spcPct val="120000"/>
              </a:lnSpc>
            </a:pPr>
            <a:endParaRPr lang="en-GB" dirty="0">
              <a:latin typeface="Calibri" panose="020F0502020204030204" pitchFamily="34" charset="0"/>
              <a:ea typeface="Calibri" panose="020F0502020204030204" pitchFamily="34" charset="0"/>
              <a:cs typeface="Calibri" panose="020F0502020204030204" pitchFamily="34" charset="0"/>
            </a:endParaRPr>
          </a:p>
          <a:p>
            <a:pPr lvl="0">
              <a:lnSpc>
                <a:spcPct val="120000"/>
              </a:lnSpc>
            </a:pPr>
            <a:r>
              <a:rPr lang="en-GB" b="1" dirty="0">
                <a:latin typeface="Calibri" panose="020F0502020204030204" pitchFamily="34" charset="0"/>
                <a:ea typeface="Calibri" panose="020F0502020204030204" pitchFamily="34" charset="0"/>
                <a:cs typeface="Calibri" panose="020F0502020204030204" pitchFamily="34" charset="0"/>
              </a:rPr>
              <a:t>Build-in adjustments in 2026-27 or in 2027-28 </a:t>
            </a:r>
            <a:r>
              <a:rPr lang="en-GB" dirty="0">
                <a:latin typeface="Calibri" panose="020F0502020204030204" pitchFamily="34" charset="0"/>
                <a:ea typeface="Calibri" panose="020F0502020204030204" pitchFamily="34" charset="0"/>
                <a:cs typeface="Calibri" panose="020F0502020204030204" pitchFamily="34" charset="0"/>
              </a:rPr>
              <a:t>for any differences between draft and final data (on SCATs, etc).  We don’t need to do this initially, but we will need to update the model (April 2026?) so that councils to apply the actual data and check the new results. </a:t>
            </a:r>
          </a:p>
          <a:p>
            <a:pPr>
              <a:lnSpc>
                <a:spcPct val="120000"/>
              </a:lnSpc>
            </a:pPr>
            <a:r>
              <a:rPr lang="en-GB" b="1" dirty="0">
                <a:latin typeface="Calibri" panose="020F0502020204030204" pitchFamily="34" charset="0"/>
                <a:ea typeface="Calibri" panose="020F0502020204030204" pitchFamily="34" charset="0"/>
                <a:cs typeface="Calibri" panose="020F0502020204030204" pitchFamily="34" charset="0"/>
              </a:rPr>
              <a:t>Revaluation data</a:t>
            </a:r>
            <a:r>
              <a:rPr lang="en-GB" dirty="0">
                <a:latin typeface="Calibri" panose="020F0502020204030204" pitchFamily="34" charset="0"/>
                <a:ea typeface="Calibri" panose="020F0502020204030204" pitchFamily="34" charset="0"/>
                <a:cs typeface="Calibri" panose="020F0502020204030204" pitchFamily="34" charset="0"/>
              </a:rPr>
              <a:t>.  Draft lists will be available (early December?) but we will not be able to change income levels for 2026-27 in our model until the NNDR1s are available.  If the new BRBs are based on the draft revaluation data, and are published on that basis in the provisional settlement, then we will need to find a way of estimating business rates income in 2026-27 without having access to the NNDR1s.  We might simply assume gross rates equals the new BRBs until we have better data.  </a:t>
            </a:r>
          </a:p>
          <a:p>
            <a:pPr lvl="0">
              <a:lnSpc>
                <a:spcPct val="120000"/>
              </a:lnSpc>
            </a:pPr>
            <a:r>
              <a:rPr lang="en-GB" b="1" dirty="0">
                <a:latin typeface="Calibri" panose="020F0502020204030204" pitchFamily="34" charset="0"/>
                <a:ea typeface="Calibri" panose="020F0502020204030204" pitchFamily="34" charset="0"/>
                <a:cs typeface="Calibri" panose="020F0502020204030204" pitchFamily="34" charset="0"/>
              </a:rPr>
              <a:t>Post-revaluation multipliers</a:t>
            </a:r>
            <a:r>
              <a:rPr lang="en-GB" dirty="0">
                <a:latin typeface="Calibri" panose="020F0502020204030204" pitchFamily="34" charset="0"/>
                <a:ea typeface="Calibri" panose="020F0502020204030204" pitchFamily="34" charset="0"/>
                <a:cs typeface="Calibri" panose="020F0502020204030204" pitchFamily="34" charset="0"/>
              </a:rPr>
              <a:t>.  Assume these are announced in the Autumn Budget, but they are difficult to apply until we have (a) new rating list data and (b) assumptions VOA has made when calculating the post-</a:t>
            </a:r>
            <a:r>
              <a:rPr lang="en-GB" dirty="0" err="1">
                <a:latin typeface="Calibri" panose="020F0502020204030204" pitchFamily="34" charset="0"/>
                <a:ea typeface="Calibri" panose="020F0502020204030204" pitchFamily="34" charset="0"/>
                <a:cs typeface="Calibri" panose="020F0502020204030204" pitchFamily="34" charset="0"/>
              </a:rPr>
              <a:t>reval</a:t>
            </a:r>
            <a:r>
              <a:rPr lang="en-GB" dirty="0">
                <a:latin typeface="Calibri" panose="020F0502020204030204" pitchFamily="34" charset="0"/>
                <a:ea typeface="Calibri" panose="020F0502020204030204" pitchFamily="34" charset="0"/>
                <a:cs typeface="Calibri" panose="020F0502020204030204" pitchFamily="34" charset="0"/>
              </a:rPr>
              <a:t> multipliers.  </a:t>
            </a:r>
          </a:p>
          <a:p>
            <a:pPr lvl="0">
              <a:lnSpc>
                <a:spcPct val="120000"/>
              </a:lnSpc>
            </a:pPr>
            <a:r>
              <a:rPr lang="en-GB" b="1" dirty="0">
                <a:latin typeface="Calibri" panose="020F0502020204030204" pitchFamily="34" charset="0"/>
                <a:ea typeface="Calibri" panose="020F0502020204030204" pitchFamily="34" charset="0"/>
                <a:cs typeface="Calibri" panose="020F0502020204030204" pitchFamily="34" charset="0"/>
              </a:rPr>
              <a:t>New cap compensation system</a:t>
            </a:r>
            <a:r>
              <a:rPr lang="en-GB" dirty="0">
                <a:latin typeface="Calibri" panose="020F0502020204030204" pitchFamily="34" charset="0"/>
                <a:ea typeface="Calibri" panose="020F0502020204030204" pitchFamily="34" charset="0"/>
                <a:cs typeface="Calibri" panose="020F0502020204030204" pitchFamily="34" charset="0"/>
              </a:rPr>
              <a:t>.  What is the assumption for future increases in the multiplier against which cap compensation would be measured?  CPI?  Is the plan to pay cap compensation on all the multipliers if they are under-indexed?  </a:t>
            </a:r>
          </a:p>
          <a:p>
            <a:pPr marL="342900" indent="-342900">
              <a:lnSpc>
                <a:spcPct val="115000"/>
              </a:lnSpc>
              <a:spcAft>
                <a:spcPts val="600"/>
              </a:spcAft>
              <a:buFont typeface="Symbol" panose="05050102010706020507" pitchFamily="18" charset="2"/>
              <a:buChar char=""/>
            </a:pPr>
            <a:endParaRPr lang="en-GB" sz="18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62C28DE5-D317-47BC-63AF-07289E0B9076}"/>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9C77EC2A-18DC-3964-3AD3-B5A7268EB96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Tree>
    <p:extLst>
      <p:ext uri="{BB962C8B-B14F-4D97-AF65-F5344CB8AC3E}">
        <p14:creationId xmlns:p14="http://schemas.microsoft.com/office/powerpoint/2010/main" val="168692421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F24FD-C6FA-2C6B-D24C-3F843E94F14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3F8B72A-5575-1AA2-4F05-B91A5099E182}"/>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Pixel Benchmarking Service update</a:t>
            </a:r>
            <a:endParaRPr lang="en-GB" sz="4000" b="1" dirty="0">
              <a:solidFill>
                <a:srgbClr val="FF6600"/>
              </a:solidFill>
            </a:endParaRPr>
          </a:p>
        </p:txBody>
      </p:sp>
      <p:sp>
        <p:nvSpPr>
          <p:cNvPr id="5" name="Content Placeholder 4">
            <a:extLst>
              <a:ext uri="{FF2B5EF4-FFF2-40B4-BE49-F238E27FC236}">
                <a16:creationId xmlns:a16="http://schemas.microsoft.com/office/drawing/2014/main" id="{ABA3DB46-CCC2-7695-8E1F-CCC1F28A4AC2}"/>
              </a:ext>
            </a:extLst>
          </p:cNvPr>
          <p:cNvSpPr>
            <a:spLocks noGrp="1"/>
          </p:cNvSpPr>
          <p:nvPr>
            <p:ph idx="1"/>
          </p:nvPr>
        </p:nvSpPr>
        <p:spPr>
          <a:xfrm>
            <a:off x="838200" y="1097280"/>
            <a:ext cx="9647321" cy="5079233"/>
          </a:xfrm>
        </p:spPr>
        <p:txBody>
          <a:bodyPr>
            <a:normAutofit fontScale="92500" lnSpcReduction="20000"/>
          </a:bodyPr>
          <a:lstStyle/>
          <a:p>
            <a:pPr marL="342900" lvl="0" indent="-342900">
              <a:lnSpc>
                <a:spcPct val="13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Addition of first cut of 2024-25 Revenue Outturn by LA data into the benchmark cost per head comparators</a:t>
            </a:r>
          </a:p>
          <a:p>
            <a:pPr marL="342900" lvl="0" indent="-342900">
              <a:lnSpc>
                <a:spcPct val="13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Addition of Ofsted inspection data and Children Looked After data into Children’s Social Care cost per head comparators</a:t>
            </a:r>
          </a:p>
          <a:p>
            <a:pPr marL="342900" lvl="0" indent="-342900">
              <a:lnSpc>
                <a:spcPct val="13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Addition of Care Quality Commission inspection data into Adult Social Care cost per head comparators</a:t>
            </a:r>
          </a:p>
          <a:p>
            <a:pPr marL="342900" lvl="0" indent="-342900">
              <a:lnSpc>
                <a:spcPct val="13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New Borrowing and Investments report including time series and cost per head comparators</a:t>
            </a:r>
          </a:p>
          <a:p>
            <a:pPr marL="342900" lvl="0" indent="-342900">
              <a:lnSpc>
                <a:spcPct val="13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Update of ONS Mid-Year Population Estimates data to all reports</a:t>
            </a:r>
          </a:p>
          <a:p>
            <a:pPr marL="342900" lvl="0" indent="-342900">
              <a:lnSpc>
                <a:spcPct val="13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Update of 2025-26 projections into Dedicated Schools Grant balances comparator report </a:t>
            </a:r>
          </a:p>
          <a:p>
            <a:pPr marL="342900" lvl="0" indent="-342900">
              <a:lnSpc>
                <a:spcPct val="13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Update of 2025-26 post levy retained rates data into NNDR comparator report </a:t>
            </a:r>
          </a:p>
          <a:p>
            <a:pPr marL="342900" lvl="0" indent="-342900">
              <a:lnSpc>
                <a:spcPct val="13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Improvements and standardisation of user interface to all reports for ease of navigation</a:t>
            </a:r>
          </a:p>
          <a:p>
            <a:pPr marL="342900" lvl="0" indent="-342900">
              <a:lnSpc>
                <a:spcPct val="13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Addition of archive and Benchmark Service use case examples.</a:t>
            </a:r>
          </a:p>
        </p:txBody>
      </p:sp>
      <p:sp>
        <p:nvSpPr>
          <p:cNvPr id="2" name="Footer Placeholder 1">
            <a:extLst>
              <a:ext uri="{FF2B5EF4-FFF2-40B4-BE49-F238E27FC236}">
                <a16:creationId xmlns:a16="http://schemas.microsoft.com/office/drawing/2014/main" id="{BACFC967-BE84-62E1-5C05-2B35572E34F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C0143CD3-F8D9-01F9-B4BF-329622375C8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Tree>
    <p:extLst>
      <p:ext uri="{BB962C8B-B14F-4D97-AF65-F5344CB8AC3E}">
        <p14:creationId xmlns:p14="http://schemas.microsoft.com/office/powerpoint/2010/main" val="401694180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4D36A-3703-858F-D2F4-9EEE92E43B0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E8BF1FE-43A0-A792-EE22-B95AC83E5352}"/>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Pixel Benchmarking Service – coming soon…</a:t>
            </a:r>
            <a:endParaRPr lang="en-GB" sz="4000" b="1" dirty="0">
              <a:solidFill>
                <a:srgbClr val="FF6600"/>
              </a:solidFill>
            </a:endParaRPr>
          </a:p>
        </p:txBody>
      </p:sp>
      <p:sp>
        <p:nvSpPr>
          <p:cNvPr id="5" name="Content Placeholder 4">
            <a:extLst>
              <a:ext uri="{FF2B5EF4-FFF2-40B4-BE49-F238E27FC236}">
                <a16:creationId xmlns:a16="http://schemas.microsoft.com/office/drawing/2014/main" id="{B97AEC29-D1EB-CB71-7629-7064C6C26EAC}"/>
              </a:ext>
            </a:extLst>
          </p:cNvPr>
          <p:cNvSpPr>
            <a:spLocks noGrp="1"/>
          </p:cNvSpPr>
          <p:nvPr>
            <p:ph idx="1"/>
          </p:nvPr>
        </p:nvSpPr>
        <p:spPr>
          <a:xfrm>
            <a:off x="838200" y="1097280"/>
            <a:ext cx="9647321" cy="5079233"/>
          </a:xfrm>
        </p:spPr>
        <p:txBody>
          <a:bodyPr>
            <a:normAutofit/>
          </a:bodyPr>
          <a:lstStyle/>
          <a:p>
            <a:pPr marL="342900" indent="-342900">
              <a:lnSpc>
                <a:spcPct val="125000"/>
              </a:lnSpc>
              <a:spcAft>
                <a:spcPts val="600"/>
              </a:spcAft>
              <a:buFont typeface="Symbol" panose="05050102010706020507" pitchFamily="18" charset="2"/>
              <a:buChar char=""/>
            </a:pPr>
            <a:r>
              <a:rPr lang="en-GB" sz="1700" dirty="0">
                <a:latin typeface="Calibri" panose="020F0502020204030204" pitchFamily="34" charset="0"/>
                <a:cs typeface="Times New Roman" panose="02020603050405020304" pitchFamily="18" charset="0"/>
              </a:rPr>
              <a:t>Addition of Adult Social Care Peer groups and Children’s Services statistical neighbour grouping options to existing Class, Region and Stat Neighbour grouping options </a:t>
            </a:r>
          </a:p>
          <a:p>
            <a:pPr marL="342900" indent="-342900">
              <a:lnSpc>
                <a:spcPct val="125000"/>
              </a:lnSpc>
              <a:spcAft>
                <a:spcPts val="600"/>
              </a:spcAft>
              <a:buFont typeface="Symbol" panose="05050102010706020507" pitchFamily="18" charset="2"/>
              <a:buChar char=""/>
            </a:pPr>
            <a:r>
              <a:rPr lang="en-GB" sz="1700" dirty="0">
                <a:latin typeface="Calibri" panose="020F0502020204030204" pitchFamily="34" charset="0"/>
                <a:cs typeface="Times New Roman" panose="02020603050405020304" pitchFamily="18" charset="0"/>
              </a:rPr>
              <a:t>New Waste report using Revenue Outturn data and DEFRA waste data for cost per head, tonnage and recycling rate comparisons</a:t>
            </a:r>
          </a:p>
          <a:p>
            <a:pPr marL="342900" indent="-342900">
              <a:lnSpc>
                <a:spcPct val="125000"/>
              </a:lnSpc>
              <a:spcAft>
                <a:spcPts val="600"/>
              </a:spcAft>
              <a:buFont typeface="Symbol" panose="05050102010706020507" pitchFamily="18" charset="2"/>
              <a:buChar char=""/>
            </a:pPr>
            <a:r>
              <a:rPr lang="en-GB" sz="1700" dirty="0">
                <a:latin typeface="Calibri" panose="020F0502020204030204" pitchFamily="34" charset="0"/>
                <a:cs typeface="Times New Roman" panose="02020603050405020304" pitchFamily="18" charset="0"/>
              </a:rPr>
              <a:t>New Reserves comparison report</a:t>
            </a:r>
          </a:p>
          <a:p>
            <a:pPr marL="342900" indent="-342900">
              <a:lnSpc>
                <a:spcPct val="125000"/>
              </a:lnSpc>
              <a:spcAft>
                <a:spcPts val="600"/>
              </a:spcAft>
              <a:buFont typeface="Symbol" panose="05050102010706020507" pitchFamily="18" charset="2"/>
              <a:buChar char=""/>
            </a:pPr>
            <a:r>
              <a:rPr lang="en-GB" sz="1700" dirty="0">
                <a:latin typeface="Calibri" panose="020F0502020204030204" pitchFamily="34" charset="0"/>
                <a:cs typeface="Times New Roman" panose="02020603050405020304" pitchFamily="18" charset="0"/>
              </a:rPr>
              <a:t>Improvement to Council Tax report to include LCTS recipient data</a:t>
            </a:r>
          </a:p>
          <a:p>
            <a:pPr marL="342900" indent="-342900">
              <a:lnSpc>
                <a:spcPct val="125000"/>
              </a:lnSpc>
              <a:spcAft>
                <a:spcPts val="600"/>
              </a:spcAft>
              <a:buFont typeface="Symbol" panose="05050102010706020507" pitchFamily="18" charset="2"/>
              <a:buChar char=""/>
            </a:pPr>
            <a:r>
              <a:rPr lang="en-GB" sz="1700" dirty="0">
                <a:latin typeface="Calibri" panose="020F0502020204030204" pitchFamily="34" charset="0"/>
                <a:cs typeface="Times New Roman" panose="02020603050405020304" pitchFamily="18" charset="0"/>
              </a:rPr>
              <a:t>Index of Multiple Deprivation data update</a:t>
            </a:r>
          </a:p>
          <a:p>
            <a:pPr marL="342900" indent="-342900">
              <a:lnSpc>
                <a:spcPct val="125000"/>
              </a:lnSpc>
              <a:spcAft>
                <a:spcPts val="600"/>
              </a:spcAft>
              <a:buFont typeface="Symbol" panose="05050102010706020507" pitchFamily="18" charset="2"/>
              <a:buChar char=""/>
            </a:pPr>
            <a:r>
              <a:rPr lang="en-GB" sz="1700" dirty="0">
                <a:latin typeface="Calibri" panose="020F0502020204030204" pitchFamily="34" charset="0"/>
                <a:cs typeface="Times New Roman" panose="02020603050405020304" pitchFamily="18" charset="0"/>
              </a:rPr>
              <a:t>2026-27 Core Spending Power data to be added after settlement.</a:t>
            </a:r>
          </a:p>
          <a:p>
            <a:pPr marL="342900" indent="-342900">
              <a:lnSpc>
                <a:spcPct val="125000"/>
              </a:lnSpc>
              <a:spcAft>
                <a:spcPts val="600"/>
              </a:spcAft>
              <a:buFont typeface="Symbol" panose="05050102010706020507" pitchFamily="18" charset="2"/>
              <a:buChar char=""/>
            </a:pPr>
            <a:endParaRPr lang="en-GB" sz="1700" dirty="0">
              <a:latin typeface="Calibri" panose="020F0502020204030204" pitchFamily="34" charset="0"/>
              <a:cs typeface="Times New Roman" panose="02020603050405020304" pitchFamily="18" charset="0"/>
            </a:endParaRPr>
          </a:p>
          <a:p>
            <a:pPr marL="342900" indent="-342900">
              <a:lnSpc>
                <a:spcPct val="125000"/>
              </a:lnSpc>
              <a:spcAft>
                <a:spcPts val="600"/>
              </a:spcAft>
              <a:buFont typeface="Symbol" panose="05050102010706020507" pitchFamily="18" charset="2"/>
              <a:buChar char=""/>
            </a:pPr>
            <a:r>
              <a:rPr lang="en-GB" sz="1700" dirty="0">
                <a:latin typeface="Calibri" panose="020F0502020204030204" pitchFamily="34" charset="0"/>
                <a:cs typeface="Times New Roman" panose="02020603050405020304" pitchFamily="18" charset="0"/>
              </a:rPr>
              <a:t>Webinar to outline updates on </a:t>
            </a:r>
            <a:r>
              <a:rPr lang="en-GB" sz="1700" dirty="0">
                <a:highlight>
                  <a:srgbClr val="FFFF00"/>
                </a:highlight>
                <a:latin typeface="Calibri" panose="020F0502020204030204" pitchFamily="34" charset="0"/>
                <a:cs typeface="Times New Roman" panose="02020603050405020304" pitchFamily="18" charset="0"/>
              </a:rPr>
              <a:t>25th Nov </a:t>
            </a:r>
            <a:r>
              <a:rPr lang="en-GB" sz="1700" dirty="0">
                <a:latin typeface="Calibri" panose="020F0502020204030204" pitchFamily="34" charset="0"/>
                <a:cs typeface="Times New Roman" panose="02020603050405020304" pitchFamily="18" charset="0"/>
              </a:rPr>
              <a:t>at 10am.  Registration details will be sent out tomorrow.</a:t>
            </a:r>
          </a:p>
        </p:txBody>
      </p:sp>
      <p:sp>
        <p:nvSpPr>
          <p:cNvPr id="2" name="Footer Placeholder 1">
            <a:extLst>
              <a:ext uri="{FF2B5EF4-FFF2-40B4-BE49-F238E27FC236}">
                <a16:creationId xmlns:a16="http://schemas.microsoft.com/office/drawing/2014/main" id="{8BB6D764-F067-A5A7-E1B9-7EEE489A0FD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55CC4890-E60B-EC48-76F7-71DA6159067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Tree>
    <p:extLst>
      <p:ext uri="{BB962C8B-B14F-4D97-AF65-F5344CB8AC3E}">
        <p14:creationId xmlns:p14="http://schemas.microsoft.com/office/powerpoint/2010/main" val="253373710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880F3-2B39-DE1C-0D6E-51B04495424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F14C16-0907-6027-1E74-6ABA6AE93C78}"/>
              </a:ext>
            </a:extLst>
          </p:cNvPr>
          <p:cNvSpPr>
            <a:spLocks noGrp="1"/>
          </p:cNvSpPr>
          <p:nvPr>
            <p:ph type="title"/>
          </p:nvPr>
        </p:nvSpPr>
        <p:spPr>
          <a:xfrm>
            <a:off x="838200" y="378710"/>
            <a:ext cx="10515600" cy="5041516"/>
          </a:xfrm>
        </p:spPr>
        <p:txBody>
          <a:bodyPr>
            <a:normAutofit/>
          </a:bodyPr>
          <a:lstStyle/>
          <a:p>
            <a:r>
              <a:rPr lang="en-US" sz="6000" b="1" dirty="0">
                <a:solidFill>
                  <a:srgbClr val="FF6600"/>
                </a:solidFill>
              </a:rPr>
              <a:t>Policy Statement: speculation, expectations and model updates</a:t>
            </a:r>
            <a:endParaRPr lang="en-GB" sz="6000" b="1" dirty="0">
              <a:solidFill>
                <a:srgbClr val="FF6600"/>
              </a:solidFill>
            </a:endParaRPr>
          </a:p>
        </p:txBody>
      </p:sp>
      <p:sp>
        <p:nvSpPr>
          <p:cNvPr id="2" name="Footer Placeholder 1">
            <a:extLst>
              <a:ext uri="{FF2B5EF4-FFF2-40B4-BE49-F238E27FC236}">
                <a16:creationId xmlns:a16="http://schemas.microsoft.com/office/drawing/2014/main" id="{ED82EE20-8908-DFE5-72B3-FE33818228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DEA13E64-6397-F15E-CB32-C958F6EB91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13661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72CB0-F625-8240-2E3E-97604196FFB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8902C1-AF28-74F2-36C0-865063D230D3}"/>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Timetable</a:t>
            </a:r>
            <a:endParaRPr lang="en-GB" sz="4000" b="1" dirty="0">
              <a:solidFill>
                <a:srgbClr val="FF6600"/>
              </a:solidFill>
            </a:endParaRPr>
          </a:p>
        </p:txBody>
      </p:sp>
      <p:sp>
        <p:nvSpPr>
          <p:cNvPr id="5" name="Content Placeholder 4">
            <a:extLst>
              <a:ext uri="{FF2B5EF4-FFF2-40B4-BE49-F238E27FC236}">
                <a16:creationId xmlns:a16="http://schemas.microsoft.com/office/drawing/2014/main" id="{F48A74BA-D95B-8539-5778-CBC6B66A363D}"/>
              </a:ext>
            </a:extLst>
          </p:cNvPr>
          <p:cNvSpPr>
            <a:spLocks noGrp="1"/>
          </p:cNvSpPr>
          <p:nvPr>
            <p:ph idx="1"/>
          </p:nvPr>
        </p:nvSpPr>
        <p:spPr>
          <a:xfrm>
            <a:off x="838200" y="1097280"/>
            <a:ext cx="9647321" cy="5079233"/>
          </a:xfrm>
        </p:spPr>
        <p:txBody>
          <a:bodyPr>
            <a:normAutofit/>
          </a:bodyPr>
          <a:lstStyle/>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Consultation paper 20 June 2025</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Further ad hoc guidance from MHCLG </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Policy statement (expected week beginning 17 November 2025)</a:t>
            </a:r>
          </a:p>
          <a:p>
            <a:pPr marL="342900" indent="-342900">
              <a:lnSpc>
                <a:spcPct val="115000"/>
              </a:lnSpc>
              <a:buFont typeface="Symbol"/>
              <a:buChar char="·"/>
              <a:defRPr sz="1600"/>
            </a:pPr>
            <a:r>
              <a:rPr lang="en-GB" sz="1800" dirty="0"/>
              <a:t>Autumn Budget (Wednesday 26 November 2025)</a:t>
            </a:r>
          </a:p>
          <a:p>
            <a:pPr marL="342900" indent="-342900">
              <a:lnSpc>
                <a:spcPct val="115000"/>
              </a:lnSpc>
              <a:buFont typeface="Symbol"/>
              <a:buChar char="·"/>
              <a:defRPr sz="1600"/>
            </a:pPr>
            <a:r>
              <a:rPr lang="en-GB" sz="1800" dirty="0">
                <a:latin typeface="Calibri" panose="020F0502020204030204" pitchFamily="34" charset="0"/>
                <a:cs typeface="Times New Roman" panose="02020603050405020304" pitchFamily="18" charset="0"/>
              </a:rPr>
              <a:t>Provisional settlement (week beginning 15 December 2025)</a:t>
            </a:r>
          </a:p>
          <a:p>
            <a:pPr marL="342900" indent="-342900">
              <a:lnSpc>
                <a:spcPct val="115000"/>
              </a:lnSpc>
              <a:buFont typeface="Symbol"/>
              <a:buChar char="·"/>
              <a:defRPr sz="1600"/>
            </a:pPr>
            <a:r>
              <a:rPr lang="en-GB" sz="1800" dirty="0"/>
              <a:t>Final settlement (February 2026)</a:t>
            </a:r>
          </a:p>
          <a:p>
            <a:pPr marL="342900" indent="-342900">
              <a:lnSpc>
                <a:spcPct val="115000"/>
              </a:lnSpc>
              <a:buFont typeface="Symbol"/>
              <a:buChar char="·"/>
              <a:defRPr sz="1600"/>
            </a:pPr>
            <a:endParaRPr lang="en-GB" sz="1800" dirty="0"/>
          </a:p>
          <a:p>
            <a:pPr marL="342900" indent="-342900">
              <a:lnSpc>
                <a:spcPct val="115000"/>
              </a:lnSpc>
              <a:buFont typeface="Symbol"/>
              <a:buChar char="·"/>
              <a:defRPr sz="1600"/>
            </a:pPr>
            <a:r>
              <a:rPr lang="en-GB" sz="1800" dirty="0"/>
              <a:t>Not expecting any exemplifications until the provisional settlement…</a:t>
            </a:r>
          </a:p>
          <a:p>
            <a:pPr marL="342900" indent="-342900">
              <a:lnSpc>
                <a:spcPct val="115000"/>
              </a:lnSpc>
              <a:spcAft>
                <a:spcPts val="600"/>
              </a:spcAft>
              <a:buFont typeface="Symbol" panose="05050102010706020507" pitchFamily="18" charset="2"/>
              <a:buChar char=""/>
            </a:pPr>
            <a:endParaRPr lang="en-GB" sz="24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245335F4-445E-6ADA-A8A8-BCE340145AC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4B4A65E8-F039-DBFC-053F-20C8D709FC9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Tree>
    <p:extLst>
      <p:ext uri="{BB962C8B-B14F-4D97-AF65-F5344CB8AC3E}">
        <p14:creationId xmlns:p14="http://schemas.microsoft.com/office/powerpoint/2010/main" val="134084060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39354-D451-1A26-D107-05720A7A7BD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17927D-1EA2-44FD-82DB-266505E65713}"/>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Informed speculation? </a:t>
            </a:r>
            <a:endParaRPr lang="en-GB" sz="4000" b="1" dirty="0">
              <a:solidFill>
                <a:srgbClr val="FF6600"/>
              </a:solidFill>
            </a:endParaRPr>
          </a:p>
        </p:txBody>
      </p:sp>
      <p:sp>
        <p:nvSpPr>
          <p:cNvPr id="5" name="Content Placeholder 4">
            <a:extLst>
              <a:ext uri="{FF2B5EF4-FFF2-40B4-BE49-F238E27FC236}">
                <a16:creationId xmlns:a16="http://schemas.microsoft.com/office/drawing/2014/main" id="{A09E8DFB-D62E-822F-B853-6D2E3CA57DC7}"/>
              </a:ext>
            </a:extLst>
          </p:cNvPr>
          <p:cNvSpPr>
            <a:spLocks noGrp="1"/>
          </p:cNvSpPr>
          <p:nvPr>
            <p:ph idx="1"/>
          </p:nvPr>
        </p:nvSpPr>
        <p:spPr>
          <a:xfrm>
            <a:off x="838200" y="1097280"/>
            <a:ext cx="5644793" cy="5079233"/>
          </a:xfrm>
        </p:spPr>
        <p:txBody>
          <a:bodyPr>
            <a:normAutofit/>
          </a:bodyPr>
          <a:lstStyle/>
          <a:p>
            <a:pPr>
              <a:lnSpc>
                <a:spcPct val="115000"/>
              </a:lnSpc>
              <a:spcAft>
                <a:spcPts val="600"/>
              </a:spcAft>
            </a:pPr>
            <a:r>
              <a:rPr lang="en-GB" sz="1600" dirty="0">
                <a:latin typeface="Calibri" panose="020F0502020204030204" pitchFamily="34" charset="0"/>
                <a:cs typeface="Times New Roman" panose="02020603050405020304" pitchFamily="18" charset="0"/>
              </a:rPr>
              <a:t>Articles in the Times (Max Kendrik).  27/ 28/ 30 October 2025 </a:t>
            </a:r>
          </a:p>
          <a:p>
            <a:pPr>
              <a:lnSpc>
                <a:spcPct val="115000"/>
              </a:lnSpc>
              <a:spcAft>
                <a:spcPts val="600"/>
              </a:spcAft>
            </a:pPr>
            <a:endParaRPr lang="en-GB" sz="1600" dirty="0">
              <a:latin typeface="Calibri" panose="020F0502020204030204" pitchFamily="34" charset="0"/>
              <a:cs typeface="Times New Roman" panose="02020603050405020304" pitchFamily="18" charset="0"/>
            </a:endParaRPr>
          </a:p>
          <a:p>
            <a:pPr>
              <a:lnSpc>
                <a:spcPct val="115000"/>
              </a:lnSpc>
              <a:spcAft>
                <a:spcPts val="600"/>
              </a:spcAft>
            </a:pPr>
            <a:endParaRPr lang="en-GB" sz="1600" dirty="0">
              <a:latin typeface="Calibri" panose="020F0502020204030204" pitchFamily="34" charset="0"/>
              <a:cs typeface="Times New Roman" panose="02020603050405020304" pitchFamily="18" charset="0"/>
            </a:endParaRPr>
          </a:p>
          <a:p>
            <a:pPr marL="0" indent="0">
              <a:lnSpc>
                <a:spcPct val="115000"/>
              </a:lnSpc>
              <a:spcAft>
                <a:spcPts val="600"/>
              </a:spcAft>
              <a:buNone/>
            </a:pPr>
            <a:endParaRPr lang="en-GB" sz="1400" i="1"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57294523-6238-2FBB-B9E8-F9995A34636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2CD8E711-652F-AC15-EAB5-A91C25A2D3B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pic>
        <p:nvPicPr>
          <p:cNvPr id="7" name="Picture 6" descr="A black text on a white background&#10;&#10;AI-generated content may be incorrect.">
            <a:extLst>
              <a:ext uri="{FF2B5EF4-FFF2-40B4-BE49-F238E27FC236}">
                <a16:creationId xmlns:a16="http://schemas.microsoft.com/office/drawing/2014/main" id="{20B51464-B858-041B-3D2A-14ADDA897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840" y="1640034"/>
            <a:ext cx="4883991" cy="1199979"/>
          </a:xfrm>
          <a:prstGeom prst="rect">
            <a:avLst/>
          </a:prstGeom>
        </p:spPr>
      </p:pic>
      <p:pic>
        <p:nvPicPr>
          <p:cNvPr id="9" name="Picture 8">
            <a:extLst>
              <a:ext uri="{FF2B5EF4-FFF2-40B4-BE49-F238E27FC236}">
                <a16:creationId xmlns:a16="http://schemas.microsoft.com/office/drawing/2014/main" id="{F7F5DA50-8976-C59F-8672-84A7D46DC8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4615" y="1113656"/>
            <a:ext cx="4059864" cy="971997"/>
          </a:xfrm>
          <a:prstGeom prst="rect">
            <a:avLst/>
          </a:prstGeom>
        </p:spPr>
      </p:pic>
      <p:pic>
        <p:nvPicPr>
          <p:cNvPr id="11" name="Picture 10">
            <a:extLst>
              <a:ext uri="{FF2B5EF4-FFF2-40B4-BE49-F238E27FC236}">
                <a16:creationId xmlns:a16="http://schemas.microsoft.com/office/drawing/2014/main" id="{6A9C5193-F5B8-084D-7653-D182592272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7926" y="2400146"/>
            <a:ext cx="3736351" cy="1164825"/>
          </a:xfrm>
          <a:prstGeom prst="rect">
            <a:avLst/>
          </a:prstGeom>
        </p:spPr>
      </p:pic>
      <p:pic>
        <p:nvPicPr>
          <p:cNvPr id="13" name="Picture 12">
            <a:extLst>
              <a:ext uri="{FF2B5EF4-FFF2-40B4-BE49-F238E27FC236}">
                <a16:creationId xmlns:a16="http://schemas.microsoft.com/office/drawing/2014/main" id="{042E422B-15DA-9538-E5CC-DFD64132C7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17944" y="3956894"/>
            <a:ext cx="4394624" cy="874516"/>
          </a:xfrm>
          <a:prstGeom prst="rect">
            <a:avLst/>
          </a:prstGeom>
        </p:spPr>
      </p:pic>
      <p:pic>
        <p:nvPicPr>
          <p:cNvPr id="15" name="Picture 14">
            <a:extLst>
              <a:ext uri="{FF2B5EF4-FFF2-40B4-BE49-F238E27FC236}">
                <a16:creationId xmlns:a16="http://schemas.microsoft.com/office/drawing/2014/main" id="{DAEA835D-FC50-7E5D-4B66-33CC19970B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27082" y="5304502"/>
            <a:ext cx="5189668" cy="798410"/>
          </a:xfrm>
          <a:prstGeom prst="rect">
            <a:avLst/>
          </a:prstGeom>
        </p:spPr>
      </p:pic>
      <p:pic>
        <p:nvPicPr>
          <p:cNvPr id="12" name="Picture 11" descr="A close up of a text&#10;&#10;AI-generated content may be incorrect.">
            <a:extLst>
              <a:ext uri="{FF2B5EF4-FFF2-40B4-BE49-F238E27FC236}">
                <a16:creationId xmlns:a16="http://schemas.microsoft.com/office/drawing/2014/main" id="{1543F388-52B7-F7B3-13D4-C292796D37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341" y="3117233"/>
            <a:ext cx="5496692" cy="895475"/>
          </a:xfrm>
          <a:prstGeom prst="rect">
            <a:avLst/>
          </a:prstGeom>
        </p:spPr>
      </p:pic>
      <p:pic>
        <p:nvPicPr>
          <p:cNvPr id="16" name="Picture 15" descr="A black text on a white background&#10;&#10;AI-generated content may be incorrect.">
            <a:extLst>
              <a:ext uri="{FF2B5EF4-FFF2-40B4-BE49-F238E27FC236}">
                <a16:creationId xmlns:a16="http://schemas.microsoft.com/office/drawing/2014/main" id="{0037F751-E03F-195E-E7E9-12F5B337124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9785" y="4188965"/>
            <a:ext cx="5372850" cy="838317"/>
          </a:xfrm>
          <a:prstGeom prst="rect">
            <a:avLst/>
          </a:prstGeom>
        </p:spPr>
      </p:pic>
    </p:spTree>
    <p:extLst>
      <p:ext uri="{BB962C8B-B14F-4D97-AF65-F5344CB8AC3E}">
        <p14:creationId xmlns:p14="http://schemas.microsoft.com/office/powerpoint/2010/main" val="328617737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1A5EC-663A-040A-373B-059725C99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4C33B7F-4BB6-8E2B-E271-331EEE0DA202}"/>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Estimated gains and losses – before phasing and damping</a:t>
            </a:r>
            <a:endParaRPr lang="en-GB" sz="4000" b="1" dirty="0">
              <a:solidFill>
                <a:srgbClr val="FF6600"/>
              </a:solidFill>
            </a:endParaRPr>
          </a:p>
        </p:txBody>
      </p:sp>
      <p:sp>
        <p:nvSpPr>
          <p:cNvPr id="2" name="Footer Placeholder 1">
            <a:extLst>
              <a:ext uri="{FF2B5EF4-FFF2-40B4-BE49-F238E27FC236}">
                <a16:creationId xmlns:a16="http://schemas.microsoft.com/office/drawing/2014/main" id="{7E89F41B-F487-363F-1474-BDD51F18247B}"/>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FD4CE85D-C076-D83B-9834-2F8FEB045EB6}"/>
              </a:ext>
            </a:extLst>
          </p:cNvPr>
          <p:cNvSpPr>
            <a:spLocks noGrp="1"/>
          </p:cNvSpPr>
          <p:nvPr>
            <p:ph type="sldNum" sz="quarter" idx="12"/>
          </p:nvPr>
        </p:nvSpPr>
        <p:spPr/>
        <p:txBody>
          <a:bodyPr/>
          <a:lstStyle/>
          <a:p>
            <a:fld id="{B4E5BD08-0B11-4DCE-9EB4-4E42DDB860D8}" type="slidenum">
              <a:rPr lang="en-GB" smtClean="0"/>
              <a:pPr/>
              <a:t>6</a:t>
            </a:fld>
            <a:endParaRPr lang="en-GB" dirty="0"/>
          </a:p>
        </p:txBody>
      </p:sp>
      <p:sp>
        <p:nvSpPr>
          <p:cNvPr id="7" name="Content Placeholder 4">
            <a:extLst>
              <a:ext uri="{FF2B5EF4-FFF2-40B4-BE49-F238E27FC236}">
                <a16:creationId xmlns:a16="http://schemas.microsoft.com/office/drawing/2014/main" id="{4259C5F4-28B5-4479-ADD5-83C036091E34}"/>
              </a:ext>
            </a:extLst>
          </p:cNvPr>
          <p:cNvSpPr>
            <a:spLocks noGrp="1"/>
          </p:cNvSpPr>
          <p:nvPr>
            <p:ph idx="1"/>
          </p:nvPr>
        </p:nvSpPr>
        <p:spPr>
          <a:xfrm>
            <a:off x="838200" y="1097280"/>
            <a:ext cx="4800600" cy="5259070"/>
          </a:xfrm>
        </p:spPr>
        <p:txBody>
          <a:bodyPr>
            <a:normAutofit fontScale="92500"/>
          </a:bodyPr>
          <a:lstStyle/>
          <a:p>
            <a:pPr marL="342900" indent="-342900">
              <a:lnSpc>
                <a:spcPct val="115000"/>
              </a:lnSpc>
              <a:spcAft>
                <a:spcPts val="600"/>
              </a:spcAft>
              <a:buFont typeface="Symbol" panose="05050102010706020507" pitchFamily="18" charset="2"/>
              <a:buChar char=""/>
            </a:pPr>
            <a:r>
              <a:rPr lang="en-GB" sz="1600" b="1" dirty="0">
                <a:latin typeface="Calibri" panose="020F0502020204030204" pitchFamily="34" charset="0"/>
                <a:cs typeface="Times New Roman" panose="02020603050405020304" pitchFamily="18" charset="0"/>
              </a:rPr>
              <a:t>Estimates are based on Pixel modelling</a:t>
            </a:r>
          </a:p>
          <a:p>
            <a:pPr marL="342900" indent="-342900">
              <a:lnSpc>
                <a:spcPct val="115000"/>
              </a:lnSpc>
              <a:spcAft>
                <a:spcPts val="600"/>
              </a:spcAft>
              <a:buFont typeface="Symbol" panose="05050102010706020507" pitchFamily="18" charset="2"/>
              <a:buChar char=""/>
            </a:pPr>
            <a:r>
              <a:rPr lang="en-GB" sz="1600" b="1" dirty="0">
                <a:latin typeface="Calibri" panose="020F0502020204030204" pitchFamily="34" charset="0"/>
                <a:cs typeface="Times New Roman" panose="02020603050405020304" pitchFamily="18" charset="0"/>
              </a:rPr>
              <a:t>Feedback from MHCLG that these are broadly in the right area – but not confirmed.  </a:t>
            </a:r>
            <a:r>
              <a:rPr lang="en-GB" sz="1600" b="1" u="sng" dirty="0">
                <a:latin typeface="Calibri" panose="020F0502020204030204" pitchFamily="34" charset="0"/>
                <a:cs typeface="Times New Roman" panose="02020603050405020304" pitchFamily="18" charset="0"/>
              </a:rPr>
              <a:t>Estimates will be updated for the Policy Statement, and confirmed in provisional settlement</a:t>
            </a:r>
            <a:r>
              <a:rPr lang="en-GB" sz="1600" b="1" dirty="0">
                <a:latin typeface="Calibri" panose="020F0502020204030204" pitchFamily="34" charset="0"/>
                <a:cs typeface="Times New Roman" panose="02020603050405020304" pitchFamily="18" charset="0"/>
              </a:rPr>
              <a:t>. </a:t>
            </a:r>
          </a:p>
          <a:p>
            <a:pPr marL="342900" indent="-342900">
              <a:lnSpc>
                <a:spcPct val="115000"/>
              </a:lnSpc>
              <a:spcAft>
                <a:spcPts val="600"/>
              </a:spcAft>
              <a:buFont typeface="Symbol" panose="05050102010706020507" pitchFamily="18" charset="2"/>
              <a:buChar char=""/>
            </a:pPr>
            <a:r>
              <a:rPr lang="en-GB" sz="1600" b="1" dirty="0">
                <a:latin typeface="Calibri" panose="020F0502020204030204" pitchFamily="34" charset="0"/>
                <a:cs typeface="Times New Roman" panose="02020603050405020304" pitchFamily="18" charset="0"/>
              </a:rPr>
              <a:t>Substantial movement in funding from inner London towards metropolitan areas.  </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Disappointing outcome for metropolitan authorities relative to expectations.    </a:t>
            </a:r>
          </a:p>
          <a:p>
            <a:pPr marL="342900" indent="-342900">
              <a:lnSpc>
                <a:spcPct val="115000"/>
              </a:lnSpc>
              <a:spcAft>
                <a:spcPts val="600"/>
              </a:spcAft>
              <a:buFont typeface="Symbol" panose="05050102010706020507" pitchFamily="18" charset="2"/>
              <a:buChar char=""/>
            </a:pPr>
            <a:r>
              <a:rPr lang="en-GB" sz="1600" b="1" dirty="0">
                <a:latin typeface="Calibri" panose="020F0502020204030204" pitchFamily="34" charset="0"/>
                <a:cs typeface="Times New Roman" panose="02020603050405020304" pitchFamily="18" charset="0"/>
              </a:rPr>
              <a:t>Gains overall for county councils and county </a:t>
            </a:r>
            <a:r>
              <a:rPr lang="en-GB" sz="1600" b="1" dirty="0" err="1">
                <a:latin typeface="Calibri" panose="020F0502020204030204" pitchFamily="34" charset="0"/>
                <a:cs typeface="Times New Roman" panose="02020603050405020304" pitchFamily="18" charset="0"/>
              </a:rPr>
              <a:t>unitaries</a:t>
            </a:r>
            <a:r>
              <a:rPr lang="en-GB" sz="1600" b="1" dirty="0">
                <a:latin typeface="Calibri" panose="020F0502020204030204" pitchFamily="34" charset="0"/>
                <a:cs typeface="Times New Roman" panose="02020603050405020304" pitchFamily="18" charset="0"/>
              </a:rPr>
              <a:t>. Broadly neutral overall in county areas, with upper-tier gains offset by losses for shire districts. </a:t>
            </a:r>
          </a:p>
          <a:p>
            <a:pPr marL="342900" indent="-342900">
              <a:lnSpc>
                <a:spcPct val="115000"/>
              </a:lnSpc>
              <a:spcAft>
                <a:spcPts val="600"/>
              </a:spcAft>
              <a:buFont typeface="Symbol" panose="05050102010706020507" pitchFamily="18" charset="2"/>
              <a:buChar char=""/>
            </a:pPr>
            <a:r>
              <a:rPr lang="en-GB" sz="1600" b="1" u="sng" dirty="0">
                <a:latin typeface="Calibri" panose="020F0502020204030204" pitchFamily="34" charset="0"/>
                <a:cs typeface="Times New Roman" panose="02020603050405020304" pitchFamily="18" charset="0"/>
              </a:rPr>
              <a:t>New ministers – assume their objective is to minimise losses in inner London and to improve (or at least protect) the gains in metropolitan areas. </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9CA6E536-D813-F1AC-34A0-0D4A0236A92E}"/>
              </a:ext>
            </a:extLst>
          </p:cNvPr>
          <p:cNvPicPr>
            <a:picLocks noChangeAspect="1"/>
          </p:cNvPicPr>
          <p:nvPr/>
        </p:nvPicPr>
        <p:blipFill>
          <a:blip r:embed="rId3"/>
          <a:stretch>
            <a:fillRect/>
          </a:stretch>
        </p:blipFill>
        <p:spPr>
          <a:xfrm>
            <a:off x="5974704" y="1097280"/>
            <a:ext cx="5694158" cy="4383404"/>
          </a:xfrm>
          <a:prstGeom prst="rect">
            <a:avLst/>
          </a:prstGeom>
        </p:spPr>
      </p:pic>
    </p:spTree>
    <p:extLst>
      <p:ext uri="{BB962C8B-B14F-4D97-AF65-F5344CB8AC3E}">
        <p14:creationId xmlns:p14="http://schemas.microsoft.com/office/powerpoint/2010/main" val="2757300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8F96D-E88E-7CB5-43A2-6138D814B2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180CBF3-F25D-357F-B578-5B7817B653AF}"/>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Movement in funding</a:t>
            </a:r>
            <a:endParaRPr lang="en-GB" sz="4000" b="1" dirty="0">
              <a:solidFill>
                <a:srgbClr val="FF6600"/>
              </a:solidFill>
            </a:endParaRPr>
          </a:p>
        </p:txBody>
      </p:sp>
      <p:sp>
        <p:nvSpPr>
          <p:cNvPr id="2" name="Footer Placeholder 1">
            <a:extLst>
              <a:ext uri="{FF2B5EF4-FFF2-40B4-BE49-F238E27FC236}">
                <a16:creationId xmlns:a16="http://schemas.microsoft.com/office/drawing/2014/main" id="{F759ABEF-06F7-48E7-883A-9D059515047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3" name="Slide Number Placeholder 2">
            <a:extLst>
              <a:ext uri="{FF2B5EF4-FFF2-40B4-BE49-F238E27FC236}">
                <a16:creationId xmlns:a16="http://schemas.microsoft.com/office/drawing/2014/main" id="{D1B12CD9-229A-7961-29E1-242221BD0A3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E5BD08-0B11-4DCE-9EB4-4E42DDB860D8}" type="slidenum">
              <a:rPr lang="en-GB" smtClean="0"/>
              <a:pPr/>
              <a:t>7</a:t>
            </a:fld>
            <a:endParaRPr lang="en-GB" dirty="0"/>
          </a:p>
        </p:txBody>
      </p:sp>
      <p:sp>
        <p:nvSpPr>
          <p:cNvPr id="7" name="Content Placeholder 4">
            <a:extLst>
              <a:ext uri="{FF2B5EF4-FFF2-40B4-BE49-F238E27FC236}">
                <a16:creationId xmlns:a16="http://schemas.microsoft.com/office/drawing/2014/main" id="{188D94AF-350D-E7FF-5BF9-2B377D88CD97}"/>
              </a:ext>
            </a:extLst>
          </p:cNvPr>
          <p:cNvSpPr>
            <a:spLocks noGrp="1"/>
          </p:cNvSpPr>
          <p:nvPr>
            <p:ph idx="1"/>
          </p:nvPr>
        </p:nvSpPr>
        <p:spPr>
          <a:xfrm>
            <a:off x="838200" y="1097280"/>
            <a:ext cx="4665453" cy="5445034"/>
          </a:xfrm>
        </p:spPr>
        <p:txBody>
          <a:bodyPr>
            <a:normAutofit fontScale="92500" lnSpcReduction="10000"/>
          </a:bodyPr>
          <a:lstStyle/>
          <a:p>
            <a:pPr marL="342900" indent="-342900">
              <a:lnSpc>
                <a:spcPct val="115000"/>
              </a:lnSpc>
              <a:spcAft>
                <a:spcPts val="600"/>
              </a:spcAft>
              <a:buFont typeface="Symbol" panose="05050102010706020507" pitchFamily="18" charset="2"/>
              <a:buChar char=""/>
            </a:pPr>
            <a:r>
              <a:rPr lang="en-US" sz="1600" b="1" dirty="0">
                <a:latin typeface="Calibri" panose="020F0502020204030204" pitchFamily="34" charset="0"/>
                <a:cs typeface="Times New Roman" panose="02020603050405020304" pitchFamily="18" charset="0"/>
              </a:rPr>
              <a:t>Counties</a:t>
            </a:r>
            <a:r>
              <a:rPr lang="en-US" sz="1600" dirty="0">
                <a:latin typeface="Calibri" panose="020F0502020204030204" pitchFamily="34" charset="0"/>
                <a:cs typeface="Times New Roman" panose="02020603050405020304" pitchFamily="18" charset="0"/>
              </a:rPr>
              <a:t>: major gains from “needs” shares, offsetting losses from </a:t>
            </a:r>
            <a:r>
              <a:rPr lang="en-US" sz="1600" dirty="0" err="1">
                <a:latin typeface="Calibri" panose="020F0502020204030204" pitchFamily="34" charset="0"/>
                <a:cs typeface="Times New Roman" panose="02020603050405020304" pitchFamily="18" charset="0"/>
              </a:rPr>
              <a:t>equalisation</a:t>
            </a:r>
            <a:r>
              <a:rPr lang="en-US" sz="1600" dirty="0">
                <a:latin typeface="Calibri" panose="020F0502020204030204" pitchFamily="34" charset="0"/>
                <a:cs typeface="Times New Roman" panose="02020603050405020304" pitchFamily="18" charset="0"/>
              </a:rPr>
              <a:t>. Largest gainer from business rates reset. </a:t>
            </a:r>
          </a:p>
          <a:p>
            <a:pPr marL="342900" lvl="0" indent="-342900">
              <a:lnSpc>
                <a:spcPct val="115000"/>
              </a:lnSpc>
              <a:spcAft>
                <a:spcPts val="600"/>
              </a:spcAft>
              <a:buFont typeface="Symbol" panose="05050102010706020507" pitchFamily="18" charset="2"/>
              <a:buChar char=""/>
            </a:pPr>
            <a:r>
              <a:rPr lang="en-US" sz="1600" b="1" dirty="0">
                <a:latin typeface="Calibri" panose="020F0502020204030204" pitchFamily="34" charset="0"/>
                <a:cs typeface="Times New Roman" panose="02020603050405020304" pitchFamily="18" charset="0"/>
              </a:rPr>
              <a:t>Mets</a:t>
            </a:r>
            <a:r>
              <a:rPr lang="en-US" sz="1600" dirty="0">
                <a:latin typeface="Calibri" panose="020F0502020204030204" pitchFamily="34" charset="0"/>
                <a:cs typeface="Times New Roman" panose="02020603050405020304" pitchFamily="18" charset="0"/>
              </a:rPr>
              <a:t>: major gains from council tax </a:t>
            </a:r>
            <a:r>
              <a:rPr lang="en-US" sz="1600" dirty="0" err="1">
                <a:latin typeface="Calibri" panose="020F0502020204030204" pitchFamily="34" charset="0"/>
                <a:cs typeface="Times New Roman" panose="02020603050405020304" pitchFamily="18" charset="0"/>
              </a:rPr>
              <a:t>equalisation</a:t>
            </a:r>
            <a:r>
              <a:rPr lang="en-US" sz="1600" dirty="0">
                <a:latin typeface="Calibri" panose="020F0502020204030204" pitchFamily="34" charset="0"/>
                <a:cs typeface="Times New Roman" panose="02020603050405020304" pitchFamily="18" charset="0"/>
              </a:rPr>
              <a:t>, but much less from “needs”.  Gains from business rates reset also very small. </a:t>
            </a:r>
          </a:p>
          <a:p>
            <a:pPr marL="342900" lvl="0" indent="-342900">
              <a:lnSpc>
                <a:spcPct val="115000"/>
              </a:lnSpc>
              <a:spcAft>
                <a:spcPts val="600"/>
              </a:spcAft>
              <a:buFont typeface="Symbol" panose="05050102010706020507" pitchFamily="18" charset="2"/>
              <a:buChar char=""/>
            </a:pPr>
            <a:r>
              <a:rPr lang="en-US" sz="1600" b="1" dirty="0">
                <a:latin typeface="Calibri" panose="020F0502020204030204" pitchFamily="34" charset="0"/>
                <a:cs typeface="Times New Roman" panose="02020603050405020304" pitchFamily="18" charset="0"/>
              </a:rPr>
              <a:t>Inner London</a:t>
            </a:r>
            <a:r>
              <a:rPr lang="en-US" sz="1600" dirty="0">
                <a:latin typeface="Calibri" panose="020F0502020204030204" pitchFamily="34" charset="0"/>
                <a:cs typeface="Times New Roman" panose="02020603050405020304" pitchFamily="18" charset="0"/>
              </a:rPr>
              <a:t>: losses are driven almost entirely by reduced “needs” share. </a:t>
            </a:r>
          </a:p>
          <a:p>
            <a:pPr marL="342900" lvl="0" indent="-342900">
              <a:lnSpc>
                <a:spcPct val="115000"/>
              </a:lnSpc>
              <a:spcAft>
                <a:spcPts val="600"/>
              </a:spcAft>
              <a:buFont typeface="Symbol" panose="05050102010706020507" pitchFamily="18" charset="2"/>
              <a:buChar char=""/>
            </a:pPr>
            <a:r>
              <a:rPr lang="en-US" sz="1600" b="1" dirty="0">
                <a:latin typeface="Calibri" panose="020F0502020204030204" pitchFamily="34" charset="0"/>
                <a:cs typeface="Times New Roman" panose="02020603050405020304" pitchFamily="18" charset="0"/>
              </a:rPr>
              <a:t>Outer London</a:t>
            </a:r>
            <a:r>
              <a:rPr lang="en-US" sz="1600" dirty="0">
                <a:latin typeface="Calibri" panose="020F0502020204030204" pitchFamily="34" charset="0"/>
                <a:cs typeface="Times New Roman" panose="02020603050405020304" pitchFamily="18" charset="0"/>
              </a:rPr>
              <a:t>: gains overall but gains from “other” and BR reset offset reduced “needs” share.</a:t>
            </a:r>
          </a:p>
          <a:p>
            <a:pPr marL="342900" lvl="0" indent="-342900">
              <a:lnSpc>
                <a:spcPct val="115000"/>
              </a:lnSpc>
              <a:spcAft>
                <a:spcPts val="600"/>
              </a:spcAft>
              <a:buFont typeface="Symbol" panose="05050102010706020507" pitchFamily="18" charset="2"/>
              <a:buChar char=""/>
            </a:pPr>
            <a:r>
              <a:rPr lang="en-US" sz="1600" b="1" dirty="0">
                <a:latin typeface="Calibri" panose="020F0502020204030204" pitchFamily="34" charset="0"/>
                <a:cs typeface="Times New Roman" panose="02020603050405020304" pitchFamily="18" charset="0"/>
              </a:rPr>
              <a:t>Shire districts</a:t>
            </a:r>
            <a:r>
              <a:rPr lang="en-US" sz="1600" dirty="0">
                <a:latin typeface="Calibri" panose="020F0502020204030204" pitchFamily="34" charset="0"/>
                <a:cs typeface="Times New Roman" panose="02020603050405020304" pitchFamily="18" charset="0"/>
              </a:rPr>
              <a:t>: losing from “needs” and business rates reset, but gaining on “other”.  Also neutral on council tax </a:t>
            </a:r>
            <a:r>
              <a:rPr lang="en-US" sz="1600" dirty="0" err="1">
                <a:latin typeface="Calibri" panose="020F0502020204030204" pitchFamily="34" charset="0"/>
                <a:cs typeface="Times New Roman" panose="02020603050405020304" pitchFamily="18" charset="0"/>
              </a:rPr>
              <a:t>equalisation</a:t>
            </a:r>
            <a:r>
              <a:rPr lang="en-US" sz="1600" dirty="0">
                <a:latin typeface="Calibri" panose="020F0502020204030204" pitchFamily="34" charset="0"/>
                <a:cs typeface="Times New Roman" panose="02020603050405020304" pitchFamily="18" charset="0"/>
              </a:rPr>
              <a:t>. </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What is in “</a:t>
            </a:r>
            <a:r>
              <a:rPr lang="en-US" sz="1600" b="1" dirty="0">
                <a:latin typeface="Calibri" panose="020F0502020204030204" pitchFamily="34" charset="0"/>
                <a:cs typeface="Times New Roman" panose="02020603050405020304" pitchFamily="18" charset="0"/>
              </a:rPr>
              <a:t>other</a:t>
            </a:r>
            <a:r>
              <a:rPr lang="en-US" sz="1600" dirty="0">
                <a:latin typeface="Calibri" panose="020F0502020204030204" pitchFamily="34" charset="0"/>
                <a:cs typeface="Times New Roman" panose="02020603050405020304" pitchFamily="18" charset="0"/>
              </a:rPr>
              <a:t>”?  Changes in RNF weightings, loss of ASC grants (ASC precept </a:t>
            </a:r>
            <a:r>
              <a:rPr lang="en-US" sz="1600" dirty="0" err="1">
                <a:latin typeface="Calibri" panose="020F0502020204030204" pitchFamily="34" charset="0"/>
                <a:cs typeface="Times New Roman" panose="02020603050405020304" pitchFamily="18" charset="0"/>
              </a:rPr>
              <a:t>equalisation</a:t>
            </a:r>
            <a:r>
              <a:rPr lang="en-US" sz="1600" dirty="0">
                <a:latin typeface="Calibri" panose="020F0502020204030204" pitchFamily="34" charset="0"/>
                <a:cs typeface="Times New Roman" panose="02020603050405020304" pitchFamily="18" charset="0"/>
              </a:rPr>
              <a:t>), baseline effects (13-14 damping, negative RSG), 16-17 cuts, </a:t>
            </a:r>
            <a:r>
              <a:rPr lang="en-US" sz="1600" dirty="0" err="1">
                <a:latin typeface="Calibri" panose="020F0502020204030204" pitchFamily="34" charset="0"/>
                <a:cs typeface="Times New Roman" panose="02020603050405020304" pitchFamily="18" charset="0"/>
              </a:rPr>
              <a:t>etc</a:t>
            </a: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7FBE9E63-92A9-3CE9-61E7-6FA3CC073B43}"/>
              </a:ext>
            </a:extLst>
          </p:cNvPr>
          <p:cNvPicPr>
            <a:picLocks noChangeAspect="1"/>
          </p:cNvPicPr>
          <p:nvPr/>
        </p:nvPicPr>
        <p:blipFill>
          <a:blip r:embed="rId3"/>
          <a:stretch>
            <a:fillRect/>
          </a:stretch>
        </p:blipFill>
        <p:spPr>
          <a:xfrm>
            <a:off x="5680437" y="920659"/>
            <a:ext cx="6059949" cy="5145470"/>
          </a:xfrm>
          <a:prstGeom prst="rect">
            <a:avLst/>
          </a:prstGeom>
        </p:spPr>
      </p:pic>
    </p:spTree>
    <p:extLst>
      <p:ext uri="{BB962C8B-B14F-4D97-AF65-F5344CB8AC3E}">
        <p14:creationId xmlns:p14="http://schemas.microsoft.com/office/powerpoint/2010/main" val="3632906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7B048-8AFA-530F-8058-5BFFA4C88DD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B0CDAE2-B173-58E6-39A7-D8343EBB7F7E}"/>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Checklist for Policy Statement </a:t>
            </a:r>
            <a:endParaRPr lang="en-GB" sz="4000" b="1" dirty="0">
              <a:solidFill>
                <a:srgbClr val="FF6600"/>
              </a:solidFill>
            </a:endParaRPr>
          </a:p>
        </p:txBody>
      </p:sp>
      <p:sp>
        <p:nvSpPr>
          <p:cNvPr id="5" name="Content Placeholder 4">
            <a:extLst>
              <a:ext uri="{FF2B5EF4-FFF2-40B4-BE49-F238E27FC236}">
                <a16:creationId xmlns:a16="http://schemas.microsoft.com/office/drawing/2014/main" id="{A989C5F2-B98D-9867-C4F6-16A5787885F0}"/>
              </a:ext>
            </a:extLst>
          </p:cNvPr>
          <p:cNvSpPr>
            <a:spLocks noGrp="1"/>
          </p:cNvSpPr>
          <p:nvPr>
            <p:ph idx="1"/>
          </p:nvPr>
        </p:nvSpPr>
        <p:spPr>
          <a:xfrm>
            <a:off x="838200" y="1097280"/>
            <a:ext cx="9647321" cy="5079233"/>
          </a:xfrm>
        </p:spPr>
        <p:txBody>
          <a:bodyPr>
            <a:normAutofit fontScale="85000" lnSpcReduction="20000"/>
          </a:bodyPr>
          <a:lstStyle/>
          <a:p>
            <a:pPr marL="342900" indent="-342900">
              <a:lnSpc>
                <a:spcPct val="115000"/>
              </a:lnSpc>
              <a:spcAft>
                <a:spcPts val="600"/>
              </a:spcAft>
              <a:buFont typeface="Symbol" panose="05050102010706020507" pitchFamily="18" charset="2"/>
              <a:buChar char=""/>
            </a:pPr>
            <a:r>
              <a:rPr lang="en-GB" sz="2400" b="1" dirty="0">
                <a:latin typeface="Calibri" panose="020F0502020204030204" pitchFamily="34" charset="0"/>
                <a:cs typeface="Times New Roman" panose="02020603050405020304" pitchFamily="18" charset="0"/>
              </a:rPr>
              <a:t>Quantum</a:t>
            </a:r>
            <a:r>
              <a:rPr lang="en-GB" sz="2400" dirty="0">
                <a:latin typeface="Calibri" panose="020F0502020204030204" pitchFamily="34" charset="0"/>
                <a:cs typeface="Times New Roman" panose="02020603050405020304" pitchFamily="18" charset="0"/>
              </a:rPr>
              <a:t> (per SR25).  Council tax assumptions, £2.3bn or £3.3bn?</a:t>
            </a:r>
          </a:p>
          <a:p>
            <a:pPr marL="342900" indent="-342900">
              <a:lnSpc>
                <a:spcPct val="115000"/>
              </a:lnSpc>
              <a:spcAft>
                <a:spcPts val="600"/>
              </a:spcAft>
              <a:buFont typeface="Symbol" panose="05050102010706020507" pitchFamily="18" charset="2"/>
              <a:buChar char=""/>
            </a:pPr>
            <a:r>
              <a:rPr lang="en-GB" sz="2400" b="1" dirty="0">
                <a:latin typeface="Calibri" panose="020F0502020204030204" pitchFamily="34" charset="0"/>
                <a:cs typeface="Times New Roman" panose="02020603050405020304" pitchFamily="18" charset="0"/>
              </a:rPr>
              <a:t>Funding within quantum</a:t>
            </a:r>
            <a:r>
              <a:rPr lang="en-GB" sz="2400" dirty="0">
                <a:latin typeface="Calibri" panose="020F0502020204030204" pitchFamily="34" charset="0"/>
                <a:cs typeface="Times New Roman" panose="02020603050405020304" pitchFamily="18" charset="0"/>
              </a:rPr>
              <a:t>.  New burdens (</a:t>
            </a:r>
            <a:r>
              <a:rPr lang="en-GB" sz="2400" dirty="0" err="1">
                <a:latin typeface="Calibri" panose="020F0502020204030204" pitchFamily="34" charset="0"/>
                <a:cs typeface="Times New Roman" panose="02020603050405020304" pitchFamily="18" charset="0"/>
              </a:rPr>
              <a:t>esp</a:t>
            </a:r>
            <a:r>
              <a:rPr lang="en-GB" sz="2400" dirty="0">
                <a:latin typeface="Calibri" panose="020F0502020204030204" pitchFamily="34" charset="0"/>
                <a:cs typeface="Times New Roman" panose="02020603050405020304" pitchFamily="18" charset="0"/>
              </a:rPr>
              <a:t> food waste) and additional funding for social care. </a:t>
            </a:r>
          </a:p>
          <a:p>
            <a:pPr marL="342900" indent="-342900">
              <a:lnSpc>
                <a:spcPct val="115000"/>
              </a:lnSpc>
              <a:spcAft>
                <a:spcPts val="600"/>
              </a:spcAft>
              <a:buFont typeface="Symbol" panose="05050102010706020507" pitchFamily="18" charset="2"/>
              <a:buChar char=""/>
            </a:pPr>
            <a:r>
              <a:rPr lang="en-GB" sz="2400" b="1" dirty="0">
                <a:latin typeface="Calibri" panose="020F0502020204030204" pitchFamily="34" charset="0"/>
                <a:cs typeface="Times New Roman" panose="02020603050405020304" pitchFamily="18" charset="0"/>
              </a:rPr>
              <a:t>Relative Needs Formulas (RNFs)</a:t>
            </a:r>
            <a:r>
              <a:rPr lang="en-GB" sz="2400" dirty="0">
                <a:latin typeface="Calibri" panose="020F0502020204030204" pitchFamily="34" charset="0"/>
                <a:cs typeface="Times New Roman" panose="02020603050405020304" pitchFamily="18" charset="0"/>
              </a:rPr>
              <a:t>. Population, IMD, remoteness, changes in weighting, daytime population measures. </a:t>
            </a:r>
          </a:p>
          <a:p>
            <a:pPr marL="342900" indent="-342900">
              <a:lnSpc>
                <a:spcPct val="115000"/>
              </a:lnSpc>
              <a:spcAft>
                <a:spcPts val="600"/>
              </a:spcAft>
              <a:buFont typeface="Symbol" panose="05050102010706020507" pitchFamily="18" charset="2"/>
              <a:buChar char=""/>
            </a:pPr>
            <a:r>
              <a:rPr lang="en-GB" sz="2400" b="1" dirty="0">
                <a:latin typeface="Calibri" panose="020F0502020204030204" pitchFamily="34" charset="0"/>
                <a:cs typeface="Times New Roman" panose="02020603050405020304" pitchFamily="18" charset="0"/>
              </a:rPr>
              <a:t>RNF weightings</a:t>
            </a:r>
            <a:r>
              <a:rPr lang="en-GB" sz="2400" dirty="0">
                <a:latin typeface="Calibri" panose="020F0502020204030204" pitchFamily="34" charset="0"/>
                <a:cs typeface="Times New Roman" panose="02020603050405020304" pitchFamily="18" charset="0"/>
              </a:rPr>
              <a:t>. Based on spending but some issues in methodology. </a:t>
            </a:r>
          </a:p>
          <a:p>
            <a:pPr marL="342900" indent="-342900">
              <a:lnSpc>
                <a:spcPct val="115000"/>
              </a:lnSpc>
              <a:spcAft>
                <a:spcPts val="600"/>
              </a:spcAft>
              <a:buFont typeface="Symbol" panose="05050102010706020507" pitchFamily="18" charset="2"/>
              <a:buChar char=""/>
            </a:pPr>
            <a:r>
              <a:rPr lang="en-GB" sz="2400" b="1" dirty="0">
                <a:latin typeface="Calibri" panose="020F0502020204030204" pitchFamily="34" charset="0"/>
                <a:cs typeface="Times New Roman" panose="02020603050405020304" pitchFamily="18" charset="0"/>
              </a:rPr>
              <a:t>Resources deduction</a:t>
            </a:r>
            <a:r>
              <a:rPr lang="en-GB" sz="2400" dirty="0">
                <a:latin typeface="Calibri" panose="020F0502020204030204" pitchFamily="34" charset="0"/>
                <a:cs typeface="Times New Roman" panose="02020603050405020304" pitchFamily="18" charset="0"/>
              </a:rPr>
              <a:t>. Confirmation of the £2,000 Band D, assumed increase in future years. </a:t>
            </a:r>
          </a:p>
          <a:p>
            <a:pPr marL="342900" indent="-342900">
              <a:lnSpc>
                <a:spcPct val="115000"/>
              </a:lnSpc>
              <a:spcAft>
                <a:spcPts val="600"/>
              </a:spcAft>
              <a:buFont typeface="Symbol" panose="05050102010706020507" pitchFamily="18" charset="2"/>
              <a:buChar char=""/>
            </a:pPr>
            <a:r>
              <a:rPr lang="en-GB" sz="2400" b="1" dirty="0">
                <a:latin typeface="Calibri" panose="020F0502020204030204" pitchFamily="34" charset="0"/>
                <a:cs typeface="Times New Roman" panose="02020603050405020304" pitchFamily="18" charset="0"/>
              </a:rPr>
              <a:t>Projections vs fixed allocations </a:t>
            </a:r>
            <a:r>
              <a:rPr lang="en-GB" sz="2400" dirty="0">
                <a:latin typeface="Calibri" panose="020F0502020204030204" pitchFamily="34" charset="0"/>
                <a:cs typeface="Times New Roman" panose="02020603050405020304" pitchFamily="18" charset="0"/>
              </a:rPr>
              <a:t>(population, taxbase)</a:t>
            </a:r>
          </a:p>
          <a:p>
            <a:pPr marL="342900" indent="-342900">
              <a:lnSpc>
                <a:spcPct val="115000"/>
              </a:lnSpc>
              <a:spcAft>
                <a:spcPts val="600"/>
              </a:spcAft>
              <a:buFont typeface="Symbol" panose="05050102010706020507" pitchFamily="18" charset="2"/>
              <a:buChar char=""/>
            </a:pPr>
            <a:r>
              <a:rPr lang="en-GB" sz="2400" b="1" dirty="0">
                <a:latin typeface="Calibri" panose="020F0502020204030204" pitchFamily="34" charset="0"/>
                <a:cs typeface="Times New Roman" panose="02020603050405020304" pitchFamily="18" charset="0"/>
              </a:rPr>
              <a:t>Damping</a:t>
            </a:r>
            <a:r>
              <a:rPr lang="en-GB" sz="2400" dirty="0">
                <a:latin typeface="Calibri" panose="020F0502020204030204" pitchFamily="34" charset="0"/>
                <a:cs typeface="Times New Roman" panose="02020603050405020304" pitchFamily="18" charset="0"/>
              </a:rPr>
              <a:t>.  Funding floors, thresholds. Definition of the baseline (BRRS amounts)</a:t>
            </a:r>
          </a:p>
          <a:p>
            <a:pPr marL="342900" indent="-342900">
              <a:lnSpc>
                <a:spcPct val="115000"/>
              </a:lnSpc>
              <a:spcAft>
                <a:spcPts val="600"/>
              </a:spcAft>
              <a:buFont typeface="Symbol" panose="05050102010706020507" pitchFamily="18" charset="2"/>
              <a:buChar char=""/>
            </a:pPr>
            <a:r>
              <a:rPr lang="en-GB" sz="2400" b="1" dirty="0">
                <a:latin typeface="Calibri" panose="020F0502020204030204" pitchFamily="34" charset="0"/>
                <a:cs typeface="Times New Roman" panose="02020603050405020304" pitchFamily="18" charset="0"/>
              </a:rPr>
              <a:t>Blending 3-year changes</a:t>
            </a:r>
            <a:r>
              <a:rPr lang="en-GB" sz="2400" dirty="0">
                <a:latin typeface="Calibri" panose="020F0502020204030204" pitchFamily="34" charset="0"/>
                <a:cs typeface="Times New Roman" panose="02020603050405020304" pitchFamily="18" charset="0"/>
              </a:rPr>
              <a:t>.  </a:t>
            </a:r>
          </a:p>
          <a:p>
            <a:pPr marL="342900" indent="-342900">
              <a:lnSpc>
                <a:spcPct val="115000"/>
              </a:lnSpc>
              <a:spcAft>
                <a:spcPts val="600"/>
              </a:spcAft>
              <a:buFont typeface="Symbol" panose="05050102010706020507" pitchFamily="18" charset="2"/>
              <a:buChar char=""/>
            </a:pPr>
            <a:endParaRPr lang="en-GB" sz="24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47C0E7E0-D7F1-844D-769F-E5087D30588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F31B00D6-EB2A-31B1-7BD0-C1ECEED2FFAE}"/>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Tree>
    <p:extLst>
      <p:ext uri="{BB962C8B-B14F-4D97-AF65-F5344CB8AC3E}">
        <p14:creationId xmlns:p14="http://schemas.microsoft.com/office/powerpoint/2010/main" val="7782137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57BE1-B8D8-E662-721B-3006C21333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55EF6C8-5CAB-358C-7166-45C4DEF740C9}"/>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Quantum and new burdens</a:t>
            </a:r>
            <a:endParaRPr lang="en-GB" sz="4000" b="1" dirty="0">
              <a:solidFill>
                <a:srgbClr val="FF6600"/>
              </a:solidFill>
            </a:endParaRPr>
          </a:p>
        </p:txBody>
      </p:sp>
      <p:sp>
        <p:nvSpPr>
          <p:cNvPr id="5" name="Content Placeholder 4">
            <a:extLst>
              <a:ext uri="{FF2B5EF4-FFF2-40B4-BE49-F238E27FC236}">
                <a16:creationId xmlns:a16="http://schemas.microsoft.com/office/drawing/2014/main" id="{7F211B28-FF82-5A4C-C36A-2BFC00FB4580}"/>
              </a:ext>
            </a:extLst>
          </p:cNvPr>
          <p:cNvSpPr>
            <a:spLocks noGrp="1"/>
          </p:cNvSpPr>
          <p:nvPr>
            <p:ph idx="1"/>
          </p:nvPr>
        </p:nvSpPr>
        <p:spPr>
          <a:xfrm>
            <a:off x="838201" y="1097280"/>
            <a:ext cx="4215616" cy="5079233"/>
          </a:xfrm>
        </p:spPr>
        <p:txBody>
          <a:bodyPr>
            <a:normAutofit lnSpcReduction="10000"/>
          </a:bodyPr>
          <a:lstStyle/>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SR25 confirmed the Core Spending Power (CSP) allocations for next 3 years (to be reviewed in Autumn Budget?)</a:t>
            </a:r>
          </a:p>
          <a:p>
            <a:pPr marL="342900" indent="-342900">
              <a:lnSpc>
                <a:spcPct val="13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Uncertainty about profiling (front-loading) and quantum.  Likely to be the higher figure but..</a:t>
            </a:r>
          </a:p>
          <a:p>
            <a:pPr marL="342900" indent="-342900">
              <a:lnSpc>
                <a:spcPct val="13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What is the increase in SFA funding? </a:t>
            </a:r>
          </a:p>
          <a:p>
            <a:pPr marL="342900" indent="-342900">
              <a:lnSpc>
                <a:spcPct val="13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Food waste responsibilities? </a:t>
            </a:r>
          </a:p>
          <a:p>
            <a:pPr marL="342900" indent="-342900">
              <a:lnSpc>
                <a:spcPct val="13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Other new burdens? </a:t>
            </a:r>
          </a:p>
          <a:p>
            <a:pPr marL="342900" indent="-342900">
              <a:lnSpc>
                <a:spcPct val="13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Policy changes in the Autumn Budget? </a:t>
            </a:r>
          </a:p>
          <a:p>
            <a:pPr marL="342900" indent="-342900">
              <a:lnSpc>
                <a:spcPct val="13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What is the effect of higher-than-expected CPI (3.8%)? </a:t>
            </a:r>
          </a:p>
        </p:txBody>
      </p:sp>
      <p:sp>
        <p:nvSpPr>
          <p:cNvPr id="2" name="Footer Placeholder 1">
            <a:extLst>
              <a:ext uri="{FF2B5EF4-FFF2-40B4-BE49-F238E27FC236}">
                <a16:creationId xmlns:a16="http://schemas.microsoft.com/office/drawing/2014/main" id="{AB05D809-462A-9CD0-9B48-F03D0265A7BA}"/>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40EEA27A-CA26-78BD-717B-34C6CF06BC3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pic>
        <p:nvPicPr>
          <p:cNvPr id="6" name="Picture 5">
            <a:extLst>
              <a:ext uri="{FF2B5EF4-FFF2-40B4-BE49-F238E27FC236}">
                <a16:creationId xmlns:a16="http://schemas.microsoft.com/office/drawing/2014/main" id="{25A7F9F9-6DBD-AA48-9430-DBAB74AE0C9A}"/>
              </a:ext>
            </a:extLst>
          </p:cNvPr>
          <p:cNvPicPr>
            <a:picLocks noChangeAspect="1"/>
          </p:cNvPicPr>
          <p:nvPr/>
        </p:nvPicPr>
        <p:blipFill>
          <a:blip r:embed="rId3"/>
          <a:stretch>
            <a:fillRect/>
          </a:stretch>
        </p:blipFill>
        <p:spPr>
          <a:xfrm>
            <a:off x="5372940" y="1251391"/>
            <a:ext cx="6475320" cy="4574056"/>
          </a:xfrm>
          <a:prstGeom prst="rect">
            <a:avLst/>
          </a:prstGeom>
        </p:spPr>
      </p:pic>
      <p:sp>
        <p:nvSpPr>
          <p:cNvPr id="7" name="Oval 6">
            <a:extLst>
              <a:ext uri="{FF2B5EF4-FFF2-40B4-BE49-F238E27FC236}">
                <a16:creationId xmlns:a16="http://schemas.microsoft.com/office/drawing/2014/main" id="{52840D48-9C80-9661-1660-E5006BC83159}"/>
              </a:ext>
            </a:extLst>
          </p:cNvPr>
          <p:cNvSpPr/>
          <p:nvPr/>
        </p:nvSpPr>
        <p:spPr>
          <a:xfrm>
            <a:off x="10561834" y="4469258"/>
            <a:ext cx="585627" cy="267129"/>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3209A931-CA92-B6E1-E228-95E05B733C5B}"/>
              </a:ext>
            </a:extLst>
          </p:cNvPr>
          <p:cNvSpPr/>
          <p:nvPr/>
        </p:nvSpPr>
        <p:spPr>
          <a:xfrm>
            <a:off x="10561833" y="2203807"/>
            <a:ext cx="585627" cy="267129"/>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58830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ITLE">
  <a:themeElements>
    <a:clrScheme name="MOL2">
      <a:dk1>
        <a:srgbClr val="353E43"/>
      </a:dk1>
      <a:lt1>
        <a:srgbClr val="FFFFFF"/>
      </a:lt1>
      <a:dk2>
        <a:srgbClr val="5C6970"/>
      </a:dk2>
      <a:lt2>
        <a:srgbClr val="A3A3A3"/>
      </a:lt2>
      <a:accent1>
        <a:srgbClr val="EE266D"/>
      </a:accent1>
      <a:accent2>
        <a:srgbClr val="5C6970"/>
      </a:accent2>
      <a:accent3>
        <a:srgbClr val="00AEEF"/>
      </a:accent3>
      <a:accent4>
        <a:srgbClr val="E95814"/>
      </a:accent4>
      <a:accent5>
        <a:srgbClr val="792D89"/>
      </a:accent5>
      <a:accent6>
        <a:srgbClr val="008D48"/>
      </a:accent6>
      <a:hlink>
        <a:srgbClr val="5C6970"/>
      </a:hlink>
      <a:folHlink>
        <a:srgbClr val="A3A3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300"/>
          </a:spcBef>
          <a:defRPr sz="1600" dirty="0" err="1" smtClean="0">
            <a:latin typeface="Arial" pitchFamily="34" charset="0"/>
            <a:cs typeface="Arial" pitchFamily="34" charset="0"/>
          </a:defRPr>
        </a:defPPr>
      </a:lstStyle>
    </a:txDef>
  </a:objectDefaults>
  <a:extraClrSchemeLst/>
  <a:custClrLst>
    <a:custClr>
      <a:srgbClr val="EE266D"/>
    </a:custClr>
    <a:custClr>
      <a:srgbClr val="00AEEF"/>
    </a:custClr>
    <a:custClr>
      <a:srgbClr val="008D48"/>
    </a:custClr>
    <a:custClr>
      <a:srgbClr val="FFF200"/>
    </a:custClr>
    <a:custClr>
      <a:srgbClr val="E85713"/>
    </a:custClr>
    <a:custClr>
      <a:srgbClr val="E0001B"/>
    </a:custClr>
    <a:custClr>
      <a:srgbClr val="9E0059"/>
    </a:custClr>
    <a:custClr>
      <a:srgbClr val="00577D"/>
    </a:custClr>
    <a:custClr>
      <a:srgbClr val="DCA000"/>
    </a:custClr>
    <a:custClr>
      <a:srgbClr val="792C89"/>
    </a:custClr>
    <a:custClr>
      <a:srgbClr val="F1518A"/>
    </a:custClr>
    <a:custClr>
      <a:srgbClr val="33BEF2"/>
    </a:custClr>
    <a:custClr>
      <a:srgbClr val="33A46D"/>
    </a:custClr>
    <a:custClr>
      <a:srgbClr val="FFF533"/>
    </a:custClr>
    <a:custClr>
      <a:srgbClr val="ED7942"/>
    </a:custClr>
    <a:custClr>
      <a:srgbClr val="E63349"/>
    </a:custClr>
    <a:custClr>
      <a:srgbClr val="B1337A"/>
    </a:custClr>
    <a:custClr>
      <a:srgbClr val="337997"/>
    </a:custClr>
    <a:custClr>
      <a:srgbClr val="E3B333"/>
    </a:custClr>
    <a:custClr>
      <a:srgbClr val="9456A1"/>
    </a:custClr>
    <a:custClr>
      <a:srgbClr val="F57DA7"/>
    </a:custClr>
    <a:custClr>
      <a:srgbClr val="66CEF5"/>
    </a:custClr>
    <a:custClr>
      <a:srgbClr val="66BB91"/>
    </a:custClr>
    <a:custClr>
      <a:srgbClr val="FFF766"/>
    </a:custClr>
    <a:custClr>
      <a:srgbClr val="F19A71"/>
    </a:custClr>
    <a:custClr>
      <a:srgbClr val="EC6676"/>
    </a:custClr>
    <a:custClr>
      <a:srgbClr val="C5669B"/>
    </a:custClr>
    <a:custClr>
      <a:srgbClr val="669AB1"/>
    </a:custClr>
    <a:custClr>
      <a:srgbClr val="EAC666"/>
    </a:custClr>
    <a:custClr>
      <a:srgbClr val="AF81B8"/>
    </a:custClr>
    <a:custClr>
      <a:srgbClr val="F8A8C5"/>
    </a:custClr>
    <a:custClr>
      <a:srgbClr val="99DFF9"/>
    </a:custClr>
    <a:custClr>
      <a:srgbClr val="99D1B6"/>
    </a:custClr>
    <a:custClr>
      <a:srgbClr val="FFFA99"/>
    </a:custClr>
    <a:custClr>
      <a:srgbClr val="F6BCA1"/>
    </a:custClr>
    <a:custClr>
      <a:srgbClr val="F399A4"/>
    </a:custClr>
    <a:custClr>
      <a:srgbClr val="D899BD"/>
    </a:custClr>
    <a:custClr>
      <a:srgbClr val="99BCCB"/>
    </a:custClr>
    <a:custClr>
      <a:srgbClr val="F1D999"/>
    </a:custClr>
    <a:custClr>
      <a:srgbClr val="C9ABD0"/>
    </a:custClr>
    <a:custClr>
      <a:srgbClr val="FCD4E2"/>
    </a:custClr>
    <a:custClr>
      <a:srgbClr val="CCEFFC"/>
    </a:custClr>
    <a:custClr>
      <a:srgbClr val="CCE8DA"/>
    </a:custClr>
    <a:custClr>
      <a:srgbClr val="FFFCCC"/>
    </a:custClr>
    <a:custClr>
      <a:srgbClr val="FADDD0"/>
    </a:custClr>
    <a:custClr>
      <a:srgbClr val="F9CCD1"/>
    </a:custClr>
    <a:custClr>
      <a:srgbClr val="ECCCDE"/>
    </a:custClr>
    <a:custClr>
      <a:srgbClr val="CCDDE5"/>
    </a:custClr>
    <a:custClr>
      <a:srgbClr val="F8ECCC"/>
    </a:custClr>
    <a:custClr>
      <a:srgbClr val="E4D5E7"/>
    </a:custClr>
  </a:custClrLst>
</a:theme>
</file>

<file path=ppt/theme/theme4.xml><?xml version="1.0" encoding="utf-8"?>
<a:theme xmlns:a="http://schemas.openxmlformats.org/drawingml/2006/main" name="CONTENT_COBRAND">
  <a:themeElements>
    <a:clrScheme name="MOL2">
      <a:dk1>
        <a:srgbClr val="353E43"/>
      </a:dk1>
      <a:lt1>
        <a:srgbClr val="FFFFFF"/>
      </a:lt1>
      <a:dk2>
        <a:srgbClr val="5C6970"/>
      </a:dk2>
      <a:lt2>
        <a:srgbClr val="A3A3A3"/>
      </a:lt2>
      <a:accent1>
        <a:srgbClr val="EE266D"/>
      </a:accent1>
      <a:accent2>
        <a:srgbClr val="5C6970"/>
      </a:accent2>
      <a:accent3>
        <a:srgbClr val="00AEEF"/>
      </a:accent3>
      <a:accent4>
        <a:srgbClr val="E95814"/>
      </a:accent4>
      <a:accent5>
        <a:srgbClr val="792D89"/>
      </a:accent5>
      <a:accent6>
        <a:srgbClr val="008D48"/>
      </a:accent6>
      <a:hlink>
        <a:srgbClr val="5C6970"/>
      </a:hlink>
      <a:folHlink>
        <a:srgbClr val="A3A3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bg1"/>
            </a:solidFill>
            <a:latin typeface="+mj-lt"/>
            <a:cs typeface="Brave Sans" panose="020B0504020101010102"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algn="l">
          <a:spcBef>
            <a:spcPts val="0"/>
          </a:spcBef>
          <a:defRPr sz="1600" dirty="0" err="1" smtClean="0">
            <a:latin typeface="+mn-lt"/>
            <a:cs typeface="Arial" pitchFamily="34" charset="0"/>
          </a:defRPr>
        </a:defPPr>
      </a:lstStyle>
    </a:txDef>
  </a:objectDefaults>
  <a:extraClrSchemeLst/>
  <a:custClrLst>
    <a:custClr>
      <a:srgbClr val="EE266D"/>
    </a:custClr>
    <a:custClr>
      <a:srgbClr val="00AEEF"/>
    </a:custClr>
    <a:custClr>
      <a:srgbClr val="008D48"/>
    </a:custClr>
    <a:custClr>
      <a:srgbClr val="FFF200"/>
    </a:custClr>
    <a:custClr>
      <a:srgbClr val="E85713"/>
    </a:custClr>
    <a:custClr>
      <a:srgbClr val="E0001B"/>
    </a:custClr>
    <a:custClr>
      <a:srgbClr val="9E0059"/>
    </a:custClr>
    <a:custClr>
      <a:srgbClr val="00577D"/>
    </a:custClr>
    <a:custClr>
      <a:srgbClr val="DCA000"/>
    </a:custClr>
    <a:custClr>
      <a:srgbClr val="792C89"/>
    </a:custClr>
    <a:custClr>
      <a:srgbClr val="F1518A"/>
    </a:custClr>
    <a:custClr>
      <a:srgbClr val="33BEF2"/>
    </a:custClr>
    <a:custClr>
      <a:srgbClr val="33A46D"/>
    </a:custClr>
    <a:custClr>
      <a:srgbClr val="FFF533"/>
    </a:custClr>
    <a:custClr>
      <a:srgbClr val="ED7942"/>
    </a:custClr>
    <a:custClr>
      <a:srgbClr val="E63349"/>
    </a:custClr>
    <a:custClr>
      <a:srgbClr val="B1337A"/>
    </a:custClr>
    <a:custClr>
      <a:srgbClr val="337997"/>
    </a:custClr>
    <a:custClr>
      <a:srgbClr val="E3B333"/>
    </a:custClr>
    <a:custClr>
      <a:srgbClr val="9456A1"/>
    </a:custClr>
    <a:custClr>
      <a:srgbClr val="F57DA7"/>
    </a:custClr>
    <a:custClr>
      <a:srgbClr val="66CEF5"/>
    </a:custClr>
    <a:custClr>
      <a:srgbClr val="66BB91"/>
    </a:custClr>
    <a:custClr>
      <a:srgbClr val="FFF766"/>
    </a:custClr>
    <a:custClr>
      <a:srgbClr val="F19A71"/>
    </a:custClr>
    <a:custClr>
      <a:srgbClr val="EC6676"/>
    </a:custClr>
    <a:custClr>
      <a:srgbClr val="C5669B"/>
    </a:custClr>
    <a:custClr>
      <a:srgbClr val="669AB1"/>
    </a:custClr>
    <a:custClr>
      <a:srgbClr val="EAC666"/>
    </a:custClr>
    <a:custClr>
      <a:srgbClr val="AF81B8"/>
    </a:custClr>
    <a:custClr>
      <a:srgbClr val="F8A8C5"/>
    </a:custClr>
    <a:custClr>
      <a:srgbClr val="99DFF9"/>
    </a:custClr>
    <a:custClr>
      <a:srgbClr val="99D1B6"/>
    </a:custClr>
    <a:custClr>
      <a:srgbClr val="FFFA99"/>
    </a:custClr>
    <a:custClr>
      <a:srgbClr val="F6BCA1"/>
    </a:custClr>
    <a:custClr>
      <a:srgbClr val="F399A4"/>
    </a:custClr>
    <a:custClr>
      <a:srgbClr val="D899BD"/>
    </a:custClr>
    <a:custClr>
      <a:srgbClr val="99BCCB"/>
    </a:custClr>
    <a:custClr>
      <a:srgbClr val="F1D999"/>
    </a:custClr>
    <a:custClr>
      <a:srgbClr val="C9ABD0"/>
    </a:custClr>
    <a:custClr>
      <a:srgbClr val="FCD4E2"/>
    </a:custClr>
    <a:custClr>
      <a:srgbClr val="CCEFFC"/>
    </a:custClr>
    <a:custClr>
      <a:srgbClr val="CCE8DA"/>
    </a:custClr>
    <a:custClr>
      <a:srgbClr val="FFFCCC"/>
    </a:custClr>
    <a:custClr>
      <a:srgbClr val="FADDD0"/>
    </a:custClr>
    <a:custClr>
      <a:srgbClr val="F9CCD1"/>
    </a:custClr>
    <a:custClr>
      <a:srgbClr val="ECCCDE"/>
    </a:custClr>
    <a:custClr>
      <a:srgbClr val="CCDDE5"/>
    </a:custClr>
    <a:custClr>
      <a:srgbClr val="F8ECCC"/>
    </a:custClr>
    <a:custClr>
      <a:srgbClr val="E4D5E7"/>
    </a:custClr>
  </a:custClrLst>
</a:theme>
</file>

<file path=ppt/theme/theme5.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1_Office Theme">
      <a:majorFont>
        <a:latin typeface="Aptos"/>
        <a:ea typeface="Aptos"/>
        <a:cs typeface="Aptos"/>
      </a:majorFont>
      <a:minorFont>
        <a:latin typeface="Helvetica"/>
        <a:ea typeface="Helvetica"/>
        <a:cs typeface="Helvetica"/>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24994</TotalTime>
  <Words>2749</Words>
  <Application>Microsoft Office PowerPoint</Application>
  <PresentationFormat>Widescreen</PresentationFormat>
  <Paragraphs>255</Paragraphs>
  <Slides>27</Slides>
  <Notes>27</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27</vt:i4>
      </vt:variant>
    </vt:vector>
  </HeadingPairs>
  <TitlesOfParts>
    <vt:vector size="40" baseType="lpstr">
      <vt:lpstr>Arial</vt:lpstr>
      <vt:lpstr>Brave Sans</vt:lpstr>
      <vt:lpstr>Calibri</vt:lpstr>
      <vt:lpstr>Calibri Light</vt:lpstr>
      <vt:lpstr>Courier New</vt:lpstr>
      <vt:lpstr>Helvetica</vt:lpstr>
      <vt:lpstr>NJFont Medium</vt:lpstr>
      <vt:lpstr>Symbol</vt:lpstr>
      <vt:lpstr>Office Theme</vt:lpstr>
      <vt:lpstr>Custom Design</vt:lpstr>
      <vt:lpstr>TITLE</vt:lpstr>
      <vt:lpstr>CONTENT_COBRAND</vt:lpstr>
      <vt:lpstr>1_Office Theme</vt:lpstr>
      <vt:lpstr>Policy Statement  </vt:lpstr>
      <vt:lpstr>Overview</vt:lpstr>
      <vt:lpstr>Policy Statement: speculation, expectations and model updates</vt:lpstr>
      <vt:lpstr>Timetable</vt:lpstr>
      <vt:lpstr>Informed speculation? </vt:lpstr>
      <vt:lpstr>Estimated gains and losses – before phasing and damping</vt:lpstr>
      <vt:lpstr>Movement in funding</vt:lpstr>
      <vt:lpstr>Checklist for Policy Statement </vt:lpstr>
      <vt:lpstr>Quantum and new burdens</vt:lpstr>
      <vt:lpstr>Updates in Policy Statement</vt:lpstr>
      <vt:lpstr>Potential impact of population and 2025 IMD</vt:lpstr>
      <vt:lpstr>Potential impact of population and 2025 IMD</vt:lpstr>
      <vt:lpstr>Potential impact of population and 2025 IMD</vt:lpstr>
      <vt:lpstr>Council taxbase (CTB1)</vt:lpstr>
      <vt:lpstr>Remoteness</vt:lpstr>
      <vt:lpstr>Rolled-in grants</vt:lpstr>
      <vt:lpstr>Grants outside SFA</vt:lpstr>
      <vt:lpstr>Bespoke settlements</vt:lpstr>
      <vt:lpstr>Predictions and speculation</vt:lpstr>
      <vt:lpstr>On-the-day and MTFP model update</vt:lpstr>
      <vt:lpstr>Stuart Hoggan – commentary on potential outcomes </vt:lpstr>
      <vt:lpstr>Expectations for Autumn Budget 2025</vt:lpstr>
      <vt:lpstr>Autumn Budget 2025 – additional council tax bands?</vt:lpstr>
      <vt:lpstr>Business Rates Retention Scheme (BRRS)</vt:lpstr>
      <vt:lpstr>BRRS – checklist for updating MTFP model</vt:lpstr>
      <vt:lpstr>Pixel Benchmarking Service update</vt:lpstr>
      <vt:lpstr>Pixel Benchmarking Service – coming soon…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Government Funding Update</dc:title>
  <dc:creator>Adrian Jenkins</dc:creator>
  <cp:lastModifiedBy>Adrian Jenkins</cp:lastModifiedBy>
  <cp:revision>947</cp:revision>
  <cp:lastPrinted>2019-11-26T08:59:02Z</cp:lastPrinted>
  <dcterms:created xsi:type="dcterms:W3CDTF">2018-10-19T13:57:21Z</dcterms:created>
  <dcterms:modified xsi:type="dcterms:W3CDTF">2025-11-12T15:31:34Z</dcterms:modified>
</cp:coreProperties>
</file>